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2" r:id="rId2"/>
    <p:sldMasterId id="2147483668" r:id="rId3"/>
    <p:sldMasterId id="2147483666" r:id="rId4"/>
    <p:sldMasterId id="2147483671" r:id="rId5"/>
    <p:sldMasterId id="2147483676" r:id="rId6"/>
    <p:sldMasterId id="2147483680" r:id="rId7"/>
  </p:sldMasterIdLst>
  <p:notesMasterIdLst>
    <p:notesMasterId r:id="rId26"/>
  </p:notesMasterIdLst>
  <p:sldIdLst>
    <p:sldId id="290" r:id="rId8"/>
    <p:sldId id="293" r:id="rId9"/>
    <p:sldId id="269" r:id="rId10"/>
    <p:sldId id="304" r:id="rId11"/>
    <p:sldId id="327" r:id="rId12"/>
    <p:sldId id="328" r:id="rId13"/>
    <p:sldId id="288" r:id="rId14"/>
    <p:sldId id="323" r:id="rId15"/>
    <p:sldId id="298" r:id="rId16"/>
    <p:sldId id="314" r:id="rId17"/>
    <p:sldId id="326" r:id="rId18"/>
    <p:sldId id="329" r:id="rId19"/>
    <p:sldId id="330" r:id="rId20"/>
    <p:sldId id="331" r:id="rId21"/>
    <p:sldId id="333" r:id="rId22"/>
    <p:sldId id="334" r:id="rId23"/>
    <p:sldId id="335" r:id="rId24"/>
    <p:sldId id="320" r:id="rId25"/>
  </p:sldIdLst>
  <p:sldSz cx="12195175" cy="6859588"/>
  <p:notesSz cx="6858000" cy="9144000"/>
  <p:defaultTextStyle>
    <a:defPPr>
      <a:defRPr lang="zh-CN"/>
    </a:defPPr>
    <a:lvl1pPr marL="0" algn="l" defTabSz="1219201" rtl="0" eaLnBrk="1" latinLnBrk="0" hangingPunct="1">
      <a:defRPr sz="2400" kern="1200">
        <a:solidFill>
          <a:schemeClr val="tx1"/>
        </a:solidFill>
        <a:latin typeface="+mn-lt"/>
        <a:ea typeface="+mn-ea"/>
        <a:cs typeface="+mn-cs"/>
      </a:defRPr>
    </a:lvl1pPr>
    <a:lvl2pPr marL="609601" algn="l" defTabSz="1219201" rtl="0" eaLnBrk="1" latinLnBrk="0" hangingPunct="1">
      <a:defRPr sz="2400" kern="1200">
        <a:solidFill>
          <a:schemeClr val="tx1"/>
        </a:solidFill>
        <a:latin typeface="+mn-lt"/>
        <a:ea typeface="+mn-ea"/>
        <a:cs typeface="+mn-cs"/>
      </a:defRPr>
    </a:lvl2pPr>
    <a:lvl3pPr marL="1219201" algn="l" defTabSz="1219201" rtl="0" eaLnBrk="1" latinLnBrk="0" hangingPunct="1">
      <a:defRPr sz="2400" kern="1200">
        <a:solidFill>
          <a:schemeClr val="tx1"/>
        </a:solidFill>
        <a:latin typeface="+mn-lt"/>
        <a:ea typeface="+mn-ea"/>
        <a:cs typeface="+mn-cs"/>
      </a:defRPr>
    </a:lvl3pPr>
    <a:lvl4pPr marL="1828803" algn="l" defTabSz="1219201" rtl="0" eaLnBrk="1" latinLnBrk="0" hangingPunct="1">
      <a:defRPr sz="2400" kern="1200">
        <a:solidFill>
          <a:schemeClr val="tx1"/>
        </a:solidFill>
        <a:latin typeface="+mn-lt"/>
        <a:ea typeface="+mn-ea"/>
        <a:cs typeface="+mn-cs"/>
      </a:defRPr>
    </a:lvl4pPr>
    <a:lvl5pPr marL="2438403" algn="l" defTabSz="1219201" rtl="0" eaLnBrk="1" latinLnBrk="0" hangingPunct="1">
      <a:defRPr sz="2400" kern="1200">
        <a:solidFill>
          <a:schemeClr val="tx1"/>
        </a:solidFill>
        <a:latin typeface="+mn-lt"/>
        <a:ea typeface="+mn-ea"/>
        <a:cs typeface="+mn-cs"/>
      </a:defRPr>
    </a:lvl5pPr>
    <a:lvl6pPr marL="3048005" algn="l" defTabSz="1219201" rtl="0" eaLnBrk="1" latinLnBrk="0" hangingPunct="1">
      <a:defRPr sz="2400" kern="1200">
        <a:solidFill>
          <a:schemeClr val="tx1"/>
        </a:solidFill>
        <a:latin typeface="+mn-lt"/>
        <a:ea typeface="+mn-ea"/>
        <a:cs typeface="+mn-cs"/>
      </a:defRPr>
    </a:lvl6pPr>
    <a:lvl7pPr marL="3657604" algn="l" defTabSz="1219201" rtl="0" eaLnBrk="1" latinLnBrk="0" hangingPunct="1">
      <a:defRPr sz="2400" kern="1200">
        <a:solidFill>
          <a:schemeClr val="tx1"/>
        </a:solidFill>
        <a:latin typeface="+mn-lt"/>
        <a:ea typeface="+mn-ea"/>
        <a:cs typeface="+mn-cs"/>
      </a:defRPr>
    </a:lvl7pPr>
    <a:lvl8pPr marL="4267205" algn="l" defTabSz="1219201" rtl="0" eaLnBrk="1" latinLnBrk="0" hangingPunct="1">
      <a:defRPr sz="2400" kern="1200">
        <a:solidFill>
          <a:schemeClr val="tx1"/>
        </a:solidFill>
        <a:latin typeface="+mn-lt"/>
        <a:ea typeface="+mn-ea"/>
        <a:cs typeface="+mn-cs"/>
      </a:defRPr>
    </a:lvl8pPr>
    <a:lvl9pPr marL="4876807" algn="l" defTabSz="1219201"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88710" autoAdjust="0"/>
  </p:normalViewPr>
  <p:slideViewPr>
    <p:cSldViewPr snapToObjects="1">
      <p:cViewPr>
        <p:scale>
          <a:sx n="70" d="100"/>
          <a:sy n="70" d="100"/>
        </p:scale>
        <p:origin x="-222" y="-72"/>
      </p:cViewPr>
      <p:guideLst>
        <p:guide orient="horz" pos="776"/>
        <p:guide orient="horz" pos="104"/>
        <p:guide orient="horz" pos="3976"/>
        <p:guide orient="horz" pos="952"/>
        <p:guide pos="367"/>
        <p:guide pos="7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E:\Onebox\&#20132;&#20184;&#26448;&#26009;\IBM&#20851;&#20110;&#34892;&#19994;&#31354;&#38388;&#30340;&#25968;&#25454;&#25972;&#2970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gradFill flip="none" rotWithShape="1">
              <a:gsLst>
                <a:gs pos="0">
                  <a:srgbClr val="99CCFF">
                    <a:lumMod val="75000"/>
                    <a:tint val="66000"/>
                    <a:satMod val="160000"/>
                  </a:srgbClr>
                </a:gs>
                <a:gs pos="50000">
                  <a:srgbClr val="99CCFF">
                    <a:lumMod val="75000"/>
                    <a:tint val="44500"/>
                    <a:satMod val="160000"/>
                  </a:srgbClr>
                </a:gs>
                <a:gs pos="100000">
                  <a:srgbClr val="99CCFF">
                    <a:lumMod val="75000"/>
                    <a:tint val="23500"/>
                    <a:satMod val="160000"/>
                  </a:srgbClr>
                </a:gs>
              </a:gsLst>
              <a:lin ang="2700000" scaled="1"/>
              <a:tileRect/>
            </a:gra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Sheet1!$A$16:$A$25</c:f>
              <c:strCache>
                <c:ptCount val="10"/>
                <c:pt idx="0">
                  <c:v>媒体</c:v>
                </c:pt>
                <c:pt idx="1">
                  <c:v>零售</c:v>
                </c:pt>
                <c:pt idx="2">
                  <c:v>金融</c:v>
                </c:pt>
                <c:pt idx="3">
                  <c:v>教育</c:v>
                </c:pt>
                <c:pt idx="4">
                  <c:v>医疗</c:v>
                </c:pt>
                <c:pt idx="5">
                  <c:v>交通</c:v>
                </c:pt>
                <c:pt idx="6">
                  <c:v>政府</c:v>
                </c:pt>
                <c:pt idx="7">
                  <c:v>制造</c:v>
                </c:pt>
                <c:pt idx="8">
                  <c:v>农业</c:v>
                </c:pt>
                <c:pt idx="9">
                  <c:v>能源</c:v>
                </c:pt>
              </c:strCache>
            </c:strRef>
          </c:cat>
          <c:val>
            <c:numRef>
              <c:f>Sheet1!$B$16:$B$25</c:f>
              <c:numCache>
                <c:formatCode>General</c:formatCode>
                <c:ptCount val="10"/>
                <c:pt idx="0">
                  <c:v>1.3</c:v>
                </c:pt>
                <c:pt idx="1">
                  <c:v>2</c:v>
                </c:pt>
                <c:pt idx="2">
                  <c:v>5.8</c:v>
                </c:pt>
                <c:pt idx="3" formatCode="0.0_ ">
                  <c:v>1.5298150399999999</c:v>
                </c:pt>
                <c:pt idx="4" formatCode="0.0_ ">
                  <c:v>4.8031692799999846</c:v>
                </c:pt>
                <c:pt idx="5" formatCode="0.0_ ">
                  <c:v>7.8178047999999745</c:v>
                </c:pt>
                <c:pt idx="6" formatCode="0.0_ ">
                  <c:v>5.8605414399999765</c:v>
                </c:pt>
                <c:pt idx="7" formatCode="0.0_ ">
                  <c:v>15</c:v>
                </c:pt>
                <c:pt idx="8">
                  <c:v>5.4</c:v>
                </c:pt>
                <c:pt idx="9">
                  <c:v>8.9</c:v>
                </c:pt>
              </c:numCache>
            </c:numRef>
          </c:val>
        </c:ser>
        <c:dLbls>
          <c:showLegendKey val="0"/>
          <c:showVal val="0"/>
          <c:showCatName val="0"/>
          <c:showSerName val="0"/>
          <c:showPercent val="0"/>
          <c:showBubbleSize val="0"/>
        </c:dLbls>
        <c:gapWidth val="150"/>
        <c:axId val="187926016"/>
        <c:axId val="181605440"/>
      </c:barChart>
      <c:catAx>
        <c:axId val="187926016"/>
        <c:scaling>
          <c:orientation val="minMax"/>
        </c:scaling>
        <c:delete val="1"/>
        <c:axPos val="b"/>
        <c:numFmt formatCode="General" sourceLinked="0"/>
        <c:majorTickMark val="out"/>
        <c:minorTickMark val="none"/>
        <c:tickLblPos val="none"/>
        <c:crossAx val="181605440"/>
        <c:crosses val="autoZero"/>
        <c:auto val="1"/>
        <c:lblAlgn val="ctr"/>
        <c:lblOffset val="100"/>
        <c:noMultiLvlLbl val="0"/>
      </c:catAx>
      <c:valAx>
        <c:axId val="181605440"/>
        <c:scaling>
          <c:orientation val="minMax"/>
        </c:scaling>
        <c:delete val="1"/>
        <c:axPos val="l"/>
        <c:numFmt formatCode="General" sourceLinked="1"/>
        <c:majorTickMark val="out"/>
        <c:minorTickMark val="none"/>
        <c:tickLblPos val="none"/>
        <c:crossAx val="187926016"/>
        <c:crosses val="autoZero"/>
        <c:crossBetween val="between"/>
      </c:valAx>
      <c:spPr>
        <a:noFill/>
        <a:ln w="25400">
          <a:no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7208227287123"/>
          <c:y val="1.87796961507E-2"/>
          <c:w val="0.69243892230724458"/>
          <c:h val="0.96244060769860262"/>
        </c:manualLayout>
      </c:layout>
      <c:barChart>
        <c:barDir val="bar"/>
        <c:grouping val="clustered"/>
        <c:varyColors val="0"/>
        <c:ser>
          <c:idx val="0"/>
          <c:order val="0"/>
          <c:tx>
            <c:strRef>
              <c:f>Sheet1!$B$1</c:f>
              <c:strCache>
                <c:ptCount val="1"/>
                <c:pt idx="0">
                  <c:v>% HH with Internet Access</c:v>
                </c:pt>
              </c:strCache>
            </c:strRef>
          </c:tx>
          <c:spPr>
            <a:solidFill>
              <a:schemeClr val="bg1"/>
            </a:solidFill>
            <a:ln w="50800">
              <a:noFill/>
            </a:ln>
          </c:spPr>
          <c:invertIfNegative val="0"/>
          <c:dPt>
            <c:idx val="5"/>
            <c:invertIfNegative val="0"/>
            <c:bubble3D val="0"/>
            <c:spPr>
              <a:solidFill>
                <a:srgbClr val="FFC000"/>
              </a:solidFill>
              <a:ln w="50800">
                <a:noFill/>
              </a:ln>
            </c:spPr>
            <c:extLst xmlns:c16r2="http://schemas.microsoft.com/office/drawing/2015/06/chart">
              <c:ext xmlns:c16="http://schemas.microsoft.com/office/drawing/2014/chart" uri="{C3380CC4-5D6E-409C-BE32-E72D297353CC}">
                <c16:uniqueId val="{00000000-ECBC-4158-895A-A9B27E2815A9}"/>
              </c:ext>
            </c:extLst>
          </c:dPt>
          <c:dPt>
            <c:idx val="6"/>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1-ECBC-4158-895A-A9B27E2815A9}"/>
              </c:ext>
            </c:extLst>
          </c:dPt>
          <c:dPt>
            <c:idx val="7"/>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2-ECBC-4158-895A-A9B27E2815A9}"/>
              </c:ext>
            </c:extLst>
          </c:dPt>
          <c:dPt>
            <c:idx val="8"/>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3-ECBC-4158-895A-A9B27E2815A9}"/>
              </c:ext>
            </c:extLst>
          </c:dPt>
          <c:dPt>
            <c:idx val="9"/>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4-ECBC-4158-895A-A9B27E2815A9}"/>
              </c:ext>
            </c:extLst>
          </c:dPt>
          <c:dLbls>
            <c:dLbl>
              <c:idx val="0"/>
              <c:spPr>
                <a:noFill/>
                <a:ln>
                  <a:noFill/>
                </a:ln>
                <a:effectLst/>
              </c:spPr>
              <c:txPr>
                <a:bodyPr/>
                <a:lstStyle/>
                <a:p>
                  <a:pPr>
                    <a:defRPr sz="1600">
                      <a:solidFill>
                        <a:schemeClr val="bg1"/>
                      </a:solidFill>
                      <a:latin typeface="Arial" pitchFamily="34" charset="0"/>
                      <a:cs typeface="Arial" pitchFamily="34" charset="0"/>
                    </a:defRPr>
                  </a:pPr>
                  <a:endParaRPr lang="en-US"/>
                </a:p>
              </c:txPr>
              <c:dLblPos val="outEnd"/>
              <c:showLegendKey val="0"/>
              <c:showVal val="1"/>
              <c:showCatName val="0"/>
              <c:showSerName val="0"/>
              <c:showPercent val="0"/>
              <c:showBubbleSize val="0"/>
            </c:dLbl>
            <c:spPr>
              <a:noFill/>
              <a:ln>
                <a:noFill/>
              </a:ln>
              <a:effectLst/>
            </c:spPr>
            <c:txPr>
              <a:bodyPr/>
              <a:lstStyle/>
              <a:p>
                <a:pPr>
                  <a:defRPr sz="1800">
                    <a:solidFill>
                      <a:schemeClr val="bg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Europe</c:v>
                </c:pt>
                <c:pt idx="1">
                  <c:v>Americas</c:v>
                </c:pt>
                <c:pt idx="2">
                  <c:v>CIS</c:v>
                </c:pt>
                <c:pt idx="3">
                  <c:v>Arab States</c:v>
                </c:pt>
                <c:pt idx="4">
                  <c:v>Asia Pac.</c:v>
                </c:pt>
                <c:pt idx="5">
                  <c:v>Africa</c:v>
                </c:pt>
                <c:pt idx="6">
                  <c:v>Developed</c:v>
                </c:pt>
                <c:pt idx="7">
                  <c:v>World</c:v>
                </c:pt>
                <c:pt idx="8">
                  <c:v>Developing</c:v>
                </c:pt>
                <c:pt idx="9">
                  <c:v>LDCs</c:v>
                </c:pt>
              </c:strCache>
            </c:strRef>
          </c:cat>
          <c:val>
            <c:numRef>
              <c:f>Sheet1!$B$2:$B$11</c:f>
              <c:numCache>
                <c:formatCode>General</c:formatCode>
                <c:ptCount val="10"/>
                <c:pt idx="0">
                  <c:v>82.1</c:v>
                </c:pt>
                <c:pt idx="1">
                  <c:v>60</c:v>
                </c:pt>
                <c:pt idx="2">
                  <c:v>60.1</c:v>
                </c:pt>
                <c:pt idx="3">
                  <c:v>40.300000000000004</c:v>
                </c:pt>
                <c:pt idx="4">
                  <c:v>39</c:v>
                </c:pt>
                <c:pt idx="5">
                  <c:v>10.7</c:v>
                </c:pt>
                <c:pt idx="6">
                  <c:v>81.3</c:v>
                </c:pt>
                <c:pt idx="7">
                  <c:v>46.4</c:v>
                </c:pt>
                <c:pt idx="8">
                  <c:v>34.1</c:v>
                </c:pt>
                <c:pt idx="9">
                  <c:v>6.7</c:v>
                </c:pt>
              </c:numCache>
            </c:numRef>
          </c:val>
          <c:extLst xmlns:c16r2="http://schemas.microsoft.com/office/drawing/2015/06/chart">
            <c:ext xmlns:c16="http://schemas.microsoft.com/office/drawing/2014/chart" uri="{C3380CC4-5D6E-409C-BE32-E72D297353CC}">
              <c16:uniqueId val="{00000005-ECBC-4158-895A-A9B27E2815A9}"/>
            </c:ext>
          </c:extLst>
        </c:ser>
        <c:dLbls>
          <c:showLegendKey val="0"/>
          <c:showVal val="0"/>
          <c:showCatName val="0"/>
          <c:showSerName val="0"/>
          <c:showPercent val="0"/>
          <c:showBubbleSize val="0"/>
        </c:dLbls>
        <c:gapWidth val="50"/>
        <c:axId val="162366976"/>
        <c:axId val="1394944"/>
      </c:barChart>
      <c:catAx>
        <c:axId val="162366976"/>
        <c:scaling>
          <c:orientation val="minMax"/>
        </c:scaling>
        <c:delete val="0"/>
        <c:axPos val="l"/>
        <c:numFmt formatCode="General" sourceLinked="1"/>
        <c:majorTickMark val="out"/>
        <c:minorTickMark val="none"/>
        <c:tickLblPos val="nextTo"/>
        <c:spPr>
          <a:ln w="38100">
            <a:solidFill>
              <a:schemeClr val="bg1"/>
            </a:solidFill>
          </a:ln>
        </c:spPr>
        <c:txPr>
          <a:bodyPr/>
          <a:lstStyle/>
          <a:p>
            <a:pPr>
              <a:defRPr sz="2000">
                <a:solidFill>
                  <a:schemeClr val="bg1"/>
                </a:solidFill>
                <a:latin typeface="Arial" pitchFamily="34" charset="0"/>
                <a:cs typeface="Arial" pitchFamily="34" charset="0"/>
              </a:defRPr>
            </a:pPr>
            <a:endParaRPr lang="en-US"/>
          </a:p>
        </c:txPr>
        <c:crossAx val="1394944"/>
        <c:crosses val="autoZero"/>
        <c:auto val="1"/>
        <c:lblAlgn val="ctr"/>
        <c:lblOffset val="100"/>
        <c:noMultiLvlLbl val="0"/>
      </c:catAx>
      <c:valAx>
        <c:axId val="1394944"/>
        <c:scaling>
          <c:orientation val="minMax"/>
        </c:scaling>
        <c:delete val="1"/>
        <c:axPos val="b"/>
        <c:numFmt formatCode="General" sourceLinked="1"/>
        <c:majorTickMark val="out"/>
        <c:minorTickMark val="none"/>
        <c:tickLblPos val="none"/>
        <c:crossAx val="162366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HH with Internet Access</c:v>
                </c:pt>
              </c:strCache>
            </c:strRef>
          </c:tx>
          <c:spPr>
            <a:solidFill>
              <a:schemeClr val="bg1"/>
            </a:solidFill>
            <a:ln w="50800">
              <a:noFill/>
            </a:ln>
          </c:spPr>
          <c:invertIfNegative val="0"/>
          <c:dPt>
            <c:idx val="5"/>
            <c:invertIfNegative val="0"/>
            <c:bubble3D val="0"/>
            <c:spPr>
              <a:solidFill>
                <a:srgbClr val="FFC000"/>
              </a:solidFill>
              <a:ln w="50800">
                <a:noFill/>
              </a:ln>
            </c:spPr>
            <c:extLst xmlns:c16r2="http://schemas.microsoft.com/office/drawing/2015/06/chart">
              <c:ext xmlns:c16="http://schemas.microsoft.com/office/drawing/2014/chart" uri="{C3380CC4-5D6E-409C-BE32-E72D297353CC}">
                <c16:uniqueId val="{00000000-CC1D-4B2C-9AE2-F7C493416CF4}"/>
              </c:ext>
            </c:extLst>
          </c:dPt>
          <c:dPt>
            <c:idx val="6"/>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1-CC1D-4B2C-9AE2-F7C493416CF4}"/>
              </c:ext>
            </c:extLst>
          </c:dPt>
          <c:dPt>
            <c:idx val="7"/>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2-CC1D-4B2C-9AE2-F7C493416CF4}"/>
              </c:ext>
            </c:extLst>
          </c:dPt>
          <c:dPt>
            <c:idx val="8"/>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3-CC1D-4B2C-9AE2-F7C493416CF4}"/>
              </c:ext>
            </c:extLst>
          </c:dPt>
          <c:dPt>
            <c:idx val="9"/>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4-CC1D-4B2C-9AE2-F7C493416CF4}"/>
              </c:ext>
            </c:extLst>
          </c:dPt>
          <c:dLbls>
            <c:spPr>
              <a:noFill/>
              <a:ln>
                <a:noFill/>
              </a:ln>
              <a:effectLst/>
            </c:spPr>
            <c:txPr>
              <a:bodyPr/>
              <a:lstStyle/>
              <a:p>
                <a:pPr>
                  <a:defRPr sz="1800">
                    <a:solidFill>
                      <a:schemeClr val="bg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Europe</c:v>
                </c:pt>
                <c:pt idx="1">
                  <c:v>Americas</c:v>
                </c:pt>
                <c:pt idx="2">
                  <c:v>CIS</c:v>
                </c:pt>
                <c:pt idx="3">
                  <c:v>Arab States</c:v>
                </c:pt>
                <c:pt idx="4">
                  <c:v>Asia Pac.</c:v>
                </c:pt>
                <c:pt idx="5">
                  <c:v>Africa</c:v>
                </c:pt>
                <c:pt idx="6">
                  <c:v>Developed</c:v>
                </c:pt>
                <c:pt idx="7">
                  <c:v>World</c:v>
                </c:pt>
                <c:pt idx="8">
                  <c:v>Developing</c:v>
                </c:pt>
                <c:pt idx="9">
                  <c:v>LDCs</c:v>
                </c:pt>
              </c:strCache>
            </c:strRef>
          </c:cat>
          <c:val>
            <c:numRef>
              <c:f>Sheet1!$B$2:$B$11</c:f>
              <c:numCache>
                <c:formatCode>General</c:formatCode>
                <c:ptCount val="10"/>
                <c:pt idx="0">
                  <c:v>77.599999999999994</c:v>
                </c:pt>
                <c:pt idx="1">
                  <c:v>66</c:v>
                </c:pt>
                <c:pt idx="2">
                  <c:v>59.9</c:v>
                </c:pt>
                <c:pt idx="3">
                  <c:v>37</c:v>
                </c:pt>
                <c:pt idx="4">
                  <c:v>36.9</c:v>
                </c:pt>
                <c:pt idx="5">
                  <c:v>20.7</c:v>
                </c:pt>
                <c:pt idx="6">
                  <c:v>82.2</c:v>
                </c:pt>
                <c:pt idx="7">
                  <c:v>43.4</c:v>
                </c:pt>
                <c:pt idx="8">
                  <c:v>35.300000000000004</c:v>
                </c:pt>
                <c:pt idx="9">
                  <c:v>9.5</c:v>
                </c:pt>
              </c:numCache>
            </c:numRef>
          </c:val>
          <c:extLst xmlns:c16r2="http://schemas.microsoft.com/office/drawing/2015/06/chart">
            <c:ext xmlns:c16="http://schemas.microsoft.com/office/drawing/2014/chart" uri="{C3380CC4-5D6E-409C-BE32-E72D297353CC}">
              <c16:uniqueId val="{00000005-CC1D-4B2C-9AE2-F7C493416CF4}"/>
            </c:ext>
          </c:extLst>
        </c:ser>
        <c:dLbls>
          <c:showLegendKey val="0"/>
          <c:showVal val="0"/>
          <c:showCatName val="0"/>
          <c:showSerName val="0"/>
          <c:showPercent val="0"/>
          <c:showBubbleSize val="0"/>
        </c:dLbls>
        <c:gapWidth val="50"/>
        <c:axId val="162944512"/>
        <c:axId val="1386176"/>
      </c:barChart>
      <c:catAx>
        <c:axId val="162944512"/>
        <c:scaling>
          <c:orientation val="minMax"/>
        </c:scaling>
        <c:delete val="0"/>
        <c:axPos val="l"/>
        <c:numFmt formatCode="General" sourceLinked="1"/>
        <c:majorTickMark val="out"/>
        <c:minorTickMark val="none"/>
        <c:tickLblPos val="none"/>
        <c:spPr>
          <a:noFill/>
          <a:ln w="38100">
            <a:solidFill>
              <a:schemeClr val="bg1"/>
            </a:solidFill>
          </a:ln>
        </c:spPr>
        <c:txPr>
          <a:bodyPr/>
          <a:lstStyle/>
          <a:p>
            <a:pPr>
              <a:defRPr sz="1600">
                <a:solidFill>
                  <a:schemeClr val="bg1"/>
                </a:solidFill>
                <a:latin typeface="Arial" pitchFamily="34" charset="0"/>
                <a:cs typeface="Arial" pitchFamily="34" charset="0"/>
              </a:defRPr>
            </a:pPr>
            <a:endParaRPr lang="en-US"/>
          </a:p>
        </c:txPr>
        <c:crossAx val="1386176"/>
        <c:crosses val="autoZero"/>
        <c:auto val="1"/>
        <c:lblAlgn val="ctr"/>
        <c:lblOffset val="100"/>
        <c:noMultiLvlLbl val="0"/>
      </c:catAx>
      <c:valAx>
        <c:axId val="1386176"/>
        <c:scaling>
          <c:orientation val="minMax"/>
        </c:scaling>
        <c:delete val="1"/>
        <c:axPos val="b"/>
        <c:numFmt formatCode="General" sourceLinked="1"/>
        <c:majorTickMark val="out"/>
        <c:minorTickMark val="none"/>
        <c:tickLblPos val="none"/>
        <c:crossAx val="162944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HH with Internet Access</c:v>
                </c:pt>
              </c:strCache>
            </c:strRef>
          </c:tx>
          <c:spPr>
            <a:solidFill>
              <a:schemeClr val="bg1"/>
            </a:solidFill>
            <a:ln w="50800">
              <a:noFill/>
            </a:ln>
          </c:spPr>
          <c:invertIfNegative val="0"/>
          <c:dPt>
            <c:idx val="5"/>
            <c:invertIfNegative val="0"/>
            <c:bubble3D val="0"/>
            <c:spPr>
              <a:solidFill>
                <a:srgbClr val="FFC000"/>
              </a:solidFill>
              <a:ln w="50800">
                <a:noFill/>
              </a:ln>
            </c:spPr>
            <c:extLst xmlns:c16r2="http://schemas.microsoft.com/office/drawing/2015/06/chart">
              <c:ext xmlns:c16="http://schemas.microsoft.com/office/drawing/2014/chart" uri="{C3380CC4-5D6E-409C-BE32-E72D297353CC}">
                <c16:uniqueId val="{00000000-6B0A-49B8-AF7E-44FB7B1EE0B1}"/>
              </c:ext>
            </c:extLst>
          </c:dPt>
          <c:dPt>
            <c:idx val="6"/>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1-6B0A-49B8-AF7E-44FB7B1EE0B1}"/>
              </c:ext>
            </c:extLst>
          </c:dPt>
          <c:dPt>
            <c:idx val="7"/>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2-6B0A-49B8-AF7E-44FB7B1EE0B1}"/>
              </c:ext>
            </c:extLst>
          </c:dPt>
          <c:dPt>
            <c:idx val="8"/>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3-6B0A-49B8-AF7E-44FB7B1EE0B1}"/>
              </c:ext>
            </c:extLst>
          </c:dPt>
          <c:dPt>
            <c:idx val="9"/>
            <c:invertIfNegative val="0"/>
            <c:bubble3D val="0"/>
            <c:spPr>
              <a:solidFill>
                <a:srgbClr val="8EB4E3"/>
              </a:solidFill>
              <a:ln w="50800">
                <a:noFill/>
              </a:ln>
            </c:spPr>
            <c:extLst xmlns:c16r2="http://schemas.microsoft.com/office/drawing/2015/06/chart">
              <c:ext xmlns:c16="http://schemas.microsoft.com/office/drawing/2014/chart" uri="{C3380CC4-5D6E-409C-BE32-E72D297353CC}">
                <c16:uniqueId val="{00000004-6B0A-49B8-AF7E-44FB7B1EE0B1}"/>
              </c:ext>
            </c:extLst>
          </c:dPt>
          <c:dLbls>
            <c:spPr>
              <a:noFill/>
              <a:ln>
                <a:noFill/>
              </a:ln>
              <a:effectLst/>
            </c:spPr>
            <c:txPr>
              <a:bodyPr/>
              <a:lstStyle/>
              <a:p>
                <a:pPr>
                  <a:defRPr sz="1600">
                    <a:solidFill>
                      <a:schemeClr val="bg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Europe</c:v>
                </c:pt>
                <c:pt idx="1">
                  <c:v>Americas</c:v>
                </c:pt>
                <c:pt idx="2">
                  <c:v>CIS</c:v>
                </c:pt>
                <c:pt idx="3">
                  <c:v>Arab States</c:v>
                </c:pt>
                <c:pt idx="4">
                  <c:v>Asia Pac.</c:v>
                </c:pt>
                <c:pt idx="5">
                  <c:v>Africa</c:v>
                </c:pt>
                <c:pt idx="6">
                  <c:v>Developed</c:v>
                </c:pt>
                <c:pt idx="7">
                  <c:v>World</c:v>
                </c:pt>
                <c:pt idx="8">
                  <c:v>Developing</c:v>
                </c:pt>
                <c:pt idx="9">
                  <c:v>LDCs</c:v>
                </c:pt>
              </c:strCache>
            </c:strRef>
          </c:cat>
          <c:val>
            <c:numRef>
              <c:f>Sheet1!$B$2:$B$11</c:f>
              <c:numCache>
                <c:formatCode>General</c:formatCode>
                <c:ptCount val="10"/>
                <c:pt idx="0">
                  <c:v>29.6</c:v>
                </c:pt>
                <c:pt idx="1">
                  <c:v>18</c:v>
                </c:pt>
                <c:pt idx="2">
                  <c:v>13.6</c:v>
                </c:pt>
                <c:pt idx="3">
                  <c:v>3.7</c:v>
                </c:pt>
                <c:pt idx="4">
                  <c:v>8.9</c:v>
                </c:pt>
                <c:pt idx="5">
                  <c:v>0.5</c:v>
                </c:pt>
                <c:pt idx="6">
                  <c:v>29</c:v>
                </c:pt>
                <c:pt idx="7">
                  <c:v>10.8</c:v>
                </c:pt>
                <c:pt idx="8">
                  <c:v>7.1</c:v>
                </c:pt>
                <c:pt idx="9">
                  <c:v>0.5</c:v>
                </c:pt>
              </c:numCache>
            </c:numRef>
          </c:val>
          <c:extLst xmlns:c16r2="http://schemas.microsoft.com/office/drawing/2015/06/chart">
            <c:ext xmlns:c16="http://schemas.microsoft.com/office/drawing/2014/chart" uri="{C3380CC4-5D6E-409C-BE32-E72D297353CC}">
              <c16:uniqueId val="{00000005-6B0A-49B8-AF7E-44FB7B1EE0B1}"/>
            </c:ext>
          </c:extLst>
        </c:ser>
        <c:dLbls>
          <c:showLegendKey val="0"/>
          <c:showVal val="0"/>
          <c:showCatName val="0"/>
          <c:showSerName val="0"/>
          <c:showPercent val="0"/>
          <c:showBubbleSize val="0"/>
        </c:dLbls>
        <c:gapWidth val="50"/>
        <c:axId val="162366464"/>
        <c:axId val="1396672"/>
      </c:barChart>
      <c:catAx>
        <c:axId val="162366464"/>
        <c:scaling>
          <c:orientation val="minMax"/>
        </c:scaling>
        <c:delete val="0"/>
        <c:axPos val="l"/>
        <c:numFmt formatCode="General" sourceLinked="1"/>
        <c:majorTickMark val="out"/>
        <c:minorTickMark val="none"/>
        <c:tickLblPos val="none"/>
        <c:spPr>
          <a:noFill/>
          <a:ln w="38100">
            <a:solidFill>
              <a:schemeClr val="bg1"/>
            </a:solidFill>
          </a:ln>
        </c:spPr>
        <c:txPr>
          <a:bodyPr/>
          <a:lstStyle/>
          <a:p>
            <a:pPr>
              <a:defRPr sz="1600">
                <a:solidFill>
                  <a:schemeClr val="bg1"/>
                </a:solidFill>
                <a:latin typeface="Arial" pitchFamily="34" charset="0"/>
                <a:cs typeface="Arial" pitchFamily="34" charset="0"/>
              </a:defRPr>
            </a:pPr>
            <a:endParaRPr lang="en-US"/>
          </a:p>
        </c:txPr>
        <c:crossAx val="1396672"/>
        <c:crosses val="autoZero"/>
        <c:auto val="1"/>
        <c:lblAlgn val="ctr"/>
        <c:lblOffset val="100"/>
        <c:noMultiLvlLbl val="0"/>
      </c:catAx>
      <c:valAx>
        <c:axId val="1396672"/>
        <c:scaling>
          <c:orientation val="minMax"/>
        </c:scaling>
        <c:delete val="1"/>
        <c:axPos val="b"/>
        <c:numFmt formatCode="General" sourceLinked="1"/>
        <c:majorTickMark val="out"/>
        <c:minorTickMark val="none"/>
        <c:tickLblPos val="none"/>
        <c:crossAx val="162366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DF630-5C77-4D20-983A-6C5D97396D34}" type="datetimeFigureOut">
              <a:rPr lang="en-US" smtClean="0"/>
              <a:pPr/>
              <a:t>10/16/2016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CA430-1BB5-4CE4-B8F3-36B09E3594AF}" type="slidenum">
              <a:rPr lang="en-US" smtClean="0"/>
              <a:pPr/>
              <a:t>‹#›</a:t>
            </a:fld>
            <a:endParaRPr lang="en-US"/>
          </a:p>
        </p:txBody>
      </p:sp>
    </p:spTree>
    <p:extLst>
      <p:ext uri="{BB962C8B-B14F-4D97-AF65-F5344CB8AC3E}">
        <p14:creationId xmlns:p14="http://schemas.microsoft.com/office/powerpoint/2010/main" val="21266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genda.weforum.org/2015/12/the-fourth-industrial-revolution-what-it-means-and-how-to-respon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p:spPr>
      </p:sp>
      <p:sp>
        <p:nvSpPr>
          <p:cNvPr id="58371" name="备注占位符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smtClean="0"/>
              <a:t>No one will </a:t>
            </a:r>
            <a:r>
              <a:rPr lang="en-US" altLang="zh-CN" sz="1200" b="0" dirty="0" err="1" smtClean="0"/>
              <a:t>denie</a:t>
            </a:r>
            <a:r>
              <a:rPr lang="en-US" altLang="zh-CN" sz="1200" b="0" dirty="0" smtClean="0"/>
              <a:t> how  The Internet has become so  vital, in our lives.</a:t>
            </a:r>
            <a:r>
              <a:rPr lang="en-US" altLang="zh-CN" sz="1200" b="0" baseline="0" dirty="0" smtClean="0"/>
              <a:t> Its </a:t>
            </a:r>
            <a:r>
              <a:rPr lang="en-US" altLang="zh-CN" sz="1200" b="0" dirty="0" smtClean="0"/>
              <a:t> continuously evolving and has developed into a an integral part of it…</a:t>
            </a:r>
          </a:p>
          <a:p>
            <a:pPr eaLnBrk="1" hangingPunct="1"/>
            <a:endParaRPr lang="zh-CN" altLang="en-US" dirty="0" smtClean="0">
              <a:latin typeface="Arial" pitchFamily="34" charset="0"/>
            </a:endParaRPr>
          </a:p>
        </p:txBody>
      </p:sp>
      <p:sp>
        <p:nvSpPr>
          <p:cNvPr id="69636" name="灯片编号占位符 3"/>
          <p:cNvSpPr>
            <a:spLocks noGrp="1"/>
          </p:cNvSpPr>
          <p:nvPr>
            <p:ph type="sldNum" sz="quarter" idx="5"/>
          </p:nvPr>
        </p:nvSpPr>
        <p:spPr/>
        <p:txBody>
          <a:bodyPr/>
          <a:lstStyle/>
          <a:p>
            <a:pPr>
              <a:defRPr/>
            </a:pPr>
            <a:fld id="{988DFC21-4EA2-4B1D-8937-4EED6891B235}" type="slidenum">
              <a:rPr lang="en-US" altLang="zh-CN" smtClean="0">
                <a:latin typeface="Arial" pitchFamily="34" charset="0"/>
              </a:rPr>
              <a:pPr>
                <a:defRPr/>
              </a:pPr>
              <a:t>1</a:t>
            </a:fld>
            <a:endParaRPr lang="en-US" altLang="zh-CN" dirty="0" smtClean="0">
              <a:latin typeface="Arial" pitchFamily="34" charset="0"/>
            </a:endParaRPr>
          </a:p>
        </p:txBody>
      </p:sp>
    </p:spTree>
    <p:extLst>
      <p:ext uri="{BB962C8B-B14F-4D97-AF65-F5344CB8AC3E}">
        <p14:creationId xmlns:p14="http://schemas.microsoft.com/office/powerpoint/2010/main" val="251794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这页主要讲华为在南非的发展历史和华为在南非的重大项目（右），建议讲解重点放在讲华为对南非社会的贡献上，比如服务</a:t>
            </a:r>
            <a:r>
              <a:rPr lang="en-US" altLang="zh-CN" dirty="0" smtClean="0"/>
              <a:t>80%</a:t>
            </a:r>
            <a:r>
              <a:rPr lang="zh-CN" altLang="en-US" dirty="0" smtClean="0"/>
              <a:t>的南非人民、帮助南非的</a:t>
            </a:r>
            <a:r>
              <a:rPr lang="en-US" altLang="zh-CN" dirty="0" smtClean="0"/>
              <a:t>Mobile</a:t>
            </a:r>
            <a:r>
              <a:rPr lang="zh-CN" altLang="en-US" dirty="0" smtClean="0"/>
              <a:t>和</a:t>
            </a:r>
            <a:r>
              <a:rPr lang="en-US" altLang="zh-CN" dirty="0" smtClean="0"/>
              <a:t>FTTH</a:t>
            </a:r>
            <a:r>
              <a:rPr lang="zh-CN" altLang="en-US" dirty="0" smtClean="0"/>
              <a:t>基础设施建设、</a:t>
            </a:r>
            <a:r>
              <a:rPr lang="en-US" altLang="zh-CN" dirty="0" smtClean="0"/>
              <a:t>Training Center</a:t>
            </a:r>
            <a:r>
              <a:rPr lang="zh-CN" altLang="en-US" dirty="0" smtClean="0"/>
              <a:t>、</a:t>
            </a:r>
            <a:r>
              <a:rPr lang="en-US" altLang="zh-CN" dirty="0" smtClean="0"/>
              <a:t>e-learning</a:t>
            </a:r>
            <a:r>
              <a:rPr lang="zh-CN" altLang="en-US" dirty="0" smtClean="0"/>
              <a:t>项目、</a:t>
            </a:r>
            <a:r>
              <a:rPr lang="en-US" altLang="zh-CN" dirty="0" smtClean="0"/>
              <a:t>Gauteng Broadband Link</a:t>
            </a:r>
            <a:r>
              <a:rPr lang="zh-CN" altLang="en-US" dirty="0" smtClean="0"/>
              <a:t>等。</a:t>
            </a:r>
            <a:endParaRPr lang="zh-CN" altLang="en-US" dirty="0"/>
          </a:p>
        </p:txBody>
      </p:sp>
      <p:sp>
        <p:nvSpPr>
          <p:cNvPr id="4" name="灯片编号占位符 3"/>
          <p:cNvSpPr>
            <a:spLocks noGrp="1"/>
          </p:cNvSpPr>
          <p:nvPr>
            <p:ph type="sldNum" sz="quarter" idx="10"/>
          </p:nvPr>
        </p:nvSpPr>
        <p:spPr/>
        <p:txBody>
          <a:bodyPr/>
          <a:lstStyle/>
          <a:p>
            <a:fld id="{A542D46D-9BF4-47AA-BC35-BE9DB0DA18DC}" type="slidenum">
              <a:rPr lang="zh-CN" altLang="en-US" smtClean="0">
                <a:latin typeface="Arial"/>
              </a:rPr>
              <a:pPr/>
              <a:t>10</a:t>
            </a:fld>
            <a:endParaRPr lang="zh-CN" altLang="en-US">
              <a:latin typeface="Arial"/>
            </a:endParaRPr>
          </a:p>
        </p:txBody>
      </p:sp>
    </p:spTree>
    <p:extLst>
      <p:ext uri="{BB962C8B-B14F-4D97-AF65-F5344CB8AC3E}">
        <p14:creationId xmlns:p14="http://schemas.microsoft.com/office/powerpoint/2010/main" val="363954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Africa is still lagging behind the developed world. There are still challenges around basic infrastructure to allow for the internet to flourish in the continent.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good news is that Africa has a lot of potential, there is great development in what we call the ‘adopters stage’ of the Huawei Global Connectivity Index (GCI) that </a:t>
            </a:r>
            <a:r>
              <a:rPr lang="en-US" sz="1200" kern="1200" dirty="0" err="1" smtClean="0">
                <a:solidFill>
                  <a:schemeClr val="tx1"/>
                </a:solidFill>
                <a:latin typeface="+mn-lt"/>
                <a:ea typeface="+mn-ea"/>
                <a:cs typeface="+mn-cs"/>
              </a:rPr>
              <a:t>categorises</a:t>
            </a:r>
            <a:r>
              <a:rPr lang="en-US" sz="1200" kern="1200" dirty="0" smtClean="0">
                <a:solidFill>
                  <a:schemeClr val="tx1"/>
                </a:solidFill>
                <a:latin typeface="+mn-lt"/>
                <a:ea typeface="+mn-ea"/>
                <a:cs typeface="+mn-cs"/>
              </a:rPr>
              <a:t> countries from </a:t>
            </a:r>
            <a:r>
              <a:rPr lang="en-US" sz="1200" i="1" kern="1200" dirty="0" smtClean="0">
                <a:solidFill>
                  <a:schemeClr val="tx1"/>
                </a:solidFill>
                <a:latin typeface="+mn-lt"/>
                <a:ea typeface="+mn-ea"/>
                <a:cs typeface="+mn-cs"/>
              </a:rPr>
              <a:t>Starters, Adopters, and Front Runners</a:t>
            </a:r>
            <a:r>
              <a:rPr lang="en-US" sz="1200" kern="120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good news is that Africa has a lot of potential, there is great development in what we call the ‘adopters stage’ of the Huawei Global Connectivity Index (GCI) that </a:t>
            </a:r>
            <a:r>
              <a:rPr lang="en-US" sz="1200" kern="1200" dirty="0" err="1" smtClean="0">
                <a:solidFill>
                  <a:schemeClr val="tx1"/>
                </a:solidFill>
                <a:latin typeface="+mn-lt"/>
                <a:ea typeface="+mn-ea"/>
                <a:cs typeface="+mn-cs"/>
              </a:rPr>
              <a:t>categorises</a:t>
            </a:r>
            <a:r>
              <a:rPr lang="en-US" sz="1200" kern="1200" dirty="0" smtClean="0">
                <a:solidFill>
                  <a:schemeClr val="tx1"/>
                </a:solidFill>
                <a:latin typeface="+mn-lt"/>
                <a:ea typeface="+mn-ea"/>
                <a:cs typeface="+mn-cs"/>
              </a:rPr>
              <a:t> countries from </a:t>
            </a:r>
            <a:r>
              <a:rPr lang="en-US" sz="1200" i="1" kern="1200" dirty="0" smtClean="0">
                <a:solidFill>
                  <a:schemeClr val="tx1"/>
                </a:solidFill>
                <a:latin typeface="+mn-lt"/>
                <a:ea typeface="+mn-ea"/>
                <a:cs typeface="+mn-cs"/>
              </a:rPr>
              <a:t>Starters, Adopters, and Front Runners</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Policies, institutions and incentives, Manpower and skills, and Digital ecosystem.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Investments in ICT, particularly to infrastructure, is a fundamental building block in internet innovation and connectivity in a country. Proper infrastructure will improve a country’s broadband coverage and internet usage. Investment in the ICT industry also means an investment in skill development and training..</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technology evolving at breakneck speed, regulatory frameworks often lag behind. The rules that govern the use of all forms of data on the internet need to be relevant and appropriate to the pace of technological change.</a:t>
            </a:r>
          </a:p>
          <a:p>
            <a:r>
              <a:rPr lang="en-US" sz="1200" kern="1200" dirty="0" smtClean="0">
                <a:solidFill>
                  <a:schemeClr val="tx1"/>
                </a:solidFill>
                <a:latin typeface="+mn-lt"/>
                <a:ea typeface="+mn-ea"/>
                <a:cs typeface="+mn-cs"/>
              </a:rPr>
              <a:t>As the internet becomes more pervasive, so do the tensions between national interests and global inter-operability. The rules governing the </a:t>
            </a:r>
            <a:r>
              <a:rPr lang="en-US" sz="1200" kern="1200" dirty="0" err="1" smtClean="0">
                <a:solidFill>
                  <a:schemeClr val="tx1"/>
                </a:solidFill>
                <a:latin typeface="+mn-lt"/>
                <a:ea typeface="+mn-ea"/>
                <a:cs typeface="+mn-cs"/>
              </a:rPr>
              <a:t>cyberworld</a:t>
            </a:r>
            <a:r>
              <a:rPr lang="en-US" sz="1200" kern="1200" dirty="0" smtClean="0">
                <a:solidFill>
                  <a:schemeClr val="tx1"/>
                </a:solidFill>
                <a:latin typeface="+mn-lt"/>
                <a:ea typeface="+mn-ea"/>
                <a:cs typeface="+mn-cs"/>
              </a:rPr>
              <a:t> are being tested on a daily basis as governments and individuals raise concerns about data security and privacy. The innovative potential unleashed by digital technologies is also raising questions about rules and ethics, as well as societal benefits and costs</a:t>
            </a:r>
            <a:endParaRPr lang="en-US"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smtClean="0">
                <a:solidFill>
                  <a:schemeClr val="tx1"/>
                </a:solidFill>
                <a:latin typeface="+mn-lt"/>
                <a:ea typeface="+mn-ea"/>
                <a:cs typeface="+mn-cs"/>
              </a:rPr>
              <a:t>“The most profound technologies are</a:t>
            </a:r>
          </a:p>
          <a:p>
            <a:r>
              <a:rPr lang="en-US" sz="1200" i="1" kern="1200" baseline="0" dirty="0" smtClean="0">
                <a:solidFill>
                  <a:schemeClr val="tx1"/>
                </a:solidFill>
                <a:latin typeface="+mn-lt"/>
                <a:ea typeface="+mn-ea"/>
                <a:cs typeface="+mn-cs"/>
              </a:rPr>
              <a:t>those that disappear. They weave</a:t>
            </a:r>
          </a:p>
          <a:p>
            <a:r>
              <a:rPr lang="en-US" sz="1200" i="1" kern="1200" baseline="0" dirty="0" smtClean="0">
                <a:solidFill>
                  <a:schemeClr val="tx1"/>
                </a:solidFill>
                <a:latin typeface="+mn-lt"/>
                <a:ea typeface="+mn-ea"/>
                <a:cs typeface="+mn-cs"/>
              </a:rPr>
              <a:t>themselves into the fabric of everyday</a:t>
            </a:r>
          </a:p>
          <a:p>
            <a:r>
              <a:rPr lang="en-US" sz="1200" i="1" kern="1200" baseline="0" dirty="0" smtClean="0">
                <a:solidFill>
                  <a:schemeClr val="tx1"/>
                </a:solidFill>
                <a:latin typeface="+mn-lt"/>
                <a:ea typeface="+mn-ea"/>
                <a:cs typeface="+mn-cs"/>
              </a:rPr>
              <a:t>life until they are indistinguishable from</a:t>
            </a:r>
          </a:p>
          <a:p>
            <a:r>
              <a:rPr lang="fr-FR" sz="1200" i="1" kern="1200" baseline="0" dirty="0" err="1" smtClean="0">
                <a:solidFill>
                  <a:schemeClr val="tx1"/>
                </a:solidFill>
                <a:latin typeface="+mn-lt"/>
                <a:ea typeface="+mn-ea"/>
                <a:cs typeface="+mn-cs"/>
              </a:rPr>
              <a:t>it</a:t>
            </a:r>
            <a:r>
              <a:rPr lang="fr-FR" sz="1200" i="1" kern="1200" baseline="0" dirty="0" smtClean="0">
                <a:solidFill>
                  <a:schemeClr val="tx1"/>
                </a:solidFill>
                <a:latin typeface="+mn-lt"/>
                <a:ea typeface="+mn-ea"/>
                <a:cs typeface="+mn-cs"/>
              </a:rPr>
              <a:t>.”1</a:t>
            </a:r>
          </a:p>
          <a:p>
            <a:r>
              <a:rPr lang="en-US" sz="1200" i="1" kern="1200" baseline="0" dirty="0" smtClean="0">
                <a:solidFill>
                  <a:schemeClr val="tx1"/>
                </a:solidFill>
                <a:latin typeface="+mn-lt"/>
                <a:ea typeface="+mn-ea"/>
                <a:cs typeface="+mn-cs"/>
              </a:rPr>
              <a:t>-Mark Weiser, Chief Technologist at the</a:t>
            </a:r>
          </a:p>
          <a:p>
            <a:r>
              <a:rPr lang="fr-FR" sz="1200" i="1" kern="1200" baseline="0" dirty="0" smtClean="0">
                <a:solidFill>
                  <a:schemeClr val="tx1"/>
                </a:solidFill>
                <a:latin typeface="+mn-lt"/>
                <a:ea typeface="+mn-ea"/>
                <a:cs typeface="+mn-cs"/>
              </a:rPr>
              <a:t>Xerox </a:t>
            </a:r>
            <a:r>
              <a:rPr lang="fr-FR" sz="1200" i="1" kern="1200" baseline="0" dirty="0" err="1" smtClean="0">
                <a:solidFill>
                  <a:schemeClr val="tx1"/>
                </a:solidFill>
                <a:latin typeface="+mn-lt"/>
                <a:ea typeface="+mn-ea"/>
                <a:cs typeface="+mn-cs"/>
              </a:rPr>
              <a:t>Palo</a:t>
            </a:r>
            <a:r>
              <a:rPr lang="fr-FR" sz="1200" i="1" kern="1200" baseline="0" dirty="0" smtClean="0">
                <a:solidFill>
                  <a:schemeClr val="tx1"/>
                </a:solidFill>
                <a:latin typeface="+mn-lt"/>
                <a:ea typeface="+mn-ea"/>
                <a:cs typeface="+mn-cs"/>
              </a:rPr>
              <a:t> Alto Research Center</a:t>
            </a:r>
          </a:p>
          <a:p>
            <a:r>
              <a:rPr lang="fr-FR" sz="1200" i="1" kern="1200" baseline="0" dirty="0" smtClean="0">
                <a:solidFill>
                  <a:schemeClr val="tx1"/>
                </a:solidFill>
                <a:latin typeface="+mn-lt"/>
                <a:ea typeface="+mn-ea"/>
                <a:cs typeface="+mn-cs"/>
              </a:rPr>
              <a:t>(PARC), 1991</a:t>
            </a:r>
            <a:endParaRPr lang="fr-FR"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internet is changing the way we live, work, produce and consume.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internet is reshaping public and private sector structures, creating new markets new opportunities  and obviously new challenges for business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such extensive reach, digital technologies cannot help but disrupt many of our existing models of business and government.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we enter the age of the </a:t>
            </a:r>
            <a:r>
              <a:rPr lang="en-US" sz="1200" u="none" strike="noStrike" kern="1200" dirty="0" smtClean="0">
                <a:solidFill>
                  <a:schemeClr val="tx1"/>
                </a:solidFill>
                <a:latin typeface="+mn-lt"/>
                <a:ea typeface="+mn-ea"/>
                <a:cs typeface="+mn-cs"/>
                <a:hlinkClick r:id="rId3"/>
              </a:rPr>
              <a:t>Fourth Industrial Revolution</a:t>
            </a:r>
            <a:r>
              <a:rPr lang="en-US" sz="1200" kern="1200" dirty="0" smtClean="0">
                <a:solidFill>
                  <a:schemeClr val="tx1"/>
                </a:solidFill>
                <a:latin typeface="+mn-lt"/>
                <a:ea typeface="+mn-ea"/>
                <a:cs typeface="+mn-cs"/>
              </a:rPr>
              <a:t>, a technological transformation driven by the internet, the challenge is to manage this seismic change in a way that promotes the long-term health and stability of the internet.</a:t>
            </a:r>
          </a:p>
          <a:p>
            <a:endParaRPr 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352B07EE-7CDA-4888-BDD5-F11ECC84BC26}"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baseline="0" dirty="0" smtClean="0"/>
          </a:p>
          <a:p>
            <a:pPr marL="228600" indent="-228600">
              <a:buNone/>
            </a:pPr>
            <a:r>
              <a:rPr lang="en-US" sz="1200" kern="1200" dirty="0" smtClean="0">
                <a:solidFill>
                  <a:schemeClr val="tx1"/>
                </a:solidFill>
                <a:latin typeface="+mn-lt"/>
                <a:ea typeface="+mn-ea"/>
                <a:cs typeface="+mn-cs"/>
              </a:rPr>
              <a:t> Few</a:t>
            </a:r>
            <a:r>
              <a:rPr lang="en-US" sz="1200" kern="1200" baseline="0" dirty="0" smtClean="0">
                <a:solidFill>
                  <a:schemeClr val="tx1"/>
                </a:solidFill>
                <a:latin typeface="+mn-lt"/>
                <a:ea typeface="+mn-ea"/>
                <a:cs typeface="+mn-cs"/>
              </a:rPr>
              <a:t> years ago , </a:t>
            </a:r>
            <a:r>
              <a:rPr lang="en-US" sz="1200" kern="1200" dirty="0" smtClean="0">
                <a:solidFill>
                  <a:schemeClr val="tx1"/>
                </a:solidFill>
                <a:latin typeface="+mn-lt"/>
                <a:ea typeface="+mn-ea"/>
                <a:cs typeface="+mn-cs"/>
              </a:rPr>
              <a:t>Personal</a:t>
            </a:r>
            <a:r>
              <a:rPr lang="en-US" sz="1200" kern="1200" baseline="0" dirty="0" smtClean="0">
                <a:solidFill>
                  <a:schemeClr val="tx1"/>
                </a:solidFill>
                <a:latin typeface="+mn-lt"/>
                <a:ea typeface="+mn-ea"/>
                <a:cs typeface="+mn-cs"/>
              </a:rPr>
              <a:t> Connectivity  is the only very visible sign of how the internet is being used.</a:t>
            </a:r>
          </a:p>
          <a:p>
            <a:pPr marL="228600" indent="-228600">
              <a:buNone/>
            </a:pPr>
            <a:endParaRPr lang="en-US" sz="1200" kern="1200" baseline="0" dirty="0" smtClean="0">
              <a:solidFill>
                <a:schemeClr val="tx1"/>
              </a:solidFill>
              <a:latin typeface="+mn-lt"/>
              <a:ea typeface="+mn-ea"/>
              <a:cs typeface="+mn-cs"/>
            </a:endParaRPr>
          </a:p>
          <a:p>
            <a:pPr marL="228600" indent="-228600">
              <a:buNone/>
            </a:pPr>
            <a:endParaRPr lang="en-US" sz="1200" kern="1200" dirty="0" smtClean="0">
              <a:solidFill>
                <a:schemeClr val="tx1"/>
              </a:solidFill>
              <a:latin typeface="+mn-lt"/>
              <a:ea typeface="+mn-ea"/>
              <a:cs typeface="+mn-cs"/>
            </a:endParaRPr>
          </a:p>
          <a:p>
            <a:pPr marL="228600" indent="-228600">
              <a:buNone/>
            </a:pPr>
            <a:endParaRPr lang="en-US" sz="1200" kern="1200" dirty="0" smtClean="0">
              <a:solidFill>
                <a:schemeClr val="tx1"/>
              </a:solidFill>
              <a:latin typeface="+mn-lt"/>
              <a:ea typeface="+mn-ea"/>
              <a:cs typeface="+mn-cs"/>
            </a:endParaRPr>
          </a:p>
          <a:p>
            <a:pPr marL="228600" indent="-228600">
              <a:buNone/>
            </a:pPr>
            <a:endParaRPr lang="en-US" sz="1200" kern="1200" dirty="0" smtClean="0">
              <a:solidFill>
                <a:schemeClr val="tx1"/>
              </a:solidFill>
              <a:latin typeface="+mn-lt"/>
              <a:ea typeface="+mn-ea"/>
              <a:cs typeface="+mn-cs"/>
            </a:endParaRPr>
          </a:p>
          <a:p>
            <a:pPr marL="228600" indent="-228600">
              <a:buNone/>
            </a:pPr>
            <a:endParaRPr lang="en-US" sz="1200" kern="1200" dirty="0" smtClean="0">
              <a:solidFill>
                <a:schemeClr val="tx1"/>
              </a:solidFill>
              <a:latin typeface="+mn-lt"/>
              <a:ea typeface="+mn-ea"/>
              <a:cs typeface="+mn-cs"/>
            </a:endParaRPr>
          </a:p>
          <a:p>
            <a:pPr marL="228600" indent="-228600">
              <a:buNone/>
            </a:pPr>
            <a:endParaRPr lang="en-US" sz="1200" kern="1200" dirty="0" smtClean="0">
              <a:solidFill>
                <a:schemeClr val="tx1"/>
              </a:solidFill>
              <a:latin typeface="+mn-lt"/>
              <a:ea typeface="+mn-ea"/>
              <a:cs typeface="+mn-cs"/>
            </a:endParaRPr>
          </a:p>
          <a:p>
            <a:pPr marL="228600" indent="-228600">
              <a:buNone/>
            </a:pPr>
            <a:r>
              <a:rPr lang="en-US" sz="1200" kern="1200" dirty="0" smtClean="0">
                <a:solidFill>
                  <a:schemeClr val="tx1"/>
                </a:solidFill>
                <a:latin typeface="+mn-lt"/>
                <a:ea typeface="+mn-ea"/>
                <a:cs typeface="+mn-cs"/>
              </a:rPr>
              <a:t>The increasing availability of always-on connectivity and real-time services made possible through affordable ubiquitous broadband is transforming the way we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live. Passive input from post processing of data is shifting to proactive and predictive data analytics designed to complement, or even digitally drive our physical lives. What impacts the way we experience each and every day is moving outside of traditional spheres of influence and into new and exciting realms of inspiration</a:t>
            </a:r>
            <a:endParaRPr lang="en-US" sz="1200" kern="1200" baseline="0" dirty="0" smtClean="0">
              <a:solidFill>
                <a:schemeClr val="tx1"/>
              </a:solidFill>
              <a:latin typeface="+mn-lt"/>
              <a:ea typeface="+mn-ea"/>
              <a:cs typeface="+mn-cs"/>
            </a:endParaRPr>
          </a:p>
          <a:p>
            <a:pPr marL="228600" indent="-228600">
              <a:buNone/>
            </a:pPr>
            <a:endParaRPr lang="en-US" sz="1200" kern="1200" baseline="0" dirty="0" smtClean="0">
              <a:solidFill>
                <a:schemeClr val="tx1"/>
              </a:solidFill>
              <a:latin typeface="+mn-lt"/>
              <a:ea typeface="+mn-ea"/>
              <a:cs typeface="+mn-cs"/>
            </a:endParaRPr>
          </a:p>
          <a:p>
            <a:pPr marL="228600" indent="-228600">
              <a:buNone/>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ACA430-1BB5-4CE4-B8F3-36B09E3594A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 gradually moving  from </a:t>
            </a:r>
            <a:r>
              <a:rPr lang="en-US" altLang="zh-CN" sz="1200" baseline="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consumer internet to industrial Internet or </a:t>
            </a:r>
            <a:r>
              <a:rPr lang="en-US" altLang="zh-CN" sz="12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 4</a:t>
            </a:r>
            <a:r>
              <a:rPr lang="en-US" altLang="zh-CN" sz="1200" baseline="300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th</a:t>
            </a:r>
            <a:r>
              <a:rPr lang="en-US" altLang="zh-CN" sz="12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 Industrial</a:t>
            </a:r>
            <a:r>
              <a:rPr lang="en-US" altLang="zh-CN" sz="1200" baseline="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 Revolution and </a:t>
            </a:r>
            <a:r>
              <a:rPr lang="en-US" altLang="zh-CN" sz="12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Internet is driving this revolution: </a:t>
            </a:r>
            <a:r>
              <a:rPr lang="en-US" altLang="zh-CN" sz="1200" dirty="0" smtClean="0">
                <a:solidFill>
                  <a:srgbClr val="FF0000"/>
                </a:solidFill>
                <a:latin typeface="Calibri" panose="020F0502020204030204" pitchFamily="34" charset="0"/>
                <a:ea typeface="微软雅黑" pitchFamily="34" charset="-122"/>
                <a:cs typeface="Calibri" panose="020F0502020204030204" pitchFamily="34" charset="0"/>
                <a:sym typeface="Arial" pitchFamily="34" charset="0"/>
              </a:rPr>
              <a:t>and this is the innovation of the Internet or on the Internet…. And no industry will be spared</a:t>
            </a:r>
            <a:r>
              <a:rPr lang="en-US" altLang="zh-CN" sz="1200" baseline="0" dirty="0" smtClean="0">
                <a:solidFill>
                  <a:srgbClr val="FF0000"/>
                </a:solidFill>
                <a:latin typeface="Calibri" panose="020F0502020204030204" pitchFamily="34" charset="0"/>
                <a:ea typeface="微软雅黑" pitchFamily="34" charset="-122"/>
                <a:cs typeface="Calibri" panose="020F0502020204030204" pitchFamily="34" charset="0"/>
                <a:sym typeface="Arial" pitchFamily="34" charset="0"/>
              </a:rPr>
              <a:t> from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rgbClr val="FF0000"/>
              </a:solidFill>
              <a:latin typeface="Calibri" panose="020F0502020204030204" pitchFamily="34" charset="0"/>
              <a:ea typeface="微软雅黑" pitchFamily="34" charset="-122"/>
              <a:cs typeface="Calibri" panose="020F0502020204030204" pitchFamily="34" charset="0"/>
              <a:sym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smtClean="0">
              <a:solidFill>
                <a:srgbClr val="FF0000"/>
              </a:solidFill>
              <a:latin typeface="Calibri" panose="020F0502020204030204" pitchFamily="34" charset="0"/>
              <a:ea typeface="微软雅黑" pitchFamily="34" charset="-122"/>
              <a:cs typeface="Calibri" panose="020F0502020204030204" pitchFamily="34" charset="0"/>
              <a:sym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The internet</a:t>
            </a:r>
            <a:r>
              <a:rPr lang="fr-FR" baseline="0" dirty="0" smtClean="0"/>
              <a:t> </a:t>
            </a:r>
            <a:r>
              <a:rPr lang="fr-FR" baseline="0" dirty="0" err="1" smtClean="0"/>
              <a:t>is</a:t>
            </a:r>
            <a:r>
              <a:rPr lang="fr-FR" baseline="0" dirty="0" smtClean="0"/>
              <a:t> the central «  life support system </a:t>
            </a:r>
            <a:r>
              <a:rPr lang="zh-CN" altLang="en-US" baseline="0" dirty="0" smtClean="0"/>
              <a:t>“ </a:t>
            </a:r>
            <a:r>
              <a:rPr lang="en-US" altLang="zh-CN" baseline="0" dirty="0" smtClean="0"/>
              <a:t>for the fourth  industrial revolution</a:t>
            </a:r>
            <a:endParaRPr lang="en-US" altLang="zh-CN" sz="1200" dirty="0" smtClean="0">
              <a:solidFill>
                <a:srgbClr val="FF0000"/>
              </a:solidFill>
              <a:latin typeface="Calibri" panose="020F0502020204030204" pitchFamily="34" charset="0"/>
              <a:ea typeface="微软雅黑" pitchFamily="34" charset="-122"/>
              <a:cs typeface="Calibri" panose="020F0502020204030204" pitchFamily="34" charset="0"/>
              <a:sym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a:p>
            <a:r>
              <a:rPr lang="fr-FR" sz="1200" kern="1200" baseline="0" dirty="0" err="1" smtClean="0">
                <a:solidFill>
                  <a:schemeClr val="tx1"/>
                </a:solidFill>
                <a:latin typeface="+mn-lt"/>
                <a:ea typeface="+mn-ea"/>
                <a:cs typeface="+mn-cs"/>
              </a:rPr>
              <a:t>Arguably</a:t>
            </a:r>
            <a:r>
              <a:rPr lang="fr-FR" sz="1200" kern="1200" baseline="0" dirty="0" smtClean="0">
                <a:solidFill>
                  <a:schemeClr val="tx1"/>
                </a:solidFill>
                <a:latin typeface="+mn-lt"/>
                <a:ea typeface="+mn-ea"/>
                <a:cs typeface="+mn-cs"/>
              </a:rPr>
              <a:t> the </a:t>
            </a:r>
            <a:r>
              <a:rPr lang="fr-FR" sz="1200" kern="1200" baseline="0" dirty="0" err="1" smtClean="0">
                <a:solidFill>
                  <a:schemeClr val="tx1"/>
                </a:solidFill>
                <a:latin typeface="+mn-lt"/>
                <a:ea typeface="+mn-ea"/>
                <a:cs typeface="+mn-cs"/>
              </a:rPr>
              <a:t>biggest</a:t>
            </a:r>
            <a:r>
              <a:rPr lang="fr-FR" sz="1200" kern="1200" baseline="0" dirty="0" smtClean="0">
                <a:solidFill>
                  <a:schemeClr val="tx1"/>
                </a:solidFill>
                <a:latin typeface="+mn-lt"/>
                <a:ea typeface="+mn-ea"/>
                <a:cs typeface="+mn-cs"/>
              </a:rPr>
              <a:t> driver of </a:t>
            </a:r>
            <a:r>
              <a:rPr lang="fr-FR" sz="1200" kern="1200" baseline="0" dirty="0" err="1" smtClean="0">
                <a:solidFill>
                  <a:schemeClr val="tx1"/>
                </a:solidFill>
                <a:latin typeface="+mn-lt"/>
                <a:ea typeface="+mn-ea"/>
                <a:cs typeface="+mn-cs"/>
              </a:rPr>
              <a:t>productivity</a:t>
            </a:r>
            <a:r>
              <a:rPr lang="fr-F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and growth in the next decade, this latest wave of digital </a:t>
            </a:r>
            <a:r>
              <a:rPr lang="fr-FR" sz="1200" kern="1200" baseline="0" dirty="0" smtClean="0">
                <a:solidFill>
                  <a:schemeClr val="tx1"/>
                </a:solidFill>
                <a:latin typeface="+mn-lt"/>
                <a:ea typeface="+mn-ea"/>
                <a:cs typeface="+mn-cs"/>
              </a:rPr>
              <a:t>innovation </a:t>
            </a:r>
            <a:r>
              <a:rPr lang="fr-FR" sz="1200" kern="1200" baseline="0" dirty="0" err="1" smtClean="0">
                <a:solidFill>
                  <a:schemeClr val="tx1"/>
                </a:solidFill>
                <a:latin typeface="+mn-lt"/>
                <a:ea typeface="+mn-ea"/>
                <a:cs typeface="+mn-cs"/>
              </a:rPr>
              <a:t>will</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accelerate</a:t>
            </a:r>
            <a:endParaRPr lang="fr-F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reinvention of sectors that  </a:t>
            </a:r>
            <a:r>
              <a:rPr lang="fr-FR" sz="1200" kern="1200" baseline="0" dirty="0" smtClean="0">
                <a:solidFill>
                  <a:schemeClr val="tx1"/>
                </a:solidFill>
                <a:latin typeface="+mn-lt"/>
                <a:ea typeface="+mn-ea"/>
                <a:cs typeface="+mn-cs"/>
              </a:rPr>
              <a:t>account for </a:t>
            </a:r>
            <a:r>
              <a:rPr lang="fr-FR" sz="1200" kern="1200" baseline="0" dirty="0" err="1" smtClean="0">
                <a:solidFill>
                  <a:schemeClr val="tx1"/>
                </a:solidFill>
                <a:latin typeface="+mn-lt"/>
                <a:ea typeface="+mn-ea"/>
                <a:cs typeface="+mn-cs"/>
              </a:rPr>
              <a:t>almost</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two</a:t>
            </a:r>
            <a:r>
              <a:rPr lang="fr-FR" sz="1200" kern="1200" baseline="0" dirty="0" smtClean="0">
                <a:solidFill>
                  <a:schemeClr val="tx1"/>
                </a:solidFill>
                <a:latin typeface="+mn-lt"/>
                <a:ea typeface="+mn-ea"/>
                <a:cs typeface="+mn-cs"/>
              </a:rPr>
              <a:t>-</a:t>
            </a:r>
            <a:r>
              <a:rPr lang="fr-FR" sz="1200" kern="1200" baseline="0" dirty="0" err="1" smtClean="0">
                <a:solidFill>
                  <a:schemeClr val="tx1"/>
                </a:solidFill>
                <a:latin typeface="+mn-lt"/>
                <a:ea typeface="+mn-ea"/>
                <a:cs typeface="+mn-cs"/>
              </a:rPr>
              <a:t>thirds</a:t>
            </a:r>
            <a:r>
              <a:rPr lang="fr-FR" sz="1200" kern="1200" baseline="0" dirty="0" smtClean="0">
                <a:solidFill>
                  <a:schemeClr val="tx1"/>
                </a:solidFill>
                <a:latin typeface="+mn-lt"/>
                <a:ea typeface="+mn-ea"/>
                <a:cs typeface="+mn-cs"/>
              </a:rPr>
              <a:t> of world output.1</a:t>
            </a:r>
            <a:r>
              <a:rPr lang="en-US" altLang="zh-CN" sz="12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 </a:t>
            </a:r>
          </a:p>
          <a:p>
            <a:endParaRPr lang="en-US" altLang="zh-CN" sz="12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a:p>
            <a:r>
              <a:rPr lang="en-US" sz="1200" kern="1200" baseline="0" dirty="0" smtClean="0">
                <a:solidFill>
                  <a:schemeClr val="tx1"/>
                </a:solidFill>
                <a:latin typeface="+mn-lt"/>
                <a:ea typeface="+mn-ea"/>
                <a:cs typeface="+mn-cs"/>
              </a:rPr>
              <a:t>There is a difference, however, between  the availability of these technologies and capitalizing on their full potential</a:t>
            </a:r>
          </a:p>
          <a:p>
            <a:r>
              <a:rPr lang="en-US" sz="1200" kern="1200" baseline="0" dirty="0" smtClean="0">
                <a:solidFill>
                  <a:schemeClr val="tx1"/>
                </a:solidFill>
                <a:latin typeface="+mn-lt"/>
                <a:ea typeface="+mn-ea"/>
                <a:cs typeface="+mn-cs"/>
              </a:rPr>
              <a:t>by applying them effectively within </a:t>
            </a:r>
            <a:r>
              <a:rPr lang="fr-FR" sz="1200" kern="1200" baseline="0" dirty="0" err="1" smtClean="0">
                <a:solidFill>
                  <a:schemeClr val="tx1"/>
                </a:solidFill>
                <a:latin typeface="+mn-lt"/>
                <a:ea typeface="+mn-ea"/>
                <a:cs typeface="+mn-cs"/>
              </a:rPr>
              <a:t>organizations</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through</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entire</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supply</a:t>
            </a:r>
            <a:r>
              <a:rPr lang="fr-F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chains and across multiple industries</a:t>
            </a:r>
            <a:endParaRPr lang="zh-CN" altLang="en-US" sz="12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0" dirty="0" smtClean="0">
                <a:solidFill>
                  <a:schemeClr val="bg1"/>
                </a:solidFill>
                <a:latin typeface="+mn-lt"/>
                <a:ea typeface="Arial Unicode MS" panose="020B0604020202020204" pitchFamily="34" charset="-128"/>
                <a:cs typeface="Arial" pitchFamily="34" charset="0"/>
              </a:rPr>
              <a:t>Result of integration of  digitized tech is </a:t>
            </a:r>
            <a:r>
              <a:rPr lang="en-US" altLang="zh-CN" sz="1200" kern="0" dirty="0" err="1" smtClean="0">
                <a:solidFill>
                  <a:schemeClr val="bg1"/>
                </a:solidFill>
                <a:latin typeface="+mn-lt"/>
                <a:ea typeface="Arial Unicode MS" panose="020B0604020202020204" pitchFamily="34" charset="-128"/>
                <a:cs typeface="Arial" pitchFamily="34" charset="0"/>
              </a:rPr>
              <a:t>Internetization</a:t>
            </a:r>
            <a:endParaRPr lang="en-US" altLang="zh-CN" sz="1200" kern="0" dirty="0" smtClean="0">
              <a:solidFill>
                <a:schemeClr val="bg1"/>
              </a:solidFill>
              <a:latin typeface="+mn-lt"/>
              <a:ea typeface="Arial Unicode MS" panose="020B0604020202020204" pitchFamily="3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0" dirty="0" smtClean="0">
              <a:solidFill>
                <a:schemeClr val="bg1"/>
              </a:solidFill>
              <a:latin typeface="+mn-lt"/>
              <a:ea typeface="Arial Unicode MS" panose="020B0604020202020204" pitchFamily="3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bg1"/>
                </a:solidFill>
                <a:latin typeface="Arial"/>
                <a:ea typeface="Arial Unicode MS" panose="020B0604020202020204" pitchFamily="34" charset="-128"/>
                <a:cs typeface="Arial"/>
                <a:sym typeface="Arial"/>
              </a:rPr>
              <a:t>Technology supports </a:t>
            </a:r>
            <a:r>
              <a:rPr lang="en-US" altLang="zh-CN" sz="1200" dirty="0" err="1" smtClean="0">
                <a:solidFill>
                  <a:schemeClr val="bg1"/>
                </a:solidFill>
                <a:latin typeface="Arial"/>
                <a:ea typeface="Arial Unicode MS" panose="020B0604020202020204" pitchFamily="34" charset="-128"/>
                <a:cs typeface="Arial"/>
                <a:sym typeface="Arial"/>
              </a:rPr>
              <a:t>internetization</a:t>
            </a:r>
            <a:r>
              <a:rPr lang="en-US" altLang="zh-CN" sz="1200" dirty="0" smtClean="0">
                <a:solidFill>
                  <a:schemeClr val="bg1"/>
                </a:solidFill>
                <a:latin typeface="Arial"/>
                <a:ea typeface="Arial Unicode MS" panose="020B0604020202020204" pitchFamily="34" charset="-128"/>
                <a:cs typeface="Arial"/>
                <a:sym typeface="Arial"/>
              </a:rPr>
              <a:t>, </a:t>
            </a:r>
            <a:r>
              <a:rPr lang="en-US" altLang="zh-CN" sz="1200" dirty="0" err="1" smtClean="0">
                <a:solidFill>
                  <a:schemeClr val="bg1"/>
                </a:solidFill>
                <a:latin typeface="Arial"/>
                <a:ea typeface="Arial Unicode MS" panose="020B0604020202020204" pitchFamily="34" charset="-128"/>
                <a:cs typeface="Arial"/>
                <a:sym typeface="Arial"/>
              </a:rPr>
              <a:t>internetization</a:t>
            </a:r>
            <a:r>
              <a:rPr lang="en-US" altLang="zh-CN" sz="1200" dirty="0" smtClean="0">
                <a:solidFill>
                  <a:schemeClr val="bg1"/>
                </a:solidFill>
                <a:latin typeface="Arial"/>
                <a:ea typeface="Arial Unicode MS" panose="020B0604020202020204" pitchFamily="34" charset="-128"/>
                <a:cs typeface="Arial"/>
                <a:sym typeface="Arial"/>
              </a:rPr>
              <a:t> creates new measurable growth</a:t>
            </a:r>
            <a:endParaRPr lang="en-SG" sz="1200" dirty="0" smtClean="0">
              <a:solidFill>
                <a:schemeClr val="bg1"/>
              </a:solidFill>
              <a:latin typeface="Arial"/>
              <a:ea typeface="Arial Unicode MS" panose="020B0604020202020204" pitchFamily="34" charset="-128"/>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chemeClr val="bg1"/>
              </a:solidFill>
              <a:latin typeface="+mn-lt"/>
              <a:ea typeface="Arial Unicode MS" panose="020B0604020202020204" pitchFamily="34" charset="-128"/>
            </a:endParaRPr>
          </a:p>
          <a:p>
            <a:r>
              <a:rPr lang="en-US" altLang="zh-CN" baseline="0" dirty="0" smtClean="0"/>
              <a:t>.  </a:t>
            </a:r>
            <a:endParaRPr lang="fr-FR"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baseline="0" dirty="0" smtClean="0"/>
              <a:t> The internet Innovation will be the possibility of Connectivity through  network and sensors linking machine devices connecting people, Homes transports, manufacturing and logistics enabling is to optimize assets mange supply chains and improve quality of life.</a:t>
            </a:r>
            <a:endParaRPr lang="en-US"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industry 4.0 was first introduced by the German government as a </a:t>
            </a:r>
            <a:r>
              <a:rPr lang="en-US" sz="1200" kern="1200" baseline="0" dirty="0" err="1" smtClean="0">
                <a:solidFill>
                  <a:schemeClr val="tx1"/>
                </a:solidFill>
                <a:latin typeface="+mn-lt"/>
                <a:ea typeface="+mn-ea"/>
                <a:cs typeface="+mn-cs"/>
              </a:rPr>
              <a:t>hightech</a:t>
            </a:r>
            <a:r>
              <a:rPr lang="en-US" sz="1200" kern="1200" baseline="0" dirty="0" smtClean="0">
                <a:solidFill>
                  <a:schemeClr val="tx1"/>
                </a:solidFill>
                <a:latin typeface="+mn-lt"/>
                <a:ea typeface="+mn-ea"/>
                <a:cs typeface="+mn-cs"/>
              </a:rPr>
              <a:t> strategy to promote the </a:t>
            </a:r>
            <a:r>
              <a:rPr lang="en-US" sz="1200" kern="1200" baseline="0" dirty="0" err="1" smtClean="0">
                <a:solidFill>
                  <a:schemeClr val="tx1"/>
                </a:solidFill>
                <a:latin typeface="+mn-lt"/>
                <a:ea typeface="+mn-ea"/>
                <a:cs typeface="+mn-cs"/>
              </a:rPr>
              <a:t>computerisation</a:t>
            </a:r>
            <a:r>
              <a:rPr lang="en-US" sz="1200" kern="1200" baseline="0" dirty="0" smtClean="0">
                <a:solidFill>
                  <a:schemeClr val="tx1"/>
                </a:solidFill>
                <a:latin typeface="+mn-lt"/>
                <a:ea typeface="+mn-ea"/>
                <a:cs typeface="+mn-cs"/>
              </a:rPr>
              <a:t> of its manufacturing industry</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0" hangingPunct="0"/>
            <a:endParaRPr lang="en-US" altLang="zh-CN" sz="1200" b="0" u="none" dirty="0" smtClean="0">
              <a:solidFill>
                <a:schemeClr val="tx2">
                  <a:lumMod val="65000"/>
                  <a:lumOff val="35000"/>
                </a:schemeClr>
              </a:solidFill>
              <a:ea typeface="微软雅黑" pitchFamily="34" charset="-122"/>
              <a:cs typeface="Arial" pitchFamily="34" charset="0"/>
            </a:endParaRPr>
          </a:p>
          <a:p>
            <a:pPr eaLnBrk="0" hangingPunct="0"/>
            <a:endParaRPr lang="en-US" altLang="zh-CN" sz="1200" b="0" u="none" dirty="0" smtClean="0">
              <a:solidFill>
                <a:schemeClr val="tx2">
                  <a:lumMod val="65000"/>
                  <a:lumOff val="35000"/>
                </a:schemeClr>
              </a:solidFill>
              <a:ea typeface="微软雅黑" pitchFamily="34" charset="-122"/>
              <a:cs typeface="Arial" pitchFamily="34" charset="0"/>
            </a:endParaRPr>
          </a:p>
          <a:p>
            <a:pPr eaLnBrk="0" hangingPunct="0"/>
            <a:r>
              <a:rPr lang="en-US" altLang="zh-CN" sz="1200" b="0" u="none" dirty="0" smtClean="0">
                <a:solidFill>
                  <a:schemeClr val="tx2">
                    <a:lumMod val="65000"/>
                    <a:lumOff val="35000"/>
                  </a:schemeClr>
                </a:solidFill>
                <a:ea typeface="微软雅黑" pitchFamily="34" charset="-122"/>
                <a:cs typeface="Arial" pitchFamily="34" charset="0"/>
              </a:rPr>
              <a:t>CORE, blue print of </a:t>
            </a:r>
            <a:r>
              <a:rPr lang="en-US" altLang="zh-CN" sz="1200" b="0" u="none" dirty="0" err="1" smtClean="0">
                <a:solidFill>
                  <a:schemeClr val="tx2">
                    <a:lumMod val="65000"/>
                    <a:lumOff val="35000"/>
                  </a:schemeClr>
                </a:solidFill>
                <a:ea typeface="微软雅黑" pitchFamily="34" charset="-122"/>
                <a:cs typeface="Arial" pitchFamily="34" charset="0"/>
              </a:rPr>
              <a:t>german</a:t>
            </a:r>
            <a:r>
              <a:rPr lang="en-US" altLang="zh-CN" sz="1200" b="0" u="none" baseline="0" dirty="0" smtClean="0">
                <a:solidFill>
                  <a:schemeClr val="tx2">
                    <a:lumMod val="65000"/>
                    <a:lumOff val="35000"/>
                  </a:schemeClr>
                </a:solidFill>
                <a:ea typeface="微软雅黑" pitchFamily="34" charset="-122"/>
                <a:cs typeface="Arial" pitchFamily="34" charset="0"/>
              </a:rPr>
              <a:t>  industry 4.0</a:t>
            </a:r>
          </a:p>
          <a:p>
            <a:pPr eaLnBrk="0" hangingPunct="0"/>
            <a:endParaRPr lang="en-US" altLang="zh-CN" sz="1200" b="0" u="none" dirty="0" smtClean="0">
              <a:solidFill>
                <a:schemeClr val="tx2">
                  <a:lumMod val="65000"/>
                  <a:lumOff val="35000"/>
                </a:schemeClr>
              </a:solidFill>
              <a:ea typeface="微软雅黑" pitchFamily="34" charset="-122"/>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Internet Plus </a:t>
            </a:r>
            <a:r>
              <a:rPr lang="en-US" baseline="0" dirty="0" smtClean="0"/>
              <a:t> was proposed by China premier  </a:t>
            </a:r>
          </a:p>
          <a:p>
            <a:endParaRPr lang="en-US" baseline="0" dirty="0" smtClean="0"/>
          </a:p>
          <a:p>
            <a:r>
              <a:rPr lang="en-US" baseline="0" dirty="0" smtClean="0"/>
              <a:t> it  refers to the application of the internet and other info technology in </a:t>
            </a:r>
            <a:r>
              <a:rPr lang="en-US" baseline="0" dirty="0" err="1" smtClean="0"/>
              <a:t>conventionl</a:t>
            </a:r>
            <a:r>
              <a:rPr lang="en-US" baseline="0" dirty="0" smtClean="0"/>
              <a:t> industries. Its   an </a:t>
            </a:r>
            <a:r>
              <a:rPr lang="en-US" baseline="0" dirty="0" err="1" smtClean="0"/>
              <a:t>imcomplete</a:t>
            </a:r>
            <a:r>
              <a:rPr lang="en-US" baseline="0" dirty="0" smtClean="0"/>
              <a:t> equation where various internets( Mobile internet, Cloud and data can be added to other field.)</a:t>
            </a:r>
          </a:p>
          <a:p>
            <a:endParaRPr lang="en-US" baseline="0" dirty="0" smtClean="0"/>
          </a:p>
          <a:p>
            <a:r>
              <a:rPr lang="en-US" baseline="0" dirty="0" smtClean="0"/>
              <a:t> Fostering new industries and Business </a:t>
            </a:r>
            <a:r>
              <a:rPr lang="en-US" baseline="0" dirty="0" err="1" smtClean="0"/>
              <a:t>developement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7ACA430-1BB5-4CE4-B8F3-36B09E3594A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1485" y="1228306"/>
            <a:ext cx="6480000" cy="2519999"/>
          </a:xfrm>
        </p:spPr>
        <p:txBody>
          <a:bodyPr>
            <a:noAutofit/>
          </a:bodyPr>
          <a:lstStyle>
            <a:lvl1pPr algn="l">
              <a:defRPr sz="4800" b="1" baseline="0">
                <a:solidFill>
                  <a:schemeClr val="bg1"/>
                </a:solidFill>
                <a:latin typeface="+mj-lt"/>
                <a:ea typeface="+mj-ea"/>
                <a:cs typeface="Arial" pitchFamily="34" charset="0"/>
              </a:defRPr>
            </a:lvl1pPr>
          </a:lstStyle>
          <a:p>
            <a:r>
              <a:rPr lang="en-US" altLang="zh-CN" dirty="0" smtClean="0"/>
              <a:t>Headline in Arial bold 48 point</a:t>
            </a:r>
          </a:p>
        </p:txBody>
      </p:sp>
      <p:sp>
        <p:nvSpPr>
          <p:cNvPr id="3" name="副标题 2"/>
          <p:cNvSpPr>
            <a:spLocks noGrp="1"/>
          </p:cNvSpPr>
          <p:nvPr>
            <p:ph type="subTitle" idx="1" hasCustomPrompt="1"/>
          </p:nvPr>
        </p:nvSpPr>
        <p:spPr>
          <a:xfrm>
            <a:off x="431483" y="3759355"/>
            <a:ext cx="4319999" cy="1079999"/>
          </a:xfrm>
        </p:spPr>
        <p:txBody>
          <a:bodyPr>
            <a:noAutofit/>
          </a:bodyPr>
          <a:lstStyle>
            <a:lvl1pPr marL="0" indent="0" algn="l">
              <a:buNone/>
              <a:defRPr sz="2400">
                <a:solidFill>
                  <a:schemeClr val="bg1"/>
                </a:solidFill>
                <a:latin typeface="+mj-lt"/>
                <a:ea typeface="+mj-ea"/>
                <a:cs typeface="Arial" pitchFamily="34" charset="0"/>
              </a:defRPr>
            </a:lvl1pPr>
            <a:lvl2pPr marL="609601" indent="0" algn="ctr">
              <a:buNone/>
              <a:defRPr>
                <a:solidFill>
                  <a:schemeClr val="tx1">
                    <a:tint val="75000"/>
                  </a:schemeClr>
                </a:solidFill>
              </a:defRPr>
            </a:lvl2pPr>
            <a:lvl3pPr marL="1219201" indent="0" algn="ctr">
              <a:buNone/>
              <a:defRPr>
                <a:solidFill>
                  <a:schemeClr val="tx1">
                    <a:tint val="75000"/>
                  </a:schemeClr>
                </a:solidFill>
              </a:defRPr>
            </a:lvl3pPr>
            <a:lvl4pPr marL="1828803" indent="0" algn="ctr">
              <a:buNone/>
              <a:defRPr>
                <a:solidFill>
                  <a:schemeClr val="tx1">
                    <a:tint val="75000"/>
                  </a:schemeClr>
                </a:solidFill>
              </a:defRPr>
            </a:lvl4pPr>
            <a:lvl5pPr marL="2438403" indent="0" algn="ctr">
              <a:buNone/>
              <a:defRPr>
                <a:solidFill>
                  <a:schemeClr val="tx1">
                    <a:tint val="75000"/>
                  </a:schemeClr>
                </a:solidFill>
              </a:defRPr>
            </a:lvl5pPr>
            <a:lvl6pPr marL="3048005" indent="0" algn="ctr">
              <a:buNone/>
              <a:defRPr>
                <a:solidFill>
                  <a:schemeClr val="tx1">
                    <a:tint val="75000"/>
                  </a:schemeClr>
                </a:solidFill>
              </a:defRPr>
            </a:lvl6pPr>
            <a:lvl7pPr marL="3657604" indent="0" algn="ctr">
              <a:buNone/>
              <a:defRPr>
                <a:solidFill>
                  <a:schemeClr val="tx1">
                    <a:tint val="75000"/>
                  </a:schemeClr>
                </a:solidFill>
              </a:defRPr>
            </a:lvl7pPr>
            <a:lvl8pPr marL="4267205" indent="0" algn="ctr">
              <a:buNone/>
              <a:defRPr>
                <a:solidFill>
                  <a:schemeClr val="tx1">
                    <a:tint val="75000"/>
                  </a:schemeClr>
                </a:solidFill>
              </a:defRPr>
            </a:lvl8pPr>
            <a:lvl9pPr marL="4876807" indent="0" algn="ctr">
              <a:buNone/>
              <a:defRPr>
                <a:solidFill>
                  <a:schemeClr val="tx1">
                    <a:tint val="75000"/>
                  </a:schemeClr>
                </a:solidFill>
              </a:defRPr>
            </a:lvl9pPr>
          </a:lstStyle>
          <a:p>
            <a:r>
              <a:rPr lang="en-US" altLang="zh-CN" dirty="0" smtClean="0"/>
              <a:t>Department name</a:t>
            </a:r>
            <a:endParaRPr lang="zh-CN" altLang="en-US" dirty="0"/>
          </a:p>
        </p:txBody>
      </p:sp>
    </p:spTree>
    <p:extLst>
      <p:ext uri="{BB962C8B-B14F-4D97-AF65-F5344CB8AC3E}">
        <p14:creationId xmlns:p14="http://schemas.microsoft.com/office/powerpoint/2010/main" val="348212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7" y="165139"/>
            <a:ext cx="11333383" cy="1056245"/>
          </a:xfrm>
        </p:spPr>
        <p:txBody>
          <a:bodyPr>
            <a:noAutofit/>
          </a:bodyPr>
          <a:lstStyle>
            <a:lvl1pPr marL="0" marR="0" indent="0" algn="l" defTabSz="1219201" rtl="0" eaLnBrk="1" fontAlgn="auto" latinLnBrk="0" hangingPunct="1">
              <a:lnSpc>
                <a:spcPct val="100000"/>
              </a:lnSpc>
              <a:spcBef>
                <a:spcPct val="0"/>
              </a:spcBef>
              <a:spcAft>
                <a:spcPts val="0"/>
              </a:spcAft>
              <a:buClrTx/>
              <a:buSzTx/>
              <a:buFontTx/>
              <a:buNone/>
              <a:tabLst/>
              <a:defRPr sz="4000" b="1">
                <a:solidFill>
                  <a:schemeClr val="bg1"/>
                </a:solidFill>
                <a:latin typeface="+mj-lt"/>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372042"/>
            <a:ext cx="11345554" cy="4939858"/>
          </a:xfrm>
        </p:spPr>
        <p:txBody>
          <a:bodyPr>
            <a:normAutofit/>
          </a:bodyPr>
          <a:lstStyle>
            <a:lvl1pPr marL="0" marR="0" indent="0" algn="l" defTabSz="1219201"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defRPr>
            </a:lvl1pPr>
            <a:lvl2pPr marL="609601" indent="0" algn="ctr">
              <a:buNone/>
              <a:defRPr>
                <a:solidFill>
                  <a:schemeClr val="tx1">
                    <a:tint val="75000"/>
                  </a:schemeClr>
                </a:solidFill>
              </a:defRPr>
            </a:lvl2pPr>
            <a:lvl3pPr marL="1219201" indent="0" algn="ctr">
              <a:buNone/>
              <a:defRPr>
                <a:solidFill>
                  <a:schemeClr val="tx1">
                    <a:tint val="75000"/>
                  </a:schemeClr>
                </a:solidFill>
              </a:defRPr>
            </a:lvl3pPr>
            <a:lvl4pPr marL="1828803" indent="0" algn="ctr">
              <a:buNone/>
              <a:defRPr>
                <a:solidFill>
                  <a:schemeClr val="tx1">
                    <a:tint val="75000"/>
                  </a:schemeClr>
                </a:solidFill>
              </a:defRPr>
            </a:lvl4pPr>
            <a:lvl5pPr marL="2438403" indent="0" algn="ctr">
              <a:buNone/>
              <a:defRPr>
                <a:solidFill>
                  <a:schemeClr val="tx1">
                    <a:tint val="75000"/>
                  </a:schemeClr>
                </a:solidFill>
              </a:defRPr>
            </a:lvl5pPr>
            <a:lvl6pPr marL="3048005" indent="0" algn="ctr">
              <a:buNone/>
              <a:defRPr>
                <a:solidFill>
                  <a:schemeClr val="tx1">
                    <a:tint val="75000"/>
                  </a:schemeClr>
                </a:solidFill>
              </a:defRPr>
            </a:lvl6pPr>
            <a:lvl7pPr marL="3657604" indent="0" algn="ctr">
              <a:buNone/>
              <a:defRPr>
                <a:solidFill>
                  <a:schemeClr val="tx1">
                    <a:tint val="75000"/>
                  </a:schemeClr>
                </a:solidFill>
              </a:defRPr>
            </a:lvl7pPr>
            <a:lvl8pPr marL="4267205" indent="0" algn="ctr">
              <a:buNone/>
              <a:defRPr>
                <a:solidFill>
                  <a:schemeClr val="tx1">
                    <a:tint val="75000"/>
                  </a:schemeClr>
                </a:solidFill>
              </a:defRPr>
            </a:lvl8pPr>
            <a:lvl9pPr marL="4876807"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796" y="325523"/>
            <a:ext cx="10179584" cy="871739"/>
          </a:xfrm>
          <a:prstGeom prst="rect">
            <a:avLst/>
          </a:prstGeom>
        </p:spPr>
        <p:txBody>
          <a:bodyPr lIns="91428" tIns="45714" rIns="91428" bIns="45714"/>
          <a:lstStyle/>
          <a:p>
            <a:r>
              <a:rPr lang="zh-CN" altLang="en-US" smtClean="0"/>
              <a:t>单击此处编辑母版标题样式</a:t>
            </a:r>
            <a:endParaRPr lang="zh-CN" altLang="en-US"/>
          </a:p>
        </p:txBody>
      </p:sp>
      <p:sp>
        <p:nvSpPr>
          <p:cNvPr id="3" name="内容占位符 2"/>
          <p:cNvSpPr>
            <a:spLocks noGrp="1"/>
          </p:cNvSpPr>
          <p:nvPr>
            <p:ph idx="1"/>
          </p:nvPr>
        </p:nvSpPr>
        <p:spPr>
          <a:xfrm>
            <a:off x="1007796" y="1629155"/>
            <a:ext cx="10179584" cy="4195146"/>
          </a:xfrm>
          <a:prstGeom prst="rect">
            <a:avLst/>
          </a:prstGeom>
        </p:spPr>
        <p:txBody>
          <a:bodyPr lIns="91428" tIns="45714" rIns="91428" bIns="4571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5205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quarter" idx="10"/>
          </p:nvPr>
        </p:nvSpPr>
        <p:spPr>
          <a:xfrm>
            <a:off x="876300" y="479536"/>
            <a:ext cx="1625600" cy="215950"/>
          </a:xfrm>
        </p:spPr>
        <p:txBody>
          <a:bodyPr/>
          <a:lstStyle>
            <a:lvl1pPr>
              <a:buClr>
                <a:srgbClr val="CC9900"/>
              </a:buClr>
              <a:buFont typeface="Wingdings" pitchFamily="2" charset="2"/>
              <a:buChar char="n"/>
              <a:defRPr b="1">
                <a:solidFill>
                  <a:prstClr val="black"/>
                </a:solidFill>
              </a:defRPr>
            </a:lvl1pPr>
          </a:lstStyle>
          <a:p>
            <a:pPr>
              <a:defRPr/>
            </a:pPr>
            <a:fld id="{94E35E79-A31B-4622-849B-19E7018629E2}" type="datetime3">
              <a:rPr lang="en-US" altLang="zh-CN"/>
              <a:pPr>
                <a:defRPr/>
              </a:pPr>
              <a:t>16 October 2016</a:t>
            </a:fld>
            <a:endParaRPr lang="en-US" altLang="zh-CN"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582613" y="643575"/>
            <a:ext cx="11345079" cy="840738"/>
          </a:xfrm>
          <a:prstGeom prst="rect">
            <a:avLst/>
          </a:prstGeo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3200" baseline="0">
                <a:solidFill>
                  <a:schemeClr val="bg1"/>
                </a:solidFill>
                <a:latin typeface="+mn-ea"/>
                <a:ea typeface="+mn-ea"/>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zh-CN" altLang="en-US" dirty="0" smtClean="0"/>
              <a:t>微软雅黑 </a:t>
            </a:r>
            <a:r>
              <a:rPr lang="en-US" altLang="zh-CN" dirty="0" smtClean="0"/>
              <a:t>32pt </a:t>
            </a:r>
            <a:r>
              <a:rPr lang="zh-CN" altLang="en-US" dirty="0" smtClean="0"/>
              <a:t>，左对齐，只放一行</a:t>
            </a:r>
            <a:endParaRPr lang="zh-CN" altLang="en-US" dirty="0"/>
          </a:p>
        </p:txBody>
      </p:sp>
    </p:spTree>
    <p:extLst>
      <p:ext uri="{BB962C8B-B14F-4D97-AF65-F5344CB8AC3E}">
        <p14:creationId xmlns:p14="http://schemas.microsoft.com/office/powerpoint/2010/main" val="159305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3" name="Picture 2" descr="\\品执01\本地磁盘（h）\华为项目\2016\2月\D-201602140-庄敏\文件\模版\香港模板\主视觉(深色版）香港模版-20160412-PM-确认版-03.jpg"/>
          <p:cNvPicPr>
            <a:picLocks noChangeAspect="1" noChangeArrowheads="1"/>
          </p:cNvPicPr>
          <p:nvPr userDrawn="1"/>
        </p:nvPicPr>
        <p:blipFill>
          <a:blip r:embed="rId2" cstate="email"/>
          <a:srcRect/>
          <a:stretch>
            <a:fillRect/>
          </a:stretch>
        </p:blipFill>
        <p:spPr bwMode="auto">
          <a:xfrm>
            <a:off x="-1515" y="-117426"/>
            <a:ext cx="12196690" cy="6859588"/>
          </a:xfrm>
          <a:prstGeom prst="rect">
            <a:avLst/>
          </a:prstGeom>
          <a:noFill/>
        </p:spPr>
      </p:pic>
      <p:sp>
        <p:nvSpPr>
          <p:cNvPr id="4" name="TextBox 3"/>
          <p:cNvSpPr txBox="1"/>
          <p:nvPr userDrawn="1"/>
        </p:nvSpPr>
        <p:spPr>
          <a:xfrm>
            <a:off x="1201043" y="1413570"/>
            <a:ext cx="9721080" cy="800243"/>
          </a:xfrm>
          <a:prstGeom prst="rect">
            <a:avLst/>
          </a:prstGeom>
          <a:noFill/>
        </p:spPr>
        <p:txBody>
          <a:bodyPr wrap="square" lIns="121944" tIns="60972" rIns="121944" bIns="60972">
            <a:spAutoFit/>
          </a:bodyPr>
          <a:lstStyle/>
          <a:p>
            <a:pPr algn="just">
              <a:defRPr/>
            </a:pPr>
            <a:r>
              <a:rPr lang="en-US" altLang="zh-CN" sz="4400" i="1" baseline="0" dirty="0" smtClean="0">
                <a:solidFill>
                  <a:srgbClr val="FFC000"/>
                </a:solidFill>
                <a:ea typeface="Arial Unicode MS" pitchFamily="34" charset="-128"/>
              </a:rPr>
              <a:t>…</a:t>
            </a:r>
            <a:r>
              <a:rPr lang="en-US" altLang="zh-CN" sz="4400" i="1" dirty="0" smtClean="0">
                <a:solidFill>
                  <a:srgbClr val="FFC000"/>
                </a:solidFill>
                <a:ea typeface="Arial Unicode MS" pitchFamily="34" charset="-128"/>
              </a:rPr>
              <a:t> </a:t>
            </a:r>
            <a:endParaRPr lang="zh-CN" altLang="zh-CN" sz="4400" i="1" dirty="0">
              <a:solidFill>
                <a:srgbClr val="FFC000"/>
              </a:solidFill>
              <a:ea typeface="Arial Unicode MS" pitchFamily="34" charset="-128"/>
            </a:endParaRPr>
          </a:p>
        </p:txBody>
      </p:sp>
      <p:pic>
        <p:nvPicPr>
          <p:cNvPr id="5" name="Picture 3" descr="\\品执01\本地磁盘（h）\华为项目\2016\2月\D-201602140-庄敏\文件\模版\深色版\主视觉(深色版）模版-20160406-PM-2-04.png"/>
          <p:cNvPicPr>
            <a:picLocks noChangeAspect="1" noChangeArrowheads="1"/>
          </p:cNvPicPr>
          <p:nvPr userDrawn="1"/>
        </p:nvPicPr>
        <p:blipFill>
          <a:blip r:embed="rId3" cstate="email"/>
          <a:srcRect/>
          <a:stretch>
            <a:fillRect/>
          </a:stretch>
        </p:blipFill>
        <p:spPr bwMode="auto">
          <a:xfrm>
            <a:off x="4081363" y="2421682"/>
            <a:ext cx="3643338" cy="1214446"/>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60" y="644840"/>
            <a:ext cx="9993315" cy="1200278"/>
          </a:xfrm>
        </p:spPr>
        <p:txBody>
          <a:bodyPr>
            <a:normAutofit/>
          </a:bodyPr>
          <a:lstStyle>
            <a:lvl1pPr marL="0" marR="0" indent="0" algn="l" defTabSz="1219201" rtl="0" eaLnBrk="1" fontAlgn="auto" latinLnBrk="0" hangingPunct="1">
              <a:lnSpc>
                <a:spcPct val="100000"/>
              </a:lnSpc>
              <a:spcBef>
                <a:spcPct val="0"/>
              </a:spcBef>
              <a:spcAft>
                <a:spcPts val="0"/>
              </a:spcAft>
              <a:buClrTx/>
              <a:buSzTx/>
              <a:buFontTx/>
              <a:buNone/>
              <a:tabLst/>
              <a:defRPr sz="4800" b="1">
                <a:solidFill>
                  <a:schemeClr val="bg1"/>
                </a:solidFill>
                <a:latin typeface="+mj-lt"/>
                <a:ea typeface="微软雅黑" pitchFamily="34" charset="-122"/>
              </a:defRPr>
            </a:lvl1pPr>
          </a:lstStyle>
          <a:p>
            <a:r>
              <a:rPr lang="en-US" altLang="zh-CN" dirty="0" smtClean="0"/>
              <a:t>Contents :</a:t>
            </a:r>
          </a:p>
        </p:txBody>
      </p:sp>
      <p:sp>
        <p:nvSpPr>
          <p:cNvPr id="3" name="副标题 2"/>
          <p:cNvSpPr>
            <a:spLocks noGrp="1"/>
          </p:cNvSpPr>
          <p:nvPr>
            <p:ph type="subTitle" idx="1" hasCustomPrompt="1"/>
          </p:nvPr>
        </p:nvSpPr>
        <p:spPr>
          <a:xfrm>
            <a:off x="441142" y="2117158"/>
            <a:ext cx="9993315" cy="4097591"/>
          </a:xfrm>
        </p:spPr>
        <p:txBody>
          <a:bodyPr>
            <a:normAutofit/>
          </a:bodyPr>
          <a:lstStyle>
            <a:lvl1pPr marL="0" marR="0" indent="0" algn="l" defTabSz="1219201" rtl="0" eaLnBrk="1" fontAlgn="auto" latinLnBrk="0" hangingPunct="1">
              <a:lnSpc>
                <a:spcPct val="100000"/>
              </a:lnSpc>
              <a:spcBef>
                <a:spcPct val="20000"/>
              </a:spcBef>
              <a:spcAft>
                <a:spcPts val="0"/>
              </a:spcAft>
              <a:buClrTx/>
              <a:buSzTx/>
              <a:buFont typeface="Arial" pitchFamily="34" charset="0"/>
              <a:buNone/>
              <a:tabLst/>
              <a:defRPr sz="4000" baseline="0">
                <a:solidFill>
                  <a:schemeClr val="bg1"/>
                </a:solidFill>
                <a:latin typeface="+mn-lt"/>
                <a:ea typeface="微软雅黑" pitchFamily="34" charset="-122"/>
              </a:defRPr>
            </a:lvl1pPr>
            <a:lvl2pPr marL="609601" indent="0" algn="ctr">
              <a:buNone/>
              <a:defRPr>
                <a:solidFill>
                  <a:schemeClr val="tx1">
                    <a:tint val="75000"/>
                  </a:schemeClr>
                </a:solidFill>
              </a:defRPr>
            </a:lvl2pPr>
            <a:lvl3pPr marL="1219201" indent="0" algn="ctr">
              <a:buNone/>
              <a:defRPr>
                <a:solidFill>
                  <a:schemeClr val="tx1">
                    <a:tint val="75000"/>
                  </a:schemeClr>
                </a:solidFill>
              </a:defRPr>
            </a:lvl3pPr>
            <a:lvl4pPr marL="1828803" indent="0" algn="ctr">
              <a:buNone/>
              <a:defRPr>
                <a:solidFill>
                  <a:schemeClr val="tx1">
                    <a:tint val="75000"/>
                  </a:schemeClr>
                </a:solidFill>
              </a:defRPr>
            </a:lvl4pPr>
            <a:lvl5pPr marL="2438403" indent="0" algn="ctr">
              <a:buNone/>
              <a:defRPr>
                <a:solidFill>
                  <a:schemeClr val="tx1">
                    <a:tint val="75000"/>
                  </a:schemeClr>
                </a:solidFill>
              </a:defRPr>
            </a:lvl5pPr>
            <a:lvl6pPr marL="3048005" indent="0" algn="ctr">
              <a:buNone/>
              <a:defRPr>
                <a:solidFill>
                  <a:schemeClr val="tx1">
                    <a:tint val="75000"/>
                  </a:schemeClr>
                </a:solidFill>
              </a:defRPr>
            </a:lvl6pPr>
            <a:lvl7pPr marL="3657604" indent="0" algn="ctr">
              <a:buNone/>
              <a:defRPr>
                <a:solidFill>
                  <a:schemeClr val="tx1">
                    <a:tint val="75000"/>
                  </a:schemeClr>
                </a:solidFill>
              </a:defRPr>
            </a:lvl7pPr>
            <a:lvl8pPr marL="4267205" indent="0" algn="ctr">
              <a:buNone/>
              <a:defRPr>
                <a:solidFill>
                  <a:schemeClr val="tx1">
                    <a:tint val="75000"/>
                  </a:schemeClr>
                </a:solidFill>
              </a:defRPr>
            </a:lvl8pPr>
            <a:lvl9pPr marL="4876807"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3486303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7" y="165139"/>
            <a:ext cx="11333383" cy="1056245"/>
          </a:xfrm>
        </p:spPr>
        <p:txBody>
          <a:bodyPr>
            <a:noAutofit/>
          </a:bodyPr>
          <a:lstStyle>
            <a:lvl1pPr marL="0" marR="0" indent="0" algn="l" defTabSz="1219201" rtl="0" eaLnBrk="1" fontAlgn="auto" latinLnBrk="0" hangingPunct="1">
              <a:lnSpc>
                <a:spcPct val="100000"/>
              </a:lnSpc>
              <a:spcBef>
                <a:spcPct val="0"/>
              </a:spcBef>
              <a:spcAft>
                <a:spcPts val="0"/>
              </a:spcAft>
              <a:buClrTx/>
              <a:buSzTx/>
              <a:buFontTx/>
              <a:buNone/>
              <a:tabLst/>
              <a:defRPr sz="4000" b="1">
                <a:solidFill>
                  <a:schemeClr val="bg1"/>
                </a:solidFill>
                <a:latin typeface="+mj-lt"/>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372042"/>
            <a:ext cx="11345554" cy="4939858"/>
          </a:xfrm>
        </p:spPr>
        <p:txBody>
          <a:bodyPr>
            <a:normAutofit/>
          </a:bodyPr>
          <a:lstStyle>
            <a:lvl1pPr marL="0" marR="0" indent="0" algn="l" defTabSz="1219201"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defRPr>
            </a:lvl1pPr>
            <a:lvl2pPr marL="609601" indent="0" algn="ctr">
              <a:buNone/>
              <a:defRPr>
                <a:solidFill>
                  <a:schemeClr val="tx1">
                    <a:tint val="75000"/>
                  </a:schemeClr>
                </a:solidFill>
              </a:defRPr>
            </a:lvl2pPr>
            <a:lvl3pPr marL="1219201" indent="0" algn="ctr">
              <a:buNone/>
              <a:defRPr>
                <a:solidFill>
                  <a:schemeClr val="tx1">
                    <a:tint val="75000"/>
                  </a:schemeClr>
                </a:solidFill>
              </a:defRPr>
            </a:lvl3pPr>
            <a:lvl4pPr marL="1828803" indent="0" algn="ctr">
              <a:buNone/>
              <a:defRPr>
                <a:solidFill>
                  <a:schemeClr val="tx1">
                    <a:tint val="75000"/>
                  </a:schemeClr>
                </a:solidFill>
              </a:defRPr>
            </a:lvl4pPr>
            <a:lvl5pPr marL="2438403" indent="0" algn="ctr">
              <a:buNone/>
              <a:defRPr>
                <a:solidFill>
                  <a:schemeClr val="tx1">
                    <a:tint val="75000"/>
                  </a:schemeClr>
                </a:solidFill>
              </a:defRPr>
            </a:lvl5pPr>
            <a:lvl6pPr marL="3048005" indent="0" algn="ctr">
              <a:buNone/>
              <a:defRPr>
                <a:solidFill>
                  <a:schemeClr val="tx1">
                    <a:tint val="75000"/>
                  </a:schemeClr>
                </a:solidFill>
              </a:defRPr>
            </a:lvl6pPr>
            <a:lvl7pPr marL="3657604" indent="0" algn="ctr">
              <a:buNone/>
              <a:defRPr>
                <a:solidFill>
                  <a:schemeClr val="tx1">
                    <a:tint val="75000"/>
                  </a:schemeClr>
                </a:solidFill>
              </a:defRPr>
            </a:lvl7pPr>
            <a:lvl8pPr marL="4267205" indent="0" algn="ctr">
              <a:buNone/>
              <a:defRPr>
                <a:solidFill>
                  <a:schemeClr val="tx1">
                    <a:tint val="75000"/>
                  </a:schemeClr>
                </a:solidFill>
              </a:defRPr>
            </a:lvl8pPr>
            <a:lvl9pPr marL="4876807"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796" y="325523"/>
            <a:ext cx="10179584" cy="871739"/>
          </a:xfrm>
          <a:prstGeom prst="rect">
            <a:avLst/>
          </a:prstGeom>
        </p:spPr>
        <p:txBody>
          <a:bodyPr lIns="91428" tIns="45714" rIns="91428" bIns="45714"/>
          <a:lstStyle/>
          <a:p>
            <a:r>
              <a:rPr lang="zh-CN" altLang="en-US" smtClean="0"/>
              <a:t>单击此处编辑母版标题样式</a:t>
            </a:r>
            <a:endParaRPr lang="zh-CN" altLang="en-US"/>
          </a:p>
        </p:txBody>
      </p:sp>
      <p:sp>
        <p:nvSpPr>
          <p:cNvPr id="3" name="内容占位符 2"/>
          <p:cNvSpPr>
            <a:spLocks noGrp="1"/>
          </p:cNvSpPr>
          <p:nvPr>
            <p:ph idx="1"/>
          </p:nvPr>
        </p:nvSpPr>
        <p:spPr>
          <a:xfrm>
            <a:off x="1007796" y="1629155"/>
            <a:ext cx="10179584" cy="4195146"/>
          </a:xfrm>
          <a:prstGeom prst="rect">
            <a:avLst/>
          </a:prstGeom>
        </p:spPr>
        <p:txBody>
          <a:bodyPr lIns="91428" tIns="45714" rIns="91428" bIns="4571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520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quarter" idx="10"/>
          </p:nvPr>
        </p:nvSpPr>
        <p:spPr>
          <a:xfrm>
            <a:off x="876300" y="479536"/>
            <a:ext cx="1625600" cy="215950"/>
          </a:xfrm>
        </p:spPr>
        <p:txBody>
          <a:bodyPr/>
          <a:lstStyle>
            <a:lvl1pPr>
              <a:buClr>
                <a:srgbClr val="CC9900"/>
              </a:buClr>
              <a:buFont typeface="Wingdings" pitchFamily="2" charset="2"/>
              <a:buChar char="n"/>
              <a:defRPr b="1">
                <a:solidFill>
                  <a:prstClr val="black"/>
                </a:solidFill>
              </a:defRPr>
            </a:lvl1pPr>
          </a:lstStyle>
          <a:p>
            <a:pPr>
              <a:defRPr/>
            </a:pPr>
            <a:fld id="{94E35E79-A31B-4622-849B-19E7018629E2}" type="datetime3">
              <a:rPr lang="en-US" altLang="zh-CN"/>
              <a:pPr>
                <a:defRPr/>
              </a:pPr>
              <a:t>16 October 2016</a:t>
            </a:fld>
            <a:endParaRPr lang="en-US" altLang="zh-CN"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582613" y="643575"/>
            <a:ext cx="11345079" cy="840738"/>
          </a:xfrm>
          <a:prstGeom prst="rect">
            <a:avLst/>
          </a:prstGeo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3200" baseline="0">
                <a:solidFill>
                  <a:schemeClr val="bg1"/>
                </a:solidFill>
                <a:latin typeface="+mn-ea"/>
                <a:ea typeface="+mn-ea"/>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zh-CN" altLang="en-US" dirty="0" smtClean="0"/>
              <a:t>微软雅黑 </a:t>
            </a:r>
            <a:r>
              <a:rPr lang="en-US" altLang="zh-CN" dirty="0" smtClean="0"/>
              <a:t>32pt </a:t>
            </a:r>
            <a:r>
              <a:rPr lang="zh-CN" altLang="en-US" dirty="0" smtClean="0"/>
              <a:t>，左对齐，只放一行</a:t>
            </a:r>
            <a:endParaRPr lang="zh-CN" altLang="en-US" dirty="0"/>
          </a:p>
        </p:txBody>
      </p:sp>
    </p:spTree>
    <p:extLst>
      <p:ext uri="{BB962C8B-B14F-4D97-AF65-F5344CB8AC3E}">
        <p14:creationId xmlns:p14="http://schemas.microsoft.com/office/powerpoint/2010/main" val="159305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183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183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No Title">
    <p:spTree>
      <p:nvGrpSpPr>
        <p:cNvPr id="1" name=""/>
        <p:cNvGrpSpPr/>
        <p:nvPr/>
      </p:nvGrpSpPr>
      <p:grpSpPr>
        <a:xfrm>
          <a:off x="0" y="0"/>
          <a:ext cx="0" cy="0"/>
          <a:chOff x="0" y="0"/>
          <a:chExt cx="0" cy="0"/>
        </a:xfrm>
      </p:grpSpPr>
      <p:pic>
        <p:nvPicPr>
          <p:cNvPr id="6" name="Picture 4" descr="\\品执01\本地磁盘（h）\华为项目\2016\2月\D-201602140-庄敏\文件\模版\香港模板\主视觉(深色版）香港模版-20160412-PM-确认版-02.jpg"/>
          <p:cNvPicPr>
            <a:picLocks noChangeAspect="1" noChangeArrowheads="1"/>
          </p:cNvPicPr>
          <p:nvPr userDrawn="1"/>
        </p:nvPicPr>
        <p:blipFill>
          <a:blip r:embed="rId2" cstate="email"/>
          <a:srcRect/>
          <a:stretch>
            <a:fillRect/>
          </a:stretch>
        </p:blipFill>
        <p:spPr bwMode="auto">
          <a:xfrm>
            <a:off x="0" y="0"/>
            <a:ext cx="12196690" cy="6859588"/>
          </a:xfrm>
          <a:prstGeom prst="rect">
            <a:avLst/>
          </a:prstGeom>
          <a:noFill/>
        </p:spPr>
      </p:pic>
      <p:pic>
        <p:nvPicPr>
          <p:cNvPr id="5" name="Picture 2" descr="\\品执01\本地磁盘（h）\华为项目\2016\2月\D-201602140-庄敏\文件\模版\香港模板\主视觉(深色版）香港模版-20160408-PM-05.png"/>
          <p:cNvPicPr>
            <a:picLocks noChangeAspect="1" noChangeArrowheads="1"/>
          </p:cNvPicPr>
          <p:nvPr userDrawn="1"/>
        </p:nvPicPr>
        <p:blipFill>
          <a:blip r:embed="rId3" cstate="email"/>
          <a:srcRect/>
          <a:stretch>
            <a:fillRect/>
          </a:stretch>
        </p:blipFill>
        <p:spPr bwMode="auto">
          <a:xfrm>
            <a:off x="7251452" y="6246020"/>
            <a:ext cx="4479925" cy="428628"/>
          </a:xfrm>
          <a:prstGeom prst="rect">
            <a:avLst/>
          </a:prstGeom>
          <a:noFill/>
        </p:spPr>
      </p:pic>
    </p:spTree>
    <p:extLst>
      <p:ext uri="{BB962C8B-B14F-4D97-AF65-F5344CB8AC3E}">
        <p14:creationId xmlns:p14="http://schemas.microsoft.com/office/powerpoint/2010/main" val="831406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7.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pic>
        <p:nvPicPr>
          <p:cNvPr id="1026" name="Picture 2" descr="D:\2015 MWC KV\2015 MWC PPT\2015 GAS PPT.jp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588" y="79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1"/>
            <a:ext cx="10975658" cy="1143265"/>
          </a:xfrm>
          <a:prstGeom prst="rect">
            <a:avLst/>
          </a:prstGeom>
        </p:spPr>
        <p:txBody>
          <a:bodyPr vert="horz" lIns="121920" tIns="60960" rIns="121920" bIns="60960" rtlCol="0" anchor="ctr">
            <a:normAutofit/>
          </a:bodyPr>
          <a:lstStyle/>
          <a:p>
            <a:endParaRPr lang="en-US" altLang="zh-CN" dirty="0" smtClean="0"/>
          </a:p>
        </p:txBody>
      </p:sp>
      <p:sp>
        <p:nvSpPr>
          <p:cNvPr id="3" name="文本占位符 2"/>
          <p:cNvSpPr>
            <a:spLocks noGrp="1"/>
          </p:cNvSpPr>
          <p:nvPr>
            <p:ph type="body" idx="1"/>
          </p:nvPr>
        </p:nvSpPr>
        <p:spPr>
          <a:xfrm>
            <a:off x="609759" y="1600574"/>
            <a:ext cx="10975658" cy="4526481"/>
          </a:xfrm>
          <a:prstGeom prst="rect">
            <a:avLst/>
          </a:prstGeom>
        </p:spPr>
        <p:txBody>
          <a:bodyPr vert="horz" lIns="121920" tIns="60960" rIns="121920" bIns="6096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60" y="6357826"/>
            <a:ext cx="2845541" cy="366267"/>
          </a:xfrm>
          <a:prstGeom prst="rect">
            <a:avLst/>
          </a:prstGeom>
        </p:spPr>
        <p:txBody>
          <a:bodyPr vert="horz" lIns="121920" tIns="60960" rIns="121920" bIns="60960" rtlCol="0" anchor="ctr"/>
          <a:lstStyle>
            <a:lvl1pPr algn="l">
              <a:defRPr sz="1600">
                <a:solidFill>
                  <a:schemeClr val="tx1">
                    <a:tint val="75000"/>
                  </a:schemeClr>
                </a:solidFill>
              </a:defRPr>
            </a:lvl1pPr>
          </a:lstStyle>
          <a:p>
            <a:fld id="{724D11B5-F4EC-4A10-9CB4-D208720918BE}" type="datetimeFigureOut">
              <a:rPr lang="zh-CN" altLang="en-US" smtClean="0"/>
              <a:pPr/>
              <a:t>2016/10/16</a:t>
            </a:fld>
            <a:endParaRPr lang="zh-CN" altLang="en-US"/>
          </a:p>
        </p:txBody>
      </p:sp>
      <p:sp>
        <p:nvSpPr>
          <p:cNvPr id="5" name="页脚占位符 4"/>
          <p:cNvSpPr>
            <a:spLocks noGrp="1"/>
          </p:cNvSpPr>
          <p:nvPr>
            <p:ph type="ftr" sz="quarter" idx="3"/>
          </p:nvPr>
        </p:nvSpPr>
        <p:spPr>
          <a:xfrm>
            <a:off x="4166686" y="6357826"/>
            <a:ext cx="3861805" cy="366267"/>
          </a:xfrm>
          <a:prstGeom prst="rect">
            <a:avLst/>
          </a:prstGeom>
        </p:spPr>
        <p:txBody>
          <a:bodyPr vert="horz" lIns="121920" tIns="60960" rIns="121920" bIns="6096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7826"/>
            <a:ext cx="2845541" cy="366267"/>
          </a:xfrm>
          <a:prstGeom prst="rect">
            <a:avLst/>
          </a:prstGeom>
        </p:spPr>
        <p:txBody>
          <a:bodyPr vert="horz" lIns="121920" tIns="60960" rIns="121920" bIns="60960" rtlCol="0" anchor="ctr"/>
          <a:lstStyle>
            <a:lvl1pPr algn="r">
              <a:defRPr sz="1600">
                <a:solidFill>
                  <a:schemeClr val="tx1">
                    <a:tint val="75000"/>
                  </a:schemeClr>
                </a:solidFill>
              </a:defRPr>
            </a:lvl1pPr>
          </a:lstStyle>
          <a:p>
            <a:fld id="{3CF2F073-B7F6-4C9C-B66E-467879956FCE}" type="slidenum">
              <a:rPr lang="zh-CN" altLang="en-US" smtClean="0"/>
              <a:pPr/>
              <a:t>‹#›</a:t>
            </a:fld>
            <a:endParaRPr lang="zh-CN" altLang="en-US"/>
          </a:p>
        </p:txBody>
      </p:sp>
    </p:spTree>
    <p:extLst>
      <p:ext uri="{BB962C8B-B14F-4D97-AF65-F5344CB8AC3E}">
        <p14:creationId xmlns:p14="http://schemas.microsoft.com/office/powerpoint/2010/main" val="3912550071"/>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1219201" rtl="0" eaLnBrk="1" latinLnBrk="0" hangingPunct="1">
        <a:spcBef>
          <a:spcPct val="0"/>
        </a:spcBef>
        <a:buNone/>
        <a:defRPr sz="5900" kern="1200">
          <a:solidFill>
            <a:schemeClr val="bg1"/>
          </a:solidFill>
          <a:latin typeface="+mj-lt"/>
          <a:ea typeface="+mj-ea"/>
          <a:cs typeface="+mj-cs"/>
        </a:defRPr>
      </a:lvl1pPr>
    </p:titleStyle>
    <p:bodyStyle>
      <a:lvl1pPr marL="457201" indent="-457201" algn="l" defTabSz="1219201"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600" indent="-381001" algn="l" defTabSz="1219201"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002" indent="-304801" algn="l" defTabSz="1219201"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3603" indent="-304801" algn="l" defTabSz="1219201"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204" indent="-304801" algn="l" defTabSz="1219201"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28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4"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201" rtl="0" eaLnBrk="1" latinLnBrk="0" hangingPunct="1">
        <a:defRPr sz="2400" kern="1200">
          <a:solidFill>
            <a:schemeClr val="tx1"/>
          </a:solidFill>
          <a:latin typeface="+mn-lt"/>
          <a:ea typeface="+mn-ea"/>
          <a:cs typeface="+mn-cs"/>
        </a:defRPr>
      </a:lvl1pPr>
      <a:lvl2pPr marL="609601" algn="l" defTabSz="1219201" rtl="0" eaLnBrk="1" latinLnBrk="0" hangingPunct="1">
        <a:defRPr sz="2400" kern="1200">
          <a:solidFill>
            <a:schemeClr val="tx1"/>
          </a:solidFill>
          <a:latin typeface="+mn-lt"/>
          <a:ea typeface="+mn-ea"/>
          <a:cs typeface="+mn-cs"/>
        </a:defRPr>
      </a:lvl2pPr>
      <a:lvl3pPr marL="1219201" algn="l" defTabSz="1219201" rtl="0" eaLnBrk="1" latinLnBrk="0" hangingPunct="1">
        <a:defRPr sz="2400" kern="1200">
          <a:solidFill>
            <a:schemeClr val="tx1"/>
          </a:solidFill>
          <a:latin typeface="+mn-lt"/>
          <a:ea typeface="+mn-ea"/>
          <a:cs typeface="+mn-cs"/>
        </a:defRPr>
      </a:lvl3pPr>
      <a:lvl4pPr marL="1828803" algn="l" defTabSz="1219201" rtl="0" eaLnBrk="1" latinLnBrk="0" hangingPunct="1">
        <a:defRPr sz="2400" kern="1200">
          <a:solidFill>
            <a:schemeClr val="tx1"/>
          </a:solidFill>
          <a:latin typeface="+mn-lt"/>
          <a:ea typeface="+mn-ea"/>
          <a:cs typeface="+mn-cs"/>
        </a:defRPr>
      </a:lvl4pPr>
      <a:lvl5pPr marL="2438403" algn="l" defTabSz="1219201" rtl="0" eaLnBrk="1" latinLnBrk="0" hangingPunct="1">
        <a:defRPr sz="2400" kern="1200">
          <a:solidFill>
            <a:schemeClr val="tx1"/>
          </a:solidFill>
          <a:latin typeface="+mn-lt"/>
          <a:ea typeface="+mn-ea"/>
          <a:cs typeface="+mn-cs"/>
        </a:defRPr>
      </a:lvl5pPr>
      <a:lvl6pPr marL="3048005" algn="l" defTabSz="1219201" rtl="0" eaLnBrk="1" latinLnBrk="0" hangingPunct="1">
        <a:defRPr sz="2400" kern="1200">
          <a:solidFill>
            <a:schemeClr val="tx1"/>
          </a:solidFill>
          <a:latin typeface="+mn-lt"/>
          <a:ea typeface="+mn-ea"/>
          <a:cs typeface="+mn-cs"/>
        </a:defRPr>
      </a:lvl6pPr>
      <a:lvl7pPr marL="3657604" algn="l" defTabSz="1219201" rtl="0" eaLnBrk="1" latinLnBrk="0" hangingPunct="1">
        <a:defRPr sz="2400" kern="1200">
          <a:solidFill>
            <a:schemeClr val="tx1"/>
          </a:solidFill>
          <a:latin typeface="+mn-lt"/>
          <a:ea typeface="+mn-ea"/>
          <a:cs typeface="+mn-cs"/>
        </a:defRPr>
      </a:lvl7pPr>
      <a:lvl8pPr marL="4267205" algn="l" defTabSz="1219201" rtl="0" eaLnBrk="1" latinLnBrk="0" hangingPunct="1">
        <a:defRPr sz="2400" kern="1200">
          <a:solidFill>
            <a:schemeClr val="tx1"/>
          </a:solidFill>
          <a:latin typeface="+mn-lt"/>
          <a:ea typeface="+mn-ea"/>
          <a:cs typeface="+mn-cs"/>
        </a:defRPr>
      </a:lvl8pPr>
      <a:lvl9pPr marL="4876807" algn="l" defTabSz="121920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pic>
        <p:nvPicPr>
          <p:cNvPr id="2052" name="Picture 4" descr="D:\2015 MWC KV\2015 MWC PPT\2015 MWC PPT11.jp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588" y="79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1"/>
            <a:ext cx="10975658" cy="1143265"/>
          </a:xfrm>
          <a:prstGeom prst="rect">
            <a:avLst/>
          </a:prstGeom>
        </p:spPr>
        <p:txBody>
          <a:bodyPr vert="horz" lIns="121920" tIns="60960" rIns="121920" bIns="6096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4"/>
            <a:ext cx="10975658" cy="4526481"/>
          </a:xfrm>
          <a:prstGeom prst="rect">
            <a:avLst/>
          </a:prstGeom>
        </p:spPr>
        <p:txBody>
          <a:bodyPr vert="horz" lIns="121920" tIns="60960" rIns="121920" bIns="6096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60" y="6357826"/>
            <a:ext cx="2845541" cy="366267"/>
          </a:xfrm>
          <a:prstGeom prst="rect">
            <a:avLst/>
          </a:prstGeom>
        </p:spPr>
        <p:txBody>
          <a:bodyPr vert="horz" lIns="121920" tIns="60960" rIns="121920" bIns="60960" rtlCol="0" anchor="ctr"/>
          <a:lstStyle>
            <a:lvl1pPr algn="l">
              <a:defRPr sz="1600">
                <a:solidFill>
                  <a:schemeClr val="tx1"/>
                </a:solidFill>
              </a:defRPr>
            </a:lvl1pPr>
          </a:lstStyle>
          <a:p>
            <a:fld id="{1A5B2B23-E5F0-44D7-A9FF-4B8E82156B39}" type="datetimeFigureOut">
              <a:rPr lang="zh-CN" altLang="en-US" smtClean="0"/>
              <a:pPr/>
              <a:t>2016/10/16</a:t>
            </a:fld>
            <a:endParaRPr lang="zh-CN" altLang="en-US"/>
          </a:p>
        </p:txBody>
      </p:sp>
      <p:sp>
        <p:nvSpPr>
          <p:cNvPr id="5" name="页脚占位符 4"/>
          <p:cNvSpPr>
            <a:spLocks noGrp="1"/>
          </p:cNvSpPr>
          <p:nvPr>
            <p:ph type="ftr" sz="quarter" idx="3"/>
          </p:nvPr>
        </p:nvSpPr>
        <p:spPr>
          <a:xfrm>
            <a:off x="4166686" y="6357826"/>
            <a:ext cx="3861805" cy="366267"/>
          </a:xfrm>
          <a:prstGeom prst="rect">
            <a:avLst/>
          </a:prstGeom>
        </p:spPr>
        <p:txBody>
          <a:bodyPr vert="horz" lIns="121920" tIns="60960" rIns="121920" bIns="60960"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6"/>
            <a:ext cx="2845541" cy="366267"/>
          </a:xfrm>
          <a:prstGeom prst="rect">
            <a:avLst/>
          </a:prstGeom>
        </p:spPr>
        <p:txBody>
          <a:bodyPr vert="horz" lIns="121920" tIns="60960" rIns="121920" bIns="60960"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9" name="Rectangle 86"/>
          <p:cNvSpPr>
            <a:spLocks noChangeArrowheads="1"/>
          </p:cNvSpPr>
          <p:nvPr userDrawn="1"/>
        </p:nvSpPr>
        <p:spPr bwMode="auto">
          <a:xfrm>
            <a:off x="572741" y="6433426"/>
            <a:ext cx="714178" cy="426163"/>
          </a:xfrm>
          <a:prstGeom prst="rect">
            <a:avLst/>
          </a:prstGeom>
          <a:noFill/>
          <a:ln w="9525">
            <a:noFill/>
            <a:miter lim="800000"/>
            <a:headEnd/>
            <a:tailEnd/>
          </a:ln>
          <a:effectLst/>
        </p:spPr>
        <p:txBody>
          <a:bodyPr lIns="0" tIns="0" rIns="0" bIns="0"/>
          <a:lstStyle/>
          <a:p>
            <a:pPr defTabSz="987916"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7916" eaLnBrk="0" hangingPunct="0">
              <a:lnSpc>
                <a:spcPct val="85000"/>
              </a:lnSpc>
              <a:buClrTx/>
              <a:buFontTx/>
              <a:buNone/>
            </a:pPr>
            <a:fld id="{E68EC476-442B-4BB7-9603-F1440C241F3D}" type="slidenum">
              <a:rPr lang="de-DE" sz="1300" b="0" smtClean="0">
                <a:solidFill>
                  <a:schemeClr val="bg1"/>
                </a:solidFill>
                <a:latin typeface="FrutigerNext LT Light" pitchFamily="34" charset="0"/>
                <a:ea typeface="MS PGothic" pitchFamily="34" charset="-128"/>
              </a:rPr>
              <a:pPr defTabSz="987916" eaLnBrk="0" hangingPunct="0">
                <a:lnSpc>
                  <a:spcPct val="85000"/>
                </a:lnSpc>
                <a:buClrTx/>
                <a:buFontTx/>
                <a:buNone/>
              </a:pPr>
              <a:t>‹#›</a:t>
            </a:fld>
            <a:endParaRPr lang="en-GB" sz="1300" b="0" dirty="0">
              <a:solidFill>
                <a:schemeClr val="bg1"/>
              </a:solidFill>
              <a:latin typeface="FrutigerNext LT Light" pitchFamily="34" charset="0"/>
              <a:ea typeface="MS PGothic" pitchFamily="34" charset="-128"/>
            </a:endParaRPr>
          </a:p>
        </p:txBody>
      </p:sp>
    </p:spTree>
    <p:extLst>
      <p:ext uri="{BB962C8B-B14F-4D97-AF65-F5344CB8AC3E}">
        <p14:creationId xmlns:p14="http://schemas.microsoft.com/office/powerpoint/2010/main" val="3534861669"/>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defTabSz="1219201" rtl="0" eaLnBrk="1" latinLnBrk="0" hangingPunct="1">
        <a:spcBef>
          <a:spcPct val="0"/>
        </a:spcBef>
        <a:buNone/>
        <a:defRPr sz="5900" kern="1200">
          <a:solidFill>
            <a:schemeClr val="bg1"/>
          </a:solidFill>
          <a:latin typeface="+mj-lt"/>
          <a:ea typeface="+mj-ea"/>
          <a:cs typeface="+mj-cs"/>
        </a:defRPr>
      </a:lvl1pPr>
    </p:titleStyle>
    <p:bodyStyle>
      <a:lvl1pPr marL="457201" indent="-457201" algn="l" defTabSz="1219201"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600" indent="-381001" algn="l" defTabSz="1219201"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002" indent="-304801" algn="l" defTabSz="1219201"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3603" indent="-304801" algn="l" defTabSz="1219201"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204" indent="-304801" algn="l" defTabSz="1219201"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28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4"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201" rtl="0" eaLnBrk="1" latinLnBrk="0" hangingPunct="1">
        <a:defRPr sz="2400" kern="1200">
          <a:solidFill>
            <a:schemeClr val="tx1"/>
          </a:solidFill>
          <a:latin typeface="+mn-lt"/>
          <a:ea typeface="+mn-ea"/>
          <a:cs typeface="+mn-cs"/>
        </a:defRPr>
      </a:lvl1pPr>
      <a:lvl2pPr marL="609601" algn="l" defTabSz="1219201" rtl="0" eaLnBrk="1" latinLnBrk="0" hangingPunct="1">
        <a:defRPr sz="2400" kern="1200">
          <a:solidFill>
            <a:schemeClr val="tx1"/>
          </a:solidFill>
          <a:latin typeface="+mn-lt"/>
          <a:ea typeface="+mn-ea"/>
          <a:cs typeface="+mn-cs"/>
        </a:defRPr>
      </a:lvl2pPr>
      <a:lvl3pPr marL="1219201" algn="l" defTabSz="1219201" rtl="0" eaLnBrk="1" latinLnBrk="0" hangingPunct="1">
        <a:defRPr sz="2400" kern="1200">
          <a:solidFill>
            <a:schemeClr val="tx1"/>
          </a:solidFill>
          <a:latin typeface="+mn-lt"/>
          <a:ea typeface="+mn-ea"/>
          <a:cs typeface="+mn-cs"/>
        </a:defRPr>
      </a:lvl3pPr>
      <a:lvl4pPr marL="1828803" algn="l" defTabSz="1219201" rtl="0" eaLnBrk="1" latinLnBrk="0" hangingPunct="1">
        <a:defRPr sz="2400" kern="1200">
          <a:solidFill>
            <a:schemeClr val="tx1"/>
          </a:solidFill>
          <a:latin typeface="+mn-lt"/>
          <a:ea typeface="+mn-ea"/>
          <a:cs typeface="+mn-cs"/>
        </a:defRPr>
      </a:lvl4pPr>
      <a:lvl5pPr marL="2438403" algn="l" defTabSz="1219201" rtl="0" eaLnBrk="1" latinLnBrk="0" hangingPunct="1">
        <a:defRPr sz="2400" kern="1200">
          <a:solidFill>
            <a:schemeClr val="tx1"/>
          </a:solidFill>
          <a:latin typeface="+mn-lt"/>
          <a:ea typeface="+mn-ea"/>
          <a:cs typeface="+mn-cs"/>
        </a:defRPr>
      </a:lvl5pPr>
      <a:lvl6pPr marL="3048005" algn="l" defTabSz="1219201" rtl="0" eaLnBrk="1" latinLnBrk="0" hangingPunct="1">
        <a:defRPr sz="2400" kern="1200">
          <a:solidFill>
            <a:schemeClr val="tx1"/>
          </a:solidFill>
          <a:latin typeface="+mn-lt"/>
          <a:ea typeface="+mn-ea"/>
          <a:cs typeface="+mn-cs"/>
        </a:defRPr>
      </a:lvl6pPr>
      <a:lvl7pPr marL="3657604" algn="l" defTabSz="1219201" rtl="0" eaLnBrk="1" latinLnBrk="0" hangingPunct="1">
        <a:defRPr sz="2400" kern="1200">
          <a:solidFill>
            <a:schemeClr val="tx1"/>
          </a:solidFill>
          <a:latin typeface="+mn-lt"/>
          <a:ea typeface="+mn-ea"/>
          <a:cs typeface="+mn-cs"/>
        </a:defRPr>
      </a:lvl7pPr>
      <a:lvl8pPr marL="4267205" algn="l" defTabSz="1219201" rtl="0" eaLnBrk="1" latinLnBrk="0" hangingPunct="1">
        <a:defRPr sz="2400" kern="1200">
          <a:solidFill>
            <a:schemeClr val="tx1"/>
          </a:solidFill>
          <a:latin typeface="+mn-lt"/>
          <a:ea typeface="+mn-ea"/>
          <a:cs typeface="+mn-cs"/>
        </a:defRPr>
      </a:lvl8pPr>
      <a:lvl9pPr marL="4876807" algn="l" defTabSz="1219201"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srcRect/>
          <a:stretch>
            <a:fillRect/>
          </a:stretch>
        </a:blipFill>
        <a:effectLst/>
      </p:bgPr>
    </p:bg>
    <p:spTree>
      <p:nvGrpSpPr>
        <p:cNvPr id="1" name=""/>
        <p:cNvGrpSpPr/>
        <p:nvPr/>
      </p:nvGrpSpPr>
      <p:grpSpPr>
        <a:xfrm>
          <a:off x="0" y="0"/>
          <a:ext cx="0" cy="0"/>
          <a:chOff x="0" y="0"/>
          <a:chExt cx="0" cy="0"/>
        </a:xfrm>
      </p:grpSpPr>
      <p:pic>
        <p:nvPicPr>
          <p:cNvPr id="1027" name="Picture 3" descr="E:\华为项目\2015\04月\D-201504060-王帅\文件\PPT美化\背景.jpg"/>
          <p:cNvPicPr>
            <a:picLocks noChangeAspect="1" noChangeArrowheads="1"/>
          </p:cNvPicPr>
          <p:nvPr userDrawn="1"/>
        </p:nvPicPr>
        <p:blipFill>
          <a:blip r:embed="rId7" cstate="email"/>
          <a:srcRect/>
          <a:stretch>
            <a:fillRect/>
          </a:stretch>
        </p:blipFill>
        <p:spPr bwMode="auto">
          <a:xfrm>
            <a:off x="6350" y="9525"/>
            <a:ext cx="12182475" cy="6838950"/>
          </a:xfrm>
          <a:prstGeom prst="rect">
            <a:avLst/>
          </a:prstGeom>
          <a:noFill/>
        </p:spPr>
      </p:pic>
      <p:sp>
        <p:nvSpPr>
          <p:cNvPr id="2" name="标题占位符 1"/>
          <p:cNvSpPr>
            <a:spLocks noGrp="1"/>
          </p:cNvSpPr>
          <p:nvPr>
            <p:ph type="title"/>
          </p:nvPr>
        </p:nvSpPr>
        <p:spPr>
          <a:xfrm>
            <a:off x="609759" y="275231"/>
            <a:ext cx="10975658" cy="1143265"/>
          </a:xfrm>
          <a:prstGeom prst="rect">
            <a:avLst/>
          </a:prstGeom>
        </p:spPr>
        <p:txBody>
          <a:bodyPr vert="horz" lIns="121920" tIns="60960" rIns="121920" bIns="6096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4"/>
            <a:ext cx="10975658" cy="4526481"/>
          </a:xfrm>
          <a:prstGeom prst="rect">
            <a:avLst/>
          </a:prstGeom>
        </p:spPr>
        <p:txBody>
          <a:bodyPr vert="horz" lIns="121920" tIns="60960" rIns="121920" bIns="6096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60" y="6357826"/>
            <a:ext cx="2845541" cy="366267"/>
          </a:xfrm>
          <a:prstGeom prst="rect">
            <a:avLst/>
          </a:prstGeom>
        </p:spPr>
        <p:txBody>
          <a:bodyPr vert="horz" lIns="121920" tIns="60960" rIns="121920" bIns="60960" rtlCol="0" anchor="ctr"/>
          <a:lstStyle>
            <a:lvl1pPr algn="l">
              <a:defRPr sz="1600">
                <a:solidFill>
                  <a:schemeClr val="tx1"/>
                </a:solidFill>
              </a:defRPr>
            </a:lvl1pPr>
          </a:lstStyle>
          <a:p>
            <a:fld id="{1A5B2B23-E5F0-44D7-A9FF-4B8E82156B39}" type="datetimeFigureOut">
              <a:rPr lang="zh-CN" altLang="en-US" smtClean="0"/>
              <a:pPr/>
              <a:t>2016/10/16</a:t>
            </a:fld>
            <a:endParaRPr lang="zh-CN" altLang="en-US" dirty="0"/>
          </a:p>
        </p:txBody>
      </p:sp>
      <p:sp>
        <p:nvSpPr>
          <p:cNvPr id="5" name="页脚占位符 4"/>
          <p:cNvSpPr>
            <a:spLocks noGrp="1"/>
          </p:cNvSpPr>
          <p:nvPr>
            <p:ph type="ftr" sz="quarter" idx="3"/>
          </p:nvPr>
        </p:nvSpPr>
        <p:spPr>
          <a:xfrm>
            <a:off x="4166686" y="6357826"/>
            <a:ext cx="3861805" cy="366267"/>
          </a:xfrm>
          <a:prstGeom prst="rect">
            <a:avLst/>
          </a:prstGeom>
        </p:spPr>
        <p:txBody>
          <a:bodyPr vert="horz" lIns="121920" tIns="60960" rIns="121920" bIns="60960"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6"/>
            <a:ext cx="2845541" cy="366267"/>
          </a:xfrm>
          <a:prstGeom prst="rect">
            <a:avLst/>
          </a:prstGeom>
        </p:spPr>
        <p:txBody>
          <a:bodyPr vert="horz" lIns="121920" tIns="60960" rIns="121920" bIns="60960"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10" name="Rectangle 86"/>
          <p:cNvSpPr>
            <a:spLocks noChangeArrowheads="1"/>
          </p:cNvSpPr>
          <p:nvPr userDrawn="1"/>
        </p:nvSpPr>
        <p:spPr bwMode="auto">
          <a:xfrm>
            <a:off x="572741" y="6433426"/>
            <a:ext cx="714178" cy="426163"/>
          </a:xfrm>
          <a:prstGeom prst="rect">
            <a:avLst/>
          </a:prstGeom>
          <a:noFill/>
          <a:ln w="9525">
            <a:noFill/>
            <a:miter lim="800000"/>
            <a:headEnd/>
            <a:tailEnd/>
          </a:ln>
          <a:effectLst/>
        </p:spPr>
        <p:txBody>
          <a:bodyPr lIns="0" tIns="0" rIns="0" bIns="0"/>
          <a:lstStyle/>
          <a:p>
            <a:pPr defTabSz="987916"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7916" eaLnBrk="0" hangingPunct="0">
              <a:lnSpc>
                <a:spcPct val="85000"/>
              </a:lnSpc>
              <a:buClrTx/>
              <a:buFontTx/>
              <a:buNone/>
            </a:pPr>
            <a:fld id="{E68EC476-442B-4BB7-9603-F1440C241F3D}" type="slidenum">
              <a:rPr lang="de-DE" sz="1300" b="0" smtClean="0">
                <a:solidFill>
                  <a:schemeClr val="bg1"/>
                </a:solidFill>
                <a:latin typeface="FrutigerNext LT Light" pitchFamily="34" charset="0"/>
                <a:ea typeface="MS PGothic" pitchFamily="34" charset="-128"/>
              </a:rPr>
              <a:pPr defTabSz="987916" eaLnBrk="0" hangingPunct="0">
                <a:lnSpc>
                  <a:spcPct val="85000"/>
                </a:lnSpc>
                <a:buClrTx/>
                <a:buFontTx/>
                <a:buNone/>
              </a:pPr>
              <a:t>‹#›</a:t>
            </a:fld>
            <a:endParaRPr lang="en-GB" sz="1300" b="0" dirty="0">
              <a:solidFill>
                <a:schemeClr val="bg1"/>
              </a:solidFill>
              <a:latin typeface="FrutigerNext LT Light" pitchFamily="34" charset="0"/>
              <a:ea typeface="MS PGothic" pitchFamily="34" charset="-128"/>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4" r:id="rId3"/>
    <p:sldLayoutId id="2147483679" r:id="rId4"/>
  </p:sldLayoutIdLst>
  <p:timing>
    <p:tnLst>
      <p:par>
        <p:cTn id="1" dur="indefinite" restart="never" nodeType="tmRoot"/>
      </p:par>
    </p:tnLst>
  </p:timing>
  <p:txStyles>
    <p:titleStyle>
      <a:lvl1pPr algn="ctr" defTabSz="1219201" rtl="0" eaLnBrk="1" latinLnBrk="0" hangingPunct="1">
        <a:spcBef>
          <a:spcPct val="0"/>
        </a:spcBef>
        <a:buNone/>
        <a:defRPr sz="5900" kern="1200">
          <a:solidFill>
            <a:schemeClr val="bg1"/>
          </a:solidFill>
          <a:latin typeface="+mj-lt"/>
          <a:ea typeface="+mj-ea"/>
          <a:cs typeface="+mj-cs"/>
        </a:defRPr>
      </a:lvl1pPr>
    </p:titleStyle>
    <p:bodyStyle>
      <a:lvl1pPr marL="457201" indent="-457201" algn="l" defTabSz="1219201"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600" indent="-381001" algn="l" defTabSz="1219201"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002" indent="-304801" algn="l" defTabSz="1219201"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3603" indent="-304801" algn="l" defTabSz="1219201"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204" indent="-304801" algn="l" defTabSz="1219201"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28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4"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201" rtl="0" eaLnBrk="1" latinLnBrk="0" hangingPunct="1">
        <a:defRPr sz="2400" kern="1200">
          <a:solidFill>
            <a:schemeClr val="tx1"/>
          </a:solidFill>
          <a:latin typeface="+mn-lt"/>
          <a:ea typeface="+mn-ea"/>
          <a:cs typeface="+mn-cs"/>
        </a:defRPr>
      </a:lvl1pPr>
      <a:lvl2pPr marL="609601" algn="l" defTabSz="1219201" rtl="0" eaLnBrk="1" latinLnBrk="0" hangingPunct="1">
        <a:defRPr sz="2400" kern="1200">
          <a:solidFill>
            <a:schemeClr val="tx1"/>
          </a:solidFill>
          <a:latin typeface="+mn-lt"/>
          <a:ea typeface="+mn-ea"/>
          <a:cs typeface="+mn-cs"/>
        </a:defRPr>
      </a:lvl2pPr>
      <a:lvl3pPr marL="1219201" algn="l" defTabSz="1219201" rtl="0" eaLnBrk="1" latinLnBrk="0" hangingPunct="1">
        <a:defRPr sz="2400" kern="1200">
          <a:solidFill>
            <a:schemeClr val="tx1"/>
          </a:solidFill>
          <a:latin typeface="+mn-lt"/>
          <a:ea typeface="+mn-ea"/>
          <a:cs typeface="+mn-cs"/>
        </a:defRPr>
      </a:lvl3pPr>
      <a:lvl4pPr marL="1828803" algn="l" defTabSz="1219201" rtl="0" eaLnBrk="1" latinLnBrk="0" hangingPunct="1">
        <a:defRPr sz="2400" kern="1200">
          <a:solidFill>
            <a:schemeClr val="tx1"/>
          </a:solidFill>
          <a:latin typeface="+mn-lt"/>
          <a:ea typeface="+mn-ea"/>
          <a:cs typeface="+mn-cs"/>
        </a:defRPr>
      </a:lvl4pPr>
      <a:lvl5pPr marL="2438403" algn="l" defTabSz="1219201" rtl="0" eaLnBrk="1" latinLnBrk="0" hangingPunct="1">
        <a:defRPr sz="2400" kern="1200">
          <a:solidFill>
            <a:schemeClr val="tx1"/>
          </a:solidFill>
          <a:latin typeface="+mn-lt"/>
          <a:ea typeface="+mn-ea"/>
          <a:cs typeface="+mn-cs"/>
        </a:defRPr>
      </a:lvl5pPr>
      <a:lvl6pPr marL="3048005" algn="l" defTabSz="1219201" rtl="0" eaLnBrk="1" latinLnBrk="0" hangingPunct="1">
        <a:defRPr sz="2400" kern="1200">
          <a:solidFill>
            <a:schemeClr val="tx1"/>
          </a:solidFill>
          <a:latin typeface="+mn-lt"/>
          <a:ea typeface="+mn-ea"/>
          <a:cs typeface="+mn-cs"/>
        </a:defRPr>
      </a:lvl6pPr>
      <a:lvl7pPr marL="3657604" algn="l" defTabSz="1219201" rtl="0" eaLnBrk="1" latinLnBrk="0" hangingPunct="1">
        <a:defRPr sz="2400" kern="1200">
          <a:solidFill>
            <a:schemeClr val="tx1"/>
          </a:solidFill>
          <a:latin typeface="+mn-lt"/>
          <a:ea typeface="+mn-ea"/>
          <a:cs typeface="+mn-cs"/>
        </a:defRPr>
      </a:lvl7pPr>
      <a:lvl8pPr marL="4267205" algn="l" defTabSz="1219201" rtl="0" eaLnBrk="1" latinLnBrk="0" hangingPunct="1">
        <a:defRPr sz="2400" kern="1200">
          <a:solidFill>
            <a:schemeClr val="tx1"/>
          </a:solidFill>
          <a:latin typeface="+mn-lt"/>
          <a:ea typeface="+mn-ea"/>
          <a:cs typeface="+mn-cs"/>
        </a:defRPr>
      </a:lvl8pPr>
      <a:lvl9pPr marL="4876807" algn="l" defTabSz="1219201"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pic>
        <p:nvPicPr>
          <p:cNvPr id="1026" name="Picture 2" descr="D:\2015 MWC KV\2015 MWC PPT\2015 MWC PPT12.jp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588" y="79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404487" y="4749290"/>
            <a:ext cx="5489117" cy="1128776"/>
          </a:xfrm>
          <a:prstGeom prst="rect">
            <a:avLst/>
          </a:prstGeom>
          <a:noFill/>
        </p:spPr>
        <p:txBody>
          <a:bodyPr wrap="square" lIns="121920" tIns="60960" rIns="121920" bIns="60960">
            <a:spAutoFit/>
          </a:bodyPr>
          <a:lstStyle/>
          <a:p>
            <a:pPr algn="just">
              <a:defRPr/>
            </a:pPr>
            <a:r>
              <a:rPr lang="en-US" altLang="zh-CN" sz="900" b="1" dirty="0" smtClean="0">
                <a:solidFill>
                  <a:schemeClr val="bg1">
                    <a:lumMod val="65000"/>
                  </a:schemeClr>
                </a:solidFill>
                <a:latin typeface="+mj-lt"/>
              </a:rPr>
              <a:t>Copyright©2015 </a:t>
            </a:r>
            <a:r>
              <a:rPr lang="en-US" altLang="zh-CN" sz="900" b="1" dirty="0">
                <a:solidFill>
                  <a:schemeClr val="bg1">
                    <a:lumMod val="65000"/>
                  </a:schemeClr>
                </a:solidFill>
                <a:latin typeface="+mj-lt"/>
              </a:rPr>
              <a:t>Huawei Technologies Co., Ltd. All Rights Reserved.</a:t>
            </a:r>
            <a:endParaRPr lang="zh-CN" altLang="zh-CN" sz="900" dirty="0">
              <a:solidFill>
                <a:schemeClr val="bg1">
                  <a:lumMod val="65000"/>
                </a:schemeClr>
              </a:solidFill>
              <a:latin typeface="+mj-lt"/>
            </a:endParaRPr>
          </a:p>
          <a:p>
            <a:pPr algn="just">
              <a:defRPr/>
            </a:pPr>
            <a:r>
              <a:rPr lang="en-US" altLang="zh-CN" sz="900" dirty="0">
                <a:solidFill>
                  <a:schemeClr val="bg1">
                    <a:lumMod val="65000"/>
                  </a:schemeClr>
                </a:solidFill>
                <a:latin typeface="+mj-lt"/>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00" dirty="0">
              <a:solidFill>
                <a:schemeClr val="bg1">
                  <a:lumMod val="65000"/>
                </a:schemeClr>
              </a:solidFill>
              <a:latin typeface="+mj-lt"/>
            </a:endParaRPr>
          </a:p>
        </p:txBody>
      </p:sp>
    </p:spTree>
    <p:extLst>
      <p:ext uri="{BB962C8B-B14F-4D97-AF65-F5344CB8AC3E}">
        <p14:creationId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1219201" rtl="0" eaLnBrk="1" latinLnBrk="0" hangingPunct="1">
        <a:spcBef>
          <a:spcPct val="0"/>
        </a:spcBef>
        <a:buNone/>
        <a:defRPr sz="5900" kern="1200">
          <a:solidFill>
            <a:schemeClr val="tx1"/>
          </a:solidFill>
          <a:latin typeface="+mj-lt"/>
          <a:ea typeface="+mj-ea"/>
          <a:cs typeface="+mj-cs"/>
        </a:defRPr>
      </a:lvl1pPr>
    </p:titleStyle>
    <p:bodyStyle>
      <a:lvl1pPr marL="457201" indent="-457201" algn="l" defTabSz="1219201"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1" algn="l" defTabSz="1219201"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2" indent="-304801" algn="l" defTabSz="1219201"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3"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4"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4"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201" rtl="0" eaLnBrk="1" latinLnBrk="0" hangingPunct="1">
        <a:defRPr sz="2400" kern="1200">
          <a:solidFill>
            <a:schemeClr val="tx1"/>
          </a:solidFill>
          <a:latin typeface="+mn-lt"/>
          <a:ea typeface="+mn-ea"/>
          <a:cs typeface="+mn-cs"/>
        </a:defRPr>
      </a:lvl1pPr>
      <a:lvl2pPr marL="609601" algn="l" defTabSz="1219201" rtl="0" eaLnBrk="1" latinLnBrk="0" hangingPunct="1">
        <a:defRPr sz="2400" kern="1200">
          <a:solidFill>
            <a:schemeClr val="tx1"/>
          </a:solidFill>
          <a:latin typeface="+mn-lt"/>
          <a:ea typeface="+mn-ea"/>
          <a:cs typeface="+mn-cs"/>
        </a:defRPr>
      </a:lvl2pPr>
      <a:lvl3pPr marL="1219201" algn="l" defTabSz="1219201" rtl="0" eaLnBrk="1" latinLnBrk="0" hangingPunct="1">
        <a:defRPr sz="2400" kern="1200">
          <a:solidFill>
            <a:schemeClr val="tx1"/>
          </a:solidFill>
          <a:latin typeface="+mn-lt"/>
          <a:ea typeface="+mn-ea"/>
          <a:cs typeface="+mn-cs"/>
        </a:defRPr>
      </a:lvl3pPr>
      <a:lvl4pPr marL="1828803" algn="l" defTabSz="1219201" rtl="0" eaLnBrk="1" latinLnBrk="0" hangingPunct="1">
        <a:defRPr sz="2400" kern="1200">
          <a:solidFill>
            <a:schemeClr val="tx1"/>
          </a:solidFill>
          <a:latin typeface="+mn-lt"/>
          <a:ea typeface="+mn-ea"/>
          <a:cs typeface="+mn-cs"/>
        </a:defRPr>
      </a:lvl4pPr>
      <a:lvl5pPr marL="2438403" algn="l" defTabSz="1219201" rtl="0" eaLnBrk="1" latinLnBrk="0" hangingPunct="1">
        <a:defRPr sz="2400" kern="1200">
          <a:solidFill>
            <a:schemeClr val="tx1"/>
          </a:solidFill>
          <a:latin typeface="+mn-lt"/>
          <a:ea typeface="+mn-ea"/>
          <a:cs typeface="+mn-cs"/>
        </a:defRPr>
      </a:lvl5pPr>
      <a:lvl6pPr marL="3048005" algn="l" defTabSz="1219201" rtl="0" eaLnBrk="1" latinLnBrk="0" hangingPunct="1">
        <a:defRPr sz="2400" kern="1200">
          <a:solidFill>
            <a:schemeClr val="tx1"/>
          </a:solidFill>
          <a:latin typeface="+mn-lt"/>
          <a:ea typeface="+mn-ea"/>
          <a:cs typeface="+mn-cs"/>
        </a:defRPr>
      </a:lvl6pPr>
      <a:lvl7pPr marL="3657604" algn="l" defTabSz="1219201" rtl="0" eaLnBrk="1" latinLnBrk="0" hangingPunct="1">
        <a:defRPr sz="2400" kern="1200">
          <a:solidFill>
            <a:schemeClr val="tx1"/>
          </a:solidFill>
          <a:latin typeface="+mn-lt"/>
          <a:ea typeface="+mn-ea"/>
          <a:cs typeface="+mn-cs"/>
        </a:defRPr>
      </a:lvl7pPr>
      <a:lvl8pPr marL="4267205" algn="l" defTabSz="1219201" rtl="0" eaLnBrk="1" latinLnBrk="0" hangingPunct="1">
        <a:defRPr sz="2400" kern="1200">
          <a:solidFill>
            <a:schemeClr val="tx1"/>
          </a:solidFill>
          <a:latin typeface="+mn-lt"/>
          <a:ea typeface="+mn-ea"/>
          <a:cs typeface="+mn-cs"/>
        </a:defRPr>
      </a:lvl8pPr>
      <a:lvl9pPr marL="4876807" algn="l" defTabSz="1219201"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pic>
        <p:nvPicPr>
          <p:cNvPr id="1026" name="Picture 2" descr="D:\2015 MWC KV\2015 MWC PPT\2015 MWC PPT12.jp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588" y="79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404487" y="4749290"/>
            <a:ext cx="5489117" cy="1128776"/>
          </a:xfrm>
          <a:prstGeom prst="rect">
            <a:avLst/>
          </a:prstGeom>
          <a:noFill/>
        </p:spPr>
        <p:txBody>
          <a:bodyPr wrap="square" lIns="121920" tIns="60960" rIns="121920" bIns="60960">
            <a:spAutoFit/>
          </a:bodyPr>
          <a:lstStyle/>
          <a:p>
            <a:pPr algn="just">
              <a:defRPr/>
            </a:pPr>
            <a:r>
              <a:rPr lang="en-US" altLang="zh-CN" sz="900" b="1" dirty="0" smtClean="0">
                <a:solidFill>
                  <a:prstClr val="white">
                    <a:lumMod val="65000"/>
                  </a:prstClr>
                </a:solidFill>
              </a:rPr>
              <a:t>Copyright©2015 </a:t>
            </a:r>
            <a:r>
              <a:rPr lang="en-US" altLang="zh-CN" sz="900" b="1" dirty="0">
                <a:solidFill>
                  <a:prstClr val="white">
                    <a:lumMod val="65000"/>
                  </a:prstClr>
                </a:solidFill>
              </a:rPr>
              <a:t>Huawei Technologies Co., Ltd. All Rights Reserved.</a:t>
            </a:r>
            <a:endParaRPr lang="zh-CN" altLang="zh-CN" sz="900" dirty="0">
              <a:solidFill>
                <a:prstClr val="white">
                  <a:lumMod val="65000"/>
                </a:prstClr>
              </a:solidFill>
            </a:endParaRPr>
          </a:p>
          <a:p>
            <a:pPr algn="just">
              <a:defRPr/>
            </a:pPr>
            <a:r>
              <a:rPr lang="en-US" altLang="zh-CN" sz="900" dirty="0">
                <a:solidFill>
                  <a:prstClr val="white">
                    <a:lumMod val="65000"/>
                  </a:prst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00" dirty="0">
              <a:solidFill>
                <a:prstClr val="white">
                  <a:lumMod val="65000"/>
                </a:prstClr>
              </a:solidFill>
            </a:endParaRPr>
          </a:p>
        </p:txBody>
      </p:sp>
    </p:spTree>
    <p:extLst>
      <p:ext uri="{BB962C8B-B14F-4D97-AF65-F5344CB8AC3E}">
        <p14:creationId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txStyles>
    <p:titleStyle>
      <a:lvl1pPr algn="ctr" defTabSz="1219201" rtl="0" eaLnBrk="1" latinLnBrk="0" hangingPunct="1">
        <a:spcBef>
          <a:spcPct val="0"/>
        </a:spcBef>
        <a:buNone/>
        <a:defRPr sz="5900" kern="1200">
          <a:solidFill>
            <a:schemeClr val="tx1"/>
          </a:solidFill>
          <a:latin typeface="+mj-lt"/>
          <a:ea typeface="+mj-ea"/>
          <a:cs typeface="+mj-cs"/>
        </a:defRPr>
      </a:lvl1pPr>
    </p:titleStyle>
    <p:bodyStyle>
      <a:lvl1pPr marL="457201" indent="-457201" algn="l" defTabSz="1219201"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1" algn="l" defTabSz="1219201"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2" indent="-304801" algn="l" defTabSz="1219201"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3"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4"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4"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201" rtl="0" eaLnBrk="1" latinLnBrk="0" hangingPunct="1">
        <a:defRPr sz="2400" kern="1200">
          <a:solidFill>
            <a:schemeClr val="tx1"/>
          </a:solidFill>
          <a:latin typeface="+mn-lt"/>
          <a:ea typeface="+mn-ea"/>
          <a:cs typeface="+mn-cs"/>
        </a:defRPr>
      </a:lvl1pPr>
      <a:lvl2pPr marL="609601" algn="l" defTabSz="1219201" rtl="0" eaLnBrk="1" latinLnBrk="0" hangingPunct="1">
        <a:defRPr sz="2400" kern="1200">
          <a:solidFill>
            <a:schemeClr val="tx1"/>
          </a:solidFill>
          <a:latin typeface="+mn-lt"/>
          <a:ea typeface="+mn-ea"/>
          <a:cs typeface="+mn-cs"/>
        </a:defRPr>
      </a:lvl2pPr>
      <a:lvl3pPr marL="1219201" algn="l" defTabSz="1219201" rtl="0" eaLnBrk="1" latinLnBrk="0" hangingPunct="1">
        <a:defRPr sz="2400" kern="1200">
          <a:solidFill>
            <a:schemeClr val="tx1"/>
          </a:solidFill>
          <a:latin typeface="+mn-lt"/>
          <a:ea typeface="+mn-ea"/>
          <a:cs typeface="+mn-cs"/>
        </a:defRPr>
      </a:lvl3pPr>
      <a:lvl4pPr marL="1828803" algn="l" defTabSz="1219201" rtl="0" eaLnBrk="1" latinLnBrk="0" hangingPunct="1">
        <a:defRPr sz="2400" kern="1200">
          <a:solidFill>
            <a:schemeClr val="tx1"/>
          </a:solidFill>
          <a:latin typeface="+mn-lt"/>
          <a:ea typeface="+mn-ea"/>
          <a:cs typeface="+mn-cs"/>
        </a:defRPr>
      </a:lvl4pPr>
      <a:lvl5pPr marL="2438403" algn="l" defTabSz="1219201" rtl="0" eaLnBrk="1" latinLnBrk="0" hangingPunct="1">
        <a:defRPr sz="2400" kern="1200">
          <a:solidFill>
            <a:schemeClr val="tx1"/>
          </a:solidFill>
          <a:latin typeface="+mn-lt"/>
          <a:ea typeface="+mn-ea"/>
          <a:cs typeface="+mn-cs"/>
        </a:defRPr>
      </a:lvl5pPr>
      <a:lvl6pPr marL="3048005" algn="l" defTabSz="1219201" rtl="0" eaLnBrk="1" latinLnBrk="0" hangingPunct="1">
        <a:defRPr sz="2400" kern="1200">
          <a:solidFill>
            <a:schemeClr val="tx1"/>
          </a:solidFill>
          <a:latin typeface="+mn-lt"/>
          <a:ea typeface="+mn-ea"/>
          <a:cs typeface="+mn-cs"/>
        </a:defRPr>
      </a:lvl6pPr>
      <a:lvl7pPr marL="3657604" algn="l" defTabSz="1219201" rtl="0" eaLnBrk="1" latinLnBrk="0" hangingPunct="1">
        <a:defRPr sz="2400" kern="1200">
          <a:solidFill>
            <a:schemeClr val="tx1"/>
          </a:solidFill>
          <a:latin typeface="+mn-lt"/>
          <a:ea typeface="+mn-ea"/>
          <a:cs typeface="+mn-cs"/>
        </a:defRPr>
      </a:lvl7pPr>
      <a:lvl8pPr marL="4267205" algn="l" defTabSz="1219201" rtl="0" eaLnBrk="1" latinLnBrk="0" hangingPunct="1">
        <a:defRPr sz="2400" kern="1200">
          <a:solidFill>
            <a:schemeClr val="tx1"/>
          </a:solidFill>
          <a:latin typeface="+mn-lt"/>
          <a:ea typeface="+mn-ea"/>
          <a:cs typeface="+mn-cs"/>
        </a:defRPr>
      </a:lvl8pPr>
      <a:lvl9pPr marL="4876807" algn="l" defTabSz="1219201"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灯片编号占位符 5"/>
          <p:cNvSpPr txBox="1">
            <a:spLocks/>
          </p:cNvSpPr>
          <p:nvPr userDrawn="1"/>
        </p:nvSpPr>
        <p:spPr>
          <a:xfrm>
            <a:off x="422739" y="6276165"/>
            <a:ext cx="2133600" cy="274637"/>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1219339">
              <a:defRPr/>
            </a:pPr>
            <a:fld id="{48193BEC-2EA3-4415-A192-112BE42B330C}" type="slidenum">
              <a:rPr lang="zh-CN" altLang="en-US" smtClean="0">
                <a:solidFill>
                  <a:prstClr val="black">
                    <a:tint val="75000"/>
                  </a:prstClr>
                </a:solidFill>
              </a:rPr>
              <a:pPr defTabSz="1219339">
                <a:defRPr/>
              </a:pPr>
              <a:t>‹#›</a:t>
            </a:fld>
            <a:endParaRPr lang="zh-CN" altLang="en-US" dirty="0">
              <a:solidFill>
                <a:prstClr val="black">
                  <a:tint val="75000"/>
                </a:prstClr>
              </a:solidFill>
            </a:endParaRPr>
          </a:p>
        </p:txBody>
      </p:sp>
      <p:pic>
        <p:nvPicPr>
          <p:cNvPr id="2050" name="Picture 2" descr="\\品执01\本地磁盘（h）\华为项目\2016\2月\D-201602140-庄敏\文件\模版\香港模板\深色版\主视觉(深色版）香港模版-20160419-02.jpg"/>
          <p:cNvPicPr>
            <a:picLocks noChangeAspect="1" noChangeArrowheads="1"/>
          </p:cNvPicPr>
          <p:nvPr userDrawn="1"/>
        </p:nvPicPr>
        <p:blipFill>
          <a:blip r:embed="rId3" cstate="email"/>
          <a:srcRect/>
          <a:stretch>
            <a:fillRect/>
          </a:stretch>
        </p:blipFill>
        <p:spPr bwMode="auto">
          <a:xfrm>
            <a:off x="0" y="0"/>
            <a:ext cx="12196690" cy="6859588"/>
          </a:xfrm>
          <a:prstGeom prst="rect">
            <a:avLst/>
          </a:prstGeom>
          <a:noFill/>
        </p:spPr>
      </p:pic>
    </p:spTree>
    <p:extLst>
      <p:ext uri="{BB962C8B-B14F-4D97-AF65-F5344CB8AC3E}">
        <p14:creationId xmlns:p14="http://schemas.microsoft.com/office/powerpoint/2010/main" val="413534768"/>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1219339" rtl="0" eaLnBrk="1" latinLnBrk="0" hangingPunct="1">
        <a:spcBef>
          <a:spcPct val="0"/>
        </a:spcBef>
        <a:buNone/>
        <a:defRPr sz="5900" kern="1200">
          <a:solidFill>
            <a:schemeClr val="tx1"/>
          </a:solidFill>
          <a:latin typeface="+mj-lt"/>
          <a:ea typeface="+mj-ea"/>
          <a:cs typeface="+mj-cs"/>
        </a:defRPr>
      </a:lvl1pPr>
    </p:titleStyle>
    <p:bodyStyle>
      <a:lvl1pPr marL="457252" indent="-457252" algn="l" defTabSz="121933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13" indent="-381043" algn="l" defTabSz="121933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173" indent="-304834" algn="l" defTabSz="121933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843" indent="-304834" algn="l" defTabSz="121933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512" indent="-304834" algn="l" defTabSz="121933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181" indent="-304834" algn="l" defTabSz="121933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850" indent="-304834" algn="l" defTabSz="121933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519" indent="-304834" algn="l" defTabSz="121933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188" indent="-304834" algn="l" defTabSz="121933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339" rtl="0" eaLnBrk="1" latinLnBrk="0" hangingPunct="1">
        <a:defRPr sz="2400" kern="1200">
          <a:solidFill>
            <a:schemeClr val="tx1"/>
          </a:solidFill>
          <a:latin typeface="+mn-lt"/>
          <a:ea typeface="+mn-ea"/>
          <a:cs typeface="+mn-cs"/>
        </a:defRPr>
      </a:lvl1pPr>
      <a:lvl2pPr marL="609669" algn="l" defTabSz="1219339" rtl="0" eaLnBrk="1" latinLnBrk="0" hangingPunct="1">
        <a:defRPr sz="2400" kern="1200">
          <a:solidFill>
            <a:schemeClr val="tx1"/>
          </a:solidFill>
          <a:latin typeface="+mn-lt"/>
          <a:ea typeface="+mn-ea"/>
          <a:cs typeface="+mn-cs"/>
        </a:defRPr>
      </a:lvl2pPr>
      <a:lvl3pPr marL="1219339" algn="l" defTabSz="1219339" rtl="0" eaLnBrk="1" latinLnBrk="0" hangingPunct="1">
        <a:defRPr sz="2400" kern="1200">
          <a:solidFill>
            <a:schemeClr val="tx1"/>
          </a:solidFill>
          <a:latin typeface="+mn-lt"/>
          <a:ea typeface="+mn-ea"/>
          <a:cs typeface="+mn-cs"/>
        </a:defRPr>
      </a:lvl3pPr>
      <a:lvl4pPr marL="1829008" algn="l" defTabSz="1219339" rtl="0" eaLnBrk="1" latinLnBrk="0" hangingPunct="1">
        <a:defRPr sz="2400" kern="1200">
          <a:solidFill>
            <a:schemeClr val="tx1"/>
          </a:solidFill>
          <a:latin typeface="+mn-lt"/>
          <a:ea typeface="+mn-ea"/>
          <a:cs typeface="+mn-cs"/>
        </a:defRPr>
      </a:lvl4pPr>
      <a:lvl5pPr marL="2438677" algn="l" defTabSz="1219339" rtl="0" eaLnBrk="1" latinLnBrk="0" hangingPunct="1">
        <a:defRPr sz="2400" kern="1200">
          <a:solidFill>
            <a:schemeClr val="tx1"/>
          </a:solidFill>
          <a:latin typeface="+mn-lt"/>
          <a:ea typeface="+mn-ea"/>
          <a:cs typeface="+mn-cs"/>
        </a:defRPr>
      </a:lvl5pPr>
      <a:lvl6pPr marL="3048346" algn="l" defTabSz="1219339" rtl="0" eaLnBrk="1" latinLnBrk="0" hangingPunct="1">
        <a:defRPr sz="2400" kern="1200">
          <a:solidFill>
            <a:schemeClr val="tx1"/>
          </a:solidFill>
          <a:latin typeface="+mn-lt"/>
          <a:ea typeface="+mn-ea"/>
          <a:cs typeface="+mn-cs"/>
        </a:defRPr>
      </a:lvl6pPr>
      <a:lvl7pPr marL="3658016" algn="l" defTabSz="1219339" rtl="0" eaLnBrk="1" latinLnBrk="0" hangingPunct="1">
        <a:defRPr sz="2400" kern="1200">
          <a:solidFill>
            <a:schemeClr val="tx1"/>
          </a:solidFill>
          <a:latin typeface="+mn-lt"/>
          <a:ea typeface="+mn-ea"/>
          <a:cs typeface="+mn-cs"/>
        </a:defRPr>
      </a:lvl7pPr>
      <a:lvl8pPr marL="4267684" algn="l" defTabSz="1219339" rtl="0" eaLnBrk="1" latinLnBrk="0" hangingPunct="1">
        <a:defRPr sz="2400" kern="1200">
          <a:solidFill>
            <a:schemeClr val="tx1"/>
          </a:solidFill>
          <a:latin typeface="+mn-lt"/>
          <a:ea typeface="+mn-ea"/>
          <a:cs typeface="+mn-cs"/>
        </a:defRPr>
      </a:lvl8pPr>
      <a:lvl9pPr marL="4877353" algn="l" defTabSz="1219339"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srcRect/>
          <a:stretch>
            <a:fillRect/>
          </a:stretch>
        </a:blipFill>
        <a:effectLst/>
      </p:bgPr>
    </p:bg>
    <p:spTree>
      <p:nvGrpSpPr>
        <p:cNvPr id="1" name=""/>
        <p:cNvGrpSpPr/>
        <p:nvPr/>
      </p:nvGrpSpPr>
      <p:grpSpPr>
        <a:xfrm>
          <a:off x="0" y="0"/>
          <a:ext cx="0" cy="0"/>
          <a:chOff x="0" y="0"/>
          <a:chExt cx="0" cy="0"/>
        </a:xfrm>
      </p:grpSpPr>
      <p:pic>
        <p:nvPicPr>
          <p:cNvPr id="1027" name="Picture 3" descr="E:\华为项目\2015\04月\D-201504060-王帅\文件\PPT美化\背景.jpg"/>
          <p:cNvPicPr>
            <a:picLocks noChangeAspect="1" noChangeArrowheads="1"/>
          </p:cNvPicPr>
          <p:nvPr userDrawn="1"/>
        </p:nvPicPr>
        <p:blipFill>
          <a:blip r:embed="rId8" cstate="email"/>
          <a:srcRect/>
          <a:stretch>
            <a:fillRect/>
          </a:stretch>
        </p:blipFill>
        <p:spPr bwMode="auto">
          <a:xfrm>
            <a:off x="6350" y="9525"/>
            <a:ext cx="12182475" cy="6838950"/>
          </a:xfrm>
          <a:prstGeom prst="rect">
            <a:avLst/>
          </a:prstGeom>
          <a:noFill/>
        </p:spPr>
      </p:pic>
      <p:sp>
        <p:nvSpPr>
          <p:cNvPr id="2" name="标题占位符 1"/>
          <p:cNvSpPr>
            <a:spLocks noGrp="1"/>
          </p:cNvSpPr>
          <p:nvPr>
            <p:ph type="title"/>
          </p:nvPr>
        </p:nvSpPr>
        <p:spPr>
          <a:xfrm>
            <a:off x="609759" y="275231"/>
            <a:ext cx="10975658" cy="1143265"/>
          </a:xfrm>
          <a:prstGeom prst="rect">
            <a:avLst/>
          </a:prstGeom>
        </p:spPr>
        <p:txBody>
          <a:bodyPr vert="horz" lIns="121920" tIns="60960" rIns="121920" bIns="6096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4"/>
            <a:ext cx="10975658" cy="4526481"/>
          </a:xfrm>
          <a:prstGeom prst="rect">
            <a:avLst/>
          </a:prstGeom>
        </p:spPr>
        <p:txBody>
          <a:bodyPr vert="horz" lIns="121920" tIns="60960" rIns="121920" bIns="6096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60" y="6357826"/>
            <a:ext cx="2845541" cy="366267"/>
          </a:xfrm>
          <a:prstGeom prst="rect">
            <a:avLst/>
          </a:prstGeom>
        </p:spPr>
        <p:txBody>
          <a:bodyPr vert="horz" lIns="121920" tIns="60960" rIns="121920" bIns="60960" rtlCol="0" anchor="ctr"/>
          <a:lstStyle>
            <a:lvl1pPr algn="l">
              <a:defRPr sz="1600">
                <a:solidFill>
                  <a:schemeClr val="tx1"/>
                </a:solidFill>
              </a:defRPr>
            </a:lvl1pPr>
          </a:lstStyle>
          <a:p>
            <a:fld id="{1A5B2B23-E5F0-44D7-A9FF-4B8E82156B39}" type="datetimeFigureOut">
              <a:rPr lang="zh-CN" altLang="en-US" smtClean="0">
                <a:solidFill>
                  <a:prstClr val="black"/>
                </a:solidFill>
              </a:rPr>
              <a:pPr/>
              <a:t>2016/10/16</a:t>
            </a:fld>
            <a:endParaRPr lang="zh-CN" altLang="en-US" dirty="0">
              <a:solidFill>
                <a:prstClr val="black"/>
              </a:solidFill>
            </a:endParaRPr>
          </a:p>
        </p:txBody>
      </p:sp>
      <p:sp>
        <p:nvSpPr>
          <p:cNvPr id="5" name="页脚占位符 4"/>
          <p:cNvSpPr>
            <a:spLocks noGrp="1"/>
          </p:cNvSpPr>
          <p:nvPr>
            <p:ph type="ftr" sz="quarter" idx="3"/>
          </p:nvPr>
        </p:nvSpPr>
        <p:spPr>
          <a:xfrm>
            <a:off x="4166686" y="6357826"/>
            <a:ext cx="3861805" cy="366267"/>
          </a:xfrm>
          <a:prstGeom prst="rect">
            <a:avLst/>
          </a:prstGeom>
        </p:spPr>
        <p:txBody>
          <a:bodyPr vert="horz" lIns="121920" tIns="60960" rIns="121920" bIns="60960" rtlCol="0" anchor="ctr"/>
          <a:lstStyle>
            <a:lvl1pPr algn="ctr">
              <a:defRPr sz="16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9875" y="6357826"/>
            <a:ext cx="2845541" cy="366267"/>
          </a:xfrm>
          <a:prstGeom prst="rect">
            <a:avLst/>
          </a:prstGeom>
        </p:spPr>
        <p:txBody>
          <a:bodyPr vert="horz" lIns="121920" tIns="60960" rIns="121920" bIns="60960" rtlCol="0" anchor="ctr"/>
          <a:lstStyle>
            <a:lvl1pPr algn="r">
              <a:defRPr sz="1600">
                <a:solidFill>
                  <a:schemeClr val="tx1"/>
                </a:solidFill>
              </a:defRPr>
            </a:lvl1pPr>
          </a:lstStyle>
          <a:p>
            <a:fld id="{B2563A90-55EF-4D2C-B954-EDF55F24A661}" type="slidenum">
              <a:rPr lang="zh-CN" altLang="en-US" smtClean="0">
                <a:solidFill>
                  <a:prstClr val="black"/>
                </a:solidFill>
              </a:rPr>
              <a:pPr/>
              <a:t>‹#›</a:t>
            </a:fld>
            <a:endParaRPr lang="zh-CN" altLang="en-US">
              <a:solidFill>
                <a:prstClr val="black"/>
              </a:solidFill>
            </a:endParaRPr>
          </a:p>
        </p:txBody>
      </p:sp>
      <p:sp>
        <p:nvSpPr>
          <p:cNvPr id="10" name="Rectangle 86"/>
          <p:cNvSpPr>
            <a:spLocks noChangeArrowheads="1"/>
          </p:cNvSpPr>
          <p:nvPr userDrawn="1"/>
        </p:nvSpPr>
        <p:spPr bwMode="auto">
          <a:xfrm>
            <a:off x="572741" y="6433426"/>
            <a:ext cx="714178" cy="426163"/>
          </a:xfrm>
          <a:prstGeom prst="rect">
            <a:avLst/>
          </a:prstGeom>
          <a:noFill/>
          <a:ln w="9525">
            <a:noFill/>
            <a:miter lim="800000"/>
            <a:headEnd/>
            <a:tailEnd/>
          </a:ln>
          <a:effectLst/>
        </p:spPr>
        <p:txBody>
          <a:bodyPr lIns="0" tIns="0" rIns="0" bIns="0"/>
          <a:lstStyle/>
          <a:p>
            <a:pPr defTabSz="987916" eaLnBrk="0" hangingPunct="0">
              <a:lnSpc>
                <a:spcPct val="85000"/>
              </a:lnSpc>
            </a:pPr>
            <a:endParaRPr lang="de-DE" sz="1300" dirty="0">
              <a:solidFill>
                <a:prstClr val="black"/>
              </a:solidFill>
              <a:latin typeface="FrutigerNext LT Light" pitchFamily="34" charset="0"/>
              <a:ea typeface="MS PGothic" pitchFamily="34" charset="-128"/>
            </a:endParaRPr>
          </a:p>
          <a:p>
            <a:pPr defTabSz="987916" eaLnBrk="0" hangingPunct="0">
              <a:lnSpc>
                <a:spcPct val="85000"/>
              </a:lnSpc>
            </a:pPr>
            <a:fld id="{E68EC476-442B-4BB7-9603-F1440C241F3D}" type="slidenum">
              <a:rPr lang="de-DE" sz="1300" smtClean="0">
                <a:solidFill>
                  <a:prstClr val="white"/>
                </a:solidFill>
                <a:latin typeface="FrutigerNext LT Light" pitchFamily="34" charset="0"/>
                <a:ea typeface="MS PGothic" pitchFamily="34" charset="-128"/>
              </a:rPr>
              <a:pPr defTabSz="987916" eaLnBrk="0" hangingPunct="0">
                <a:lnSpc>
                  <a:spcPct val="85000"/>
                </a:lnSpc>
              </a:pPr>
              <a:t>‹#›</a:t>
            </a:fld>
            <a:endParaRPr lang="en-GB" sz="1300" dirty="0">
              <a:solidFill>
                <a:prstClr val="white"/>
              </a:solidFill>
              <a:latin typeface="FrutigerNext LT Light" pitchFamily="34" charset="0"/>
              <a:ea typeface="MS PGothic" pitchFamily="34" charset="-128"/>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5" r:id="rId4"/>
    <p:sldLayoutId id="2147483686" r:id="rId5"/>
  </p:sldLayoutIdLst>
  <p:timing>
    <p:tnLst>
      <p:par>
        <p:cTn id="1" dur="indefinite" restart="never" nodeType="tmRoot"/>
      </p:par>
    </p:tnLst>
  </p:timing>
  <p:txStyles>
    <p:titleStyle>
      <a:lvl1pPr algn="ctr" defTabSz="1219201" rtl="0" eaLnBrk="1" latinLnBrk="0" hangingPunct="1">
        <a:spcBef>
          <a:spcPct val="0"/>
        </a:spcBef>
        <a:buNone/>
        <a:defRPr sz="5900" kern="1200">
          <a:solidFill>
            <a:schemeClr val="bg1"/>
          </a:solidFill>
          <a:latin typeface="+mj-lt"/>
          <a:ea typeface="+mj-ea"/>
          <a:cs typeface="+mj-cs"/>
        </a:defRPr>
      </a:lvl1pPr>
    </p:titleStyle>
    <p:bodyStyle>
      <a:lvl1pPr marL="457201" indent="-457201" algn="l" defTabSz="1219201"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600" indent="-381001" algn="l" defTabSz="1219201"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002" indent="-304801" algn="l" defTabSz="1219201"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3603" indent="-304801" algn="l" defTabSz="1219201"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204" indent="-304801" algn="l" defTabSz="1219201"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28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4"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6" indent="-304801" algn="l" defTabSz="121920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201" rtl="0" eaLnBrk="1" latinLnBrk="0" hangingPunct="1">
        <a:defRPr sz="2400" kern="1200">
          <a:solidFill>
            <a:schemeClr val="tx1"/>
          </a:solidFill>
          <a:latin typeface="+mn-lt"/>
          <a:ea typeface="+mn-ea"/>
          <a:cs typeface="+mn-cs"/>
        </a:defRPr>
      </a:lvl1pPr>
      <a:lvl2pPr marL="609601" algn="l" defTabSz="1219201" rtl="0" eaLnBrk="1" latinLnBrk="0" hangingPunct="1">
        <a:defRPr sz="2400" kern="1200">
          <a:solidFill>
            <a:schemeClr val="tx1"/>
          </a:solidFill>
          <a:latin typeface="+mn-lt"/>
          <a:ea typeface="+mn-ea"/>
          <a:cs typeface="+mn-cs"/>
        </a:defRPr>
      </a:lvl2pPr>
      <a:lvl3pPr marL="1219201" algn="l" defTabSz="1219201" rtl="0" eaLnBrk="1" latinLnBrk="0" hangingPunct="1">
        <a:defRPr sz="2400" kern="1200">
          <a:solidFill>
            <a:schemeClr val="tx1"/>
          </a:solidFill>
          <a:latin typeface="+mn-lt"/>
          <a:ea typeface="+mn-ea"/>
          <a:cs typeface="+mn-cs"/>
        </a:defRPr>
      </a:lvl3pPr>
      <a:lvl4pPr marL="1828803" algn="l" defTabSz="1219201" rtl="0" eaLnBrk="1" latinLnBrk="0" hangingPunct="1">
        <a:defRPr sz="2400" kern="1200">
          <a:solidFill>
            <a:schemeClr val="tx1"/>
          </a:solidFill>
          <a:latin typeface="+mn-lt"/>
          <a:ea typeface="+mn-ea"/>
          <a:cs typeface="+mn-cs"/>
        </a:defRPr>
      </a:lvl4pPr>
      <a:lvl5pPr marL="2438403" algn="l" defTabSz="1219201" rtl="0" eaLnBrk="1" latinLnBrk="0" hangingPunct="1">
        <a:defRPr sz="2400" kern="1200">
          <a:solidFill>
            <a:schemeClr val="tx1"/>
          </a:solidFill>
          <a:latin typeface="+mn-lt"/>
          <a:ea typeface="+mn-ea"/>
          <a:cs typeface="+mn-cs"/>
        </a:defRPr>
      </a:lvl5pPr>
      <a:lvl6pPr marL="3048005" algn="l" defTabSz="1219201" rtl="0" eaLnBrk="1" latinLnBrk="0" hangingPunct="1">
        <a:defRPr sz="2400" kern="1200">
          <a:solidFill>
            <a:schemeClr val="tx1"/>
          </a:solidFill>
          <a:latin typeface="+mn-lt"/>
          <a:ea typeface="+mn-ea"/>
          <a:cs typeface="+mn-cs"/>
        </a:defRPr>
      </a:lvl6pPr>
      <a:lvl7pPr marL="3657604" algn="l" defTabSz="1219201" rtl="0" eaLnBrk="1" latinLnBrk="0" hangingPunct="1">
        <a:defRPr sz="2400" kern="1200">
          <a:solidFill>
            <a:schemeClr val="tx1"/>
          </a:solidFill>
          <a:latin typeface="+mn-lt"/>
          <a:ea typeface="+mn-ea"/>
          <a:cs typeface="+mn-cs"/>
        </a:defRPr>
      </a:lvl7pPr>
      <a:lvl8pPr marL="4267205" algn="l" defTabSz="1219201" rtl="0" eaLnBrk="1" latinLnBrk="0" hangingPunct="1">
        <a:defRPr sz="2400" kern="1200">
          <a:solidFill>
            <a:schemeClr val="tx1"/>
          </a:solidFill>
          <a:latin typeface="+mn-lt"/>
          <a:ea typeface="+mn-ea"/>
          <a:cs typeface="+mn-cs"/>
        </a:defRPr>
      </a:lvl8pPr>
      <a:lvl9pPr marL="4876807" algn="l" defTabSz="121920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tags" Target="../tags/tag5.xml"/><Relationship Id="rId7" Type="http://schemas.openxmlformats.org/officeDocument/2006/relationships/notesSlide" Target="../notesSlides/notesSlide10.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6.xml"/><Relationship Id="rId5" Type="http://schemas.openxmlformats.org/officeDocument/2006/relationships/tags" Target="../tags/tag7.xml"/><Relationship Id="rId4" Type="http://schemas.openxmlformats.org/officeDocument/2006/relationships/tags" Target="../tags/tag6.xml"/></Relationships>
</file>

<file path=ppt/slides/_rels/slide11.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3.jpeg"/><Relationship Id="rId3" Type="http://schemas.openxmlformats.org/officeDocument/2006/relationships/image" Target="../media/image73.jpeg"/><Relationship Id="rId7" Type="http://schemas.openxmlformats.org/officeDocument/2006/relationships/image" Target="../media/image77.jpeg"/><Relationship Id="rId12"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75.pn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8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84.png"/></Relationships>
</file>

<file path=ppt/slides/_rels/slide1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8.png"/><Relationship Id="rId5" Type="http://schemas.microsoft.com/office/2007/relationships/hdphoto" Target="../media/hdphoto1.wdp"/><Relationship Id="rId4" Type="http://schemas.openxmlformats.org/officeDocument/2006/relationships/image" Target="../media/image87.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2.emf"/><Relationship Id="rId4" Type="http://schemas.openxmlformats.org/officeDocument/2006/relationships/image" Target="../media/image91.emf"/></Relationships>
</file>

<file path=ppt/slides/_rels/slide1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emf"/><Relationship Id="rId7" Type="http://schemas.openxmlformats.org/officeDocument/2006/relationships/image" Target="../media/image23.emf"/><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5" Type="http://schemas.openxmlformats.org/officeDocument/2006/relationships/image" Target="../media/image31.png"/><Relationship Id="rId10" Type="http://schemas.openxmlformats.org/officeDocument/2006/relationships/image" Target="../media/image26.emf"/><Relationship Id="rId19" Type="http://schemas.openxmlformats.org/officeDocument/2006/relationships/image" Target="../media/image35.png"/><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slideLayout" Target="../slideLayouts/slideLayout3.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tags" Target="../tags/tag2.xml"/><Relationship Id="rId16" Type="http://schemas.openxmlformats.org/officeDocument/2006/relationships/image" Target="../media/image47.png"/><Relationship Id="rId1" Type="http://schemas.openxmlformats.org/officeDocument/2006/relationships/tags" Target="../tags/tag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notesSlide" Target="../notesSlides/notesSlide7.xml"/><Relationship Id="rId9" Type="http://schemas.openxmlformats.org/officeDocument/2006/relationships/image" Target="../media/image40.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9.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descr="ver211A.tmp.png"/>
          <p:cNvPicPr>
            <a:picLocks/>
          </p:cNvPicPr>
          <p:nvPr/>
        </p:nvPicPr>
        <p:blipFill>
          <a:blip r:embed="rId3" cstate="email"/>
          <a:srcRect/>
          <a:stretch>
            <a:fillRect/>
          </a:stretch>
        </p:blipFill>
        <p:spPr bwMode="auto">
          <a:xfrm>
            <a:off x="1" y="1"/>
            <a:ext cx="12195175" cy="6856412"/>
          </a:xfrm>
          <a:prstGeom prst="rect">
            <a:avLst/>
          </a:prstGeom>
          <a:noFill/>
          <a:ln w="9525">
            <a:noFill/>
            <a:miter lim="800000"/>
            <a:headEnd/>
            <a:tailEnd/>
          </a:ln>
        </p:spPr>
      </p:pic>
      <p:pic>
        <p:nvPicPr>
          <p:cNvPr id="17415" name="Picture 4"/>
          <p:cNvPicPr>
            <a:picLocks noChangeAspect="1" noChangeArrowheads="1"/>
          </p:cNvPicPr>
          <p:nvPr/>
        </p:nvPicPr>
        <p:blipFill>
          <a:blip r:embed="rId4" cstate="email"/>
          <a:srcRect/>
          <a:stretch>
            <a:fillRect/>
          </a:stretch>
        </p:blipFill>
        <p:spPr bwMode="auto">
          <a:xfrm>
            <a:off x="-48915" y="549474"/>
            <a:ext cx="12171363" cy="4979553"/>
          </a:xfrm>
          <a:prstGeom prst="rect">
            <a:avLst/>
          </a:prstGeom>
          <a:noFill/>
          <a:ln w="12700" cap="rnd">
            <a:noFill/>
            <a:round/>
            <a:headEnd/>
            <a:tailEnd/>
          </a:ln>
        </p:spPr>
      </p:pic>
      <p:pic>
        <p:nvPicPr>
          <p:cNvPr id="17412" name="Picture 2"/>
          <p:cNvPicPr>
            <a:picLocks noChangeAspect="1" noChangeArrowheads="1"/>
          </p:cNvPicPr>
          <p:nvPr/>
        </p:nvPicPr>
        <p:blipFill>
          <a:blip r:embed="rId5" cstate="email"/>
          <a:srcRect/>
          <a:stretch>
            <a:fillRect/>
          </a:stretch>
        </p:blipFill>
        <p:spPr bwMode="auto">
          <a:xfrm>
            <a:off x="10573021" y="5849124"/>
            <a:ext cx="792000" cy="688791"/>
          </a:xfrm>
          <a:prstGeom prst="rect">
            <a:avLst/>
          </a:prstGeom>
          <a:noFill/>
          <a:ln w="9525">
            <a:noFill/>
            <a:miter lim="800000"/>
            <a:headEnd/>
            <a:tailEnd/>
          </a:ln>
        </p:spPr>
      </p:pic>
      <p:sp>
        <p:nvSpPr>
          <p:cNvPr id="6" name="标题 1"/>
          <p:cNvSpPr txBox="1">
            <a:spLocks/>
          </p:cNvSpPr>
          <p:nvPr/>
        </p:nvSpPr>
        <p:spPr>
          <a:xfrm>
            <a:off x="9952" y="1541019"/>
            <a:ext cx="8577262" cy="1649794"/>
          </a:xfrm>
          <a:prstGeom prst="rect">
            <a:avLst/>
          </a:prstGeom>
          <a:effectLst>
            <a:outerShdw blurRad="50800" dist="38100" dir="2700000" algn="tl" rotWithShape="0">
              <a:prstClr val="black">
                <a:alpha val="40000"/>
              </a:prstClr>
            </a:outerShdw>
          </a:effectLst>
        </p:spPr>
        <p:txBody>
          <a:bodyPr lIns="102369" tIns="51185" rIns="102369" bIns="51185" anchor="ctr"/>
          <a:lstStyle/>
          <a:p>
            <a:pPr algn="ctr" defTabSz="914126" eaLnBrk="0" hangingPunct="0">
              <a:defRPr/>
            </a:pPr>
            <a:r>
              <a:rPr lang="en-US" altLang="zh-CN" sz="4400" i="1" kern="0" dirty="0" smtClean="0">
                <a:solidFill>
                  <a:srgbClr val="FFC000"/>
                </a:solidFill>
                <a:latin typeface="FrutigerNext LT Medium" pitchFamily="34" charset="0"/>
                <a:ea typeface="黑体" pitchFamily="49" charset="-122"/>
                <a:cs typeface="Arial" pitchFamily="34" charset="0"/>
              </a:rPr>
              <a:t>Internet Innovation…..</a:t>
            </a:r>
          </a:p>
          <a:p>
            <a:pPr algn="ctr" defTabSz="914126" eaLnBrk="0" hangingPunct="0">
              <a:defRPr/>
            </a:pPr>
            <a:r>
              <a:rPr lang="en-US" altLang="zh-CN" sz="4400" i="1" kern="0" dirty="0" smtClean="0">
                <a:solidFill>
                  <a:srgbClr val="FFC000"/>
                </a:solidFill>
                <a:latin typeface="FrutigerNext LT Medium" pitchFamily="34" charset="0"/>
                <a:ea typeface="黑体" pitchFamily="49" charset="-122"/>
                <a:cs typeface="Arial" pitchFamily="34" charset="0"/>
              </a:rPr>
              <a:t>The Future of Africa</a:t>
            </a:r>
            <a:endParaRPr lang="zh-CN" altLang="en-US" sz="4400" b="0" i="1" kern="0" dirty="0">
              <a:solidFill>
                <a:srgbClr val="FFC000"/>
              </a:solidFill>
              <a:latin typeface="微软雅黑" panose="020B0503020204020204" pitchFamily="34" charset="-122"/>
              <a:ea typeface="微软雅黑" panose="020B0503020204020204" pitchFamily="34" charset="-122"/>
              <a:cs typeface="Arial" pitchFamily="34" charset="0"/>
            </a:endParaRPr>
          </a:p>
        </p:txBody>
      </p:sp>
      <p:sp>
        <p:nvSpPr>
          <p:cNvPr id="11" name="矩形 1"/>
          <p:cNvSpPr/>
          <p:nvPr/>
        </p:nvSpPr>
        <p:spPr>
          <a:xfrm>
            <a:off x="297907" y="3918338"/>
            <a:ext cx="6951808" cy="1077218"/>
          </a:xfrm>
          <a:prstGeom prst="rect">
            <a:avLst/>
          </a:prstGeom>
        </p:spPr>
        <p:txBody>
          <a:bodyPr wrap="square">
            <a:spAutoFit/>
          </a:bodyPr>
          <a:lstStyle/>
          <a:p>
            <a:pPr>
              <a:spcBef>
                <a:spcPts val="600"/>
              </a:spcBef>
              <a:buNone/>
              <a:defRPr/>
            </a:pPr>
            <a:r>
              <a:rPr lang="en-US" altLang="zh-CN" sz="1800" b="1" i="1" dirty="0" smtClean="0">
                <a:solidFill>
                  <a:schemeClr val="bg1"/>
                </a:solidFill>
                <a:latin typeface="Arial" panose="020B0604020202020204" pitchFamily="34" charset="0"/>
                <a:ea typeface="微软雅黑" pitchFamily="34" charset="-122"/>
                <a:cs typeface="Arial" panose="020B0604020202020204" pitchFamily="34" charset="0"/>
              </a:rPr>
              <a:t>Dr.  Bello Moussa</a:t>
            </a:r>
          </a:p>
          <a:p>
            <a:pPr>
              <a:spcBef>
                <a:spcPts val="600"/>
              </a:spcBef>
              <a:buNone/>
              <a:defRPr/>
            </a:pPr>
            <a:r>
              <a:rPr lang="en-US" altLang="zh-CN" sz="1800" b="1" i="1" smtClean="0">
                <a:solidFill>
                  <a:schemeClr val="bg1"/>
                </a:solidFill>
                <a:latin typeface="Arial" panose="020B0604020202020204" pitchFamily="34" charset="0"/>
                <a:ea typeface="微软雅黑" pitchFamily="34" charset="-122"/>
                <a:cs typeface="Arial" panose="020B0604020202020204" pitchFamily="34" charset="0"/>
              </a:rPr>
              <a:t>Director  </a:t>
            </a:r>
            <a:r>
              <a:rPr lang="en-US" altLang="zh-CN" sz="1800" b="1" i="1" smtClean="0">
                <a:solidFill>
                  <a:schemeClr val="bg1"/>
                </a:solidFill>
                <a:latin typeface="Arial" panose="020B0604020202020204" pitchFamily="34" charset="0"/>
                <a:ea typeface="微软雅黑" pitchFamily="34" charset="-122"/>
                <a:cs typeface="Arial" panose="020B0604020202020204" pitchFamily="34" charset="0"/>
              </a:rPr>
              <a:t> Innovations &amp; Industries </a:t>
            </a:r>
            <a:r>
              <a:rPr lang="en-US" altLang="zh-CN" sz="1800" b="1" i="1" dirty="0" smtClean="0">
                <a:solidFill>
                  <a:schemeClr val="bg1"/>
                </a:solidFill>
                <a:latin typeface="Arial" panose="020B0604020202020204" pitchFamily="34" charset="0"/>
                <a:ea typeface="微软雅黑" pitchFamily="34" charset="-122"/>
                <a:cs typeface="Arial" panose="020B0604020202020204" pitchFamily="34" charset="0"/>
              </a:rPr>
              <a:t>Relations</a:t>
            </a:r>
            <a:endParaRPr lang="en-US" altLang="zh-CN" sz="1800" b="1" i="1" dirty="0" smtClean="0">
              <a:solidFill>
                <a:schemeClr val="bg1"/>
              </a:solidFill>
              <a:latin typeface="Arial" panose="020B0604020202020204" pitchFamily="34" charset="0"/>
              <a:ea typeface="微软雅黑" pitchFamily="34" charset="-122"/>
              <a:cs typeface="Arial" panose="020B0604020202020204" pitchFamily="34" charset="0"/>
            </a:endParaRPr>
          </a:p>
          <a:p>
            <a:pPr>
              <a:spcBef>
                <a:spcPts val="600"/>
              </a:spcBef>
              <a:buNone/>
              <a:defRPr/>
            </a:pPr>
            <a:r>
              <a:rPr lang="en-US" altLang="zh-CN" sz="1800" b="1" i="1" dirty="0" smtClean="0">
                <a:solidFill>
                  <a:schemeClr val="bg1"/>
                </a:solidFill>
                <a:latin typeface="Arial" panose="020B0604020202020204" pitchFamily="34" charset="0"/>
                <a:ea typeface="微软雅黑" pitchFamily="34" charset="-122"/>
                <a:cs typeface="Arial" panose="020B0604020202020204" pitchFamily="34" charset="0"/>
              </a:rPr>
              <a:t>Huawei Technologies South Africa</a:t>
            </a:r>
            <a:endParaRPr lang="en-US" altLang="zh-CN" sz="1800" b="1" i="1" dirty="0">
              <a:solidFill>
                <a:schemeClr val="bg1"/>
              </a:solidFill>
              <a:latin typeface="Arial" panose="020B0604020202020204" pitchFamily="34" charset="0"/>
              <a:ea typeface="微软雅黑" pitchFamily="34" charset="-122"/>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07575" y="1218389"/>
            <a:ext cx="3396451" cy="1443343"/>
          </a:xfrm>
          <a:prstGeom prst="rect">
            <a:avLst/>
          </a:prstGeom>
          <a:solidFill>
            <a:srgbClr val="FFC000"/>
          </a:solidFill>
          <a:ln>
            <a:solidFill>
              <a:srgbClr val="FFFF00"/>
            </a:solidFill>
          </a:ln>
        </p:spPr>
        <p:txBody>
          <a:bodyPr vert="horz" wrap="square" lIns="91437" tIns="45719" rIns="91437" bIns="45719" numCol="1" anchor="t" anchorCtr="0" compatLnSpc="1">
            <a:prstTxWarp prst="textNoShape">
              <a:avLst/>
            </a:prstTxWarp>
          </a:bodyPr>
          <a:lstStyle/>
          <a:p>
            <a:endParaRPr lang="zh-CN" altLang="en-US" sz="4801" dirty="0">
              <a:latin typeface="Arial" pitchFamily="34" charset="0"/>
              <a:cs typeface="Arial" pitchFamily="34" charset="0"/>
            </a:endParaRPr>
          </a:p>
        </p:txBody>
      </p:sp>
      <p:sp>
        <p:nvSpPr>
          <p:cNvPr id="2" name="副标题 1"/>
          <p:cNvSpPr>
            <a:spLocks noGrp="1"/>
          </p:cNvSpPr>
          <p:nvPr>
            <p:ph type="subTitle" idx="1"/>
          </p:nvPr>
        </p:nvSpPr>
        <p:spPr>
          <a:xfrm>
            <a:off x="300718" y="117426"/>
            <a:ext cx="11345079" cy="840738"/>
          </a:xfrm>
        </p:spPr>
        <p:txBody>
          <a:bodyPr>
            <a:normAutofit/>
          </a:bodyPr>
          <a:lstStyle/>
          <a:p>
            <a:pPr lvl="0">
              <a:defRPr/>
            </a:pPr>
            <a:r>
              <a:rPr kumimoji="1" lang="en-US" altLang="zh-CN" sz="28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Huawei Script Regular" charset="0"/>
              </a:rPr>
              <a:t>Internet+ Milestones</a:t>
            </a:r>
            <a:endParaRPr kumimoji="1" lang="en-US" altLang="zh-CN" sz="2800" b="1" dirty="0">
              <a:gradFill>
                <a:gsLst>
                  <a:gs pos="49000">
                    <a:prstClr val="white"/>
                  </a:gs>
                  <a:gs pos="100000">
                    <a:prstClr val="white">
                      <a:lumMod val="65000"/>
                    </a:prstClr>
                  </a:gs>
                </a:gsLst>
                <a:lin ang="5400000" scaled="1"/>
              </a:gradFill>
              <a:latin typeface="Huawei Script Regular" pitchFamily="50" charset="0"/>
              <a:cs typeface="Arial" pitchFamily="34" charset="0"/>
              <a:sym typeface="Huawei Script Regular" charset="0"/>
            </a:endParaRPr>
          </a:p>
        </p:txBody>
      </p:sp>
      <p:sp>
        <p:nvSpPr>
          <p:cNvPr id="3" name="Arc 8"/>
          <p:cNvSpPr>
            <a:spLocks/>
          </p:cNvSpPr>
          <p:nvPr>
            <p:custDataLst>
              <p:tags r:id="rId1"/>
            </p:custDataLst>
          </p:nvPr>
        </p:nvSpPr>
        <p:spPr bwMode="auto">
          <a:xfrm rot="20953845" flipV="1">
            <a:off x="53398" y="1218575"/>
            <a:ext cx="8314273" cy="4050558"/>
          </a:xfrm>
          <a:custGeom>
            <a:avLst/>
            <a:gdLst>
              <a:gd name="T0" fmla="*/ 0 w 20813"/>
              <a:gd name="T1" fmla="*/ 0 h 21600"/>
              <a:gd name="T2" fmla="*/ 2147483647 w 20813"/>
              <a:gd name="T3" fmla="*/ 2147483647 h 21600"/>
              <a:gd name="T4" fmla="*/ 0 w 20813"/>
              <a:gd name="T5" fmla="*/ 2147483647 h 21600"/>
              <a:gd name="T6" fmla="*/ 0 60000 65536"/>
              <a:gd name="T7" fmla="*/ 0 60000 65536"/>
              <a:gd name="T8" fmla="*/ 0 60000 65536"/>
              <a:gd name="T9" fmla="*/ 0 w 20813"/>
              <a:gd name="T10" fmla="*/ 0 h 21600"/>
              <a:gd name="T11" fmla="*/ 20813 w 20813"/>
              <a:gd name="T12" fmla="*/ 21600 h 21600"/>
            </a:gdLst>
            <a:ahLst/>
            <a:cxnLst>
              <a:cxn ang="T6">
                <a:pos x="T0" y="T1"/>
              </a:cxn>
              <a:cxn ang="T7">
                <a:pos x="T2" y="T3"/>
              </a:cxn>
              <a:cxn ang="T8">
                <a:pos x="T4" y="T5"/>
              </a:cxn>
            </a:cxnLst>
            <a:rect l="T9" t="T10" r="T11" b="T12"/>
            <a:pathLst>
              <a:path w="20813" h="21600" fill="none" extrusionOk="0">
                <a:moveTo>
                  <a:pt x="-1" y="0"/>
                </a:moveTo>
                <a:cubicBezTo>
                  <a:pt x="9703" y="0"/>
                  <a:pt x="18216" y="6471"/>
                  <a:pt x="20812" y="15821"/>
                </a:cubicBezTo>
              </a:path>
              <a:path w="20813" h="21600" stroke="0" extrusionOk="0">
                <a:moveTo>
                  <a:pt x="-1" y="0"/>
                </a:moveTo>
                <a:cubicBezTo>
                  <a:pt x="9703" y="0"/>
                  <a:pt x="18216" y="6471"/>
                  <a:pt x="20812" y="15821"/>
                </a:cubicBezTo>
                <a:lnTo>
                  <a:pt x="0" y="21600"/>
                </a:lnTo>
                <a:lnTo>
                  <a:pt x="-1" y="0"/>
                </a:lnTo>
                <a:close/>
              </a:path>
            </a:pathLst>
          </a:custGeom>
          <a:noFill/>
          <a:ln w="44450">
            <a:solidFill>
              <a:schemeClr val="bg1"/>
            </a:solidFill>
            <a:round/>
            <a:headEnd/>
            <a:tailEnd type="stealth" w="lg" len="lg"/>
          </a:ln>
          <a:extLst>
            <a:ext uri="{909E8E84-426E-40DD-AFC4-6F175D3DCCD1}">
              <a14:hiddenFill xmlns:a14="http://schemas.microsoft.com/office/drawing/2010/main">
                <a:solidFill>
                  <a:srgbClr val="FFFFFF"/>
                </a:solidFill>
              </a14:hiddenFill>
            </a:ext>
          </a:extLst>
        </p:spPr>
        <p:txBody>
          <a:bodyPr rot="10800000" wrap="none" lIns="91392" tIns="45696" rIns="91392" bIns="45696" anchor="ctr"/>
          <a:lstStyle/>
          <a:p>
            <a:pPr algn="ctr" eaLnBrk="0" fontAlgn="base" hangingPunct="0">
              <a:spcBef>
                <a:spcPct val="0"/>
              </a:spcBef>
              <a:spcAft>
                <a:spcPct val="0"/>
              </a:spcAft>
            </a:pPr>
            <a:endParaRPr lang="en-ZA" sz="800">
              <a:solidFill>
                <a:srgbClr val="000000"/>
              </a:solidFill>
              <a:latin typeface="FrutigerNext LT Bold" pitchFamily="34" charset="0"/>
              <a:cs typeface="Arial" charset="0"/>
            </a:endParaRPr>
          </a:p>
        </p:txBody>
      </p:sp>
      <p:sp>
        <p:nvSpPr>
          <p:cNvPr id="8" name="TextBox 8"/>
          <p:cNvSpPr txBox="1"/>
          <p:nvPr/>
        </p:nvSpPr>
        <p:spPr>
          <a:xfrm>
            <a:off x="1099280" y="5206048"/>
            <a:ext cx="1017315" cy="461665"/>
          </a:xfrm>
          <a:prstGeom prst="rect">
            <a:avLst/>
          </a:prstGeom>
          <a:noFill/>
        </p:spPr>
        <p:txBody>
          <a:bodyPr wrap="square" rtlCol="0">
            <a:spAutoFit/>
          </a:bodyPr>
          <a:lstStyle/>
          <a:p>
            <a:pPr>
              <a:buNone/>
            </a:pPr>
            <a:r>
              <a:rPr lang="en-US" dirty="0" smtClean="0">
                <a:solidFill>
                  <a:schemeClr val="bg1"/>
                </a:solidFill>
                <a:latin typeface="Arial" pitchFamily="34" charset="0"/>
                <a:cs typeface="Arial" pitchFamily="34" charset="0"/>
              </a:rPr>
              <a:t>2012</a:t>
            </a:r>
            <a:endParaRPr lang="en-ZA" dirty="0">
              <a:solidFill>
                <a:schemeClr val="bg1"/>
              </a:solidFill>
              <a:latin typeface="Arial" pitchFamily="34" charset="0"/>
              <a:cs typeface="Arial" pitchFamily="34" charset="0"/>
            </a:endParaRPr>
          </a:p>
        </p:txBody>
      </p:sp>
      <p:sp>
        <p:nvSpPr>
          <p:cNvPr id="11" name="AutoShape 47"/>
          <p:cNvSpPr>
            <a:spLocks noChangeArrowheads="1"/>
          </p:cNvSpPr>
          <p:nvPr>
            <p:custDataLst>
              <p:tags r:id="rId2"/>
            </p:custDataLst>
          </p:nvPr>
        </p:nvSpPr>
        <p:spPr bwMode="auto">
          <a:xfrm>
            <a:off x="5802409" y="3816688"/>
            <a:ext cx="228398" cy="228385"/>
          </a:xfrm>
          <a:prstGeom prst="diamond">
            <a:avLst/>
          </a:prstGeom>
          <a:solidFill>
            <a:schemeClr val="tx2"/>
          </a:solidFill>
          <a:ln w="9525" algn="ctr">
            <a:solidFill>
              <a:schemeClr val="bg1"/>
            </a:solidFill>
            <a:miter lim="800000"/>
            <a:headEnd/>
            <a:tailEnd/>
          </a:ln>
        </p:spPr>
        <p:txBody>
          <a:bodyPr wrap="none" lIns="93226" tIns="46614" rIns="93226" bIns="46614" anchor="ctr"/>
          <a:lstStyle/>
          <a:p>
            <a:pPr algn="ctr" defTabSz="913526" eaLnBrk="0" fontAlgn="base" hangingPunct="0">
              <a:spcBef>
                <a:spcPct val="0"/>
              </a:spcBef>
              <a:spcAft>
                <a:spcPct val="0"/>
              </a:spcAft>
            </a:pPr>
            <a:endParaRPr lang="en-GB" sz="800" dirty="0">
              <a:solidFill>
                <a:srgbClr val="000000"/>
              </a:solidFill>
              <a:latin typeface="Arial" pitchFamily="34" charset="0"/>
              <a:cs typeface="Arial" pitchFamily="34" charset="0"/>
            </a:endParaRPr>
          </a:p>
        </p:txBody>
      </p:sp>
      <p:sp>
        <p:nvSpPr>
          <p:cNvPr id="12" name="TextBox 13"/>
          <p:cNvSpPr txBox="1"/>
          <p:nvPr/>
        </p:nvSpPr>
        <p:spPr>
          <a:xfrm>
            <a:off x="4913915" y="3672957"/>
            <a:ext cx="697627" cy="369332"/>
          </a:xfrm>
          <a:prstGeom prst="rect">
            <a:avLst/>
          </a:prstGeom>
          <a:noFill/>
        </p:spPr>
        <p:txBody>
          <a:bodyPr wrap="none" rtlCol="0">
            <a:spAutoFit/>
          </a:bodyPr>
          <a:lstStyle/>
          <a:p>
            <a:pPr>
              <a:buNone/>
            </a:pPr>
            <a:r>
              <a:rPr lang="en-US" dirty="0" smtClean="0">
                <a:solidFill>
                  <a:schemeClr val="bg1"/>
                </a:solidFill>
                <a:latin typeface="Arial" pitchFamily="34" charset="0"/>
                <a:cs typeface="Arial" pitchFamily="34" charset="0"/>
              </a:rPr>
              <a:t>2014</a:t>
            </a:r>
            <a:endParaRPr lang="en-ZA" dirty="0">
              <a:solidFill>
                <a:schemeClr val="bg1"/>
              </a:solidFill>
              <a:latin typeface="Arial" pitchFamily="34" charset="0"/>
              <a:cs typeface="Arial" pitchFamily="34" charset="0"/>
            </a:endParaRPr>
          </a:p>
        </p:txBody>
      </p:sp>
      <p:sp>
        <p:nvSpPr>
          <p:cNvPr id="21" name="AutoShape 47"/>
          <p:cNvSpPr>
            <a:spLocks noChangeArrowheads="1"/>
          </p:cNvSpPr>
          <p:nvPr>
            <p:custDataLst>
              <p:tags r:id="rId3"/>
            </p:custDataLst>
          </p:nvPr>
        </p:nvSpPr>
        <p:spPr bwMode="auto">
          <a:xfrm>
            <a:off x="1888197" y="5552997"/>
            <a:ext cx="228398" cy="228385"/>
          </a:xfrm>
          <a:prstGeom prst="diamond">
            <a:avLst/>
          </a:prstGeom>
          <a:solidFill>
            <a:schemeClr val="tx2"/>
          </a:solidFill>
          <a:ln w="9525" algn="ctr">
            <a:solidFill>
              <a:schemeClr val="bg1"/>
            </a:solidFill>
            <a:miter lim="800000"/>
            <a:headEnd/>
            <a:tailEnd/>
          </a:ln>
        </p:spPr>
        <p:txBody>
          <a:bodyPr wrap="none" lIns="93226" tIns="46614" rIns="93226" bIns="46614" anchor="ctr"/>
          <a:lstStyle/>
          <a:p>
            <a:pPr algn="ctr" defTabSz="913526" eaLnBrk="0" fontAlgn="base" hangingPunct="0">
              <a:spcBef>
                <a:spcPct val="0"/>
              </a:spcBef>
              <a:spcAft>
                <a:spcPct val="0"/>
              </a:spcAft>
            </a:pPr>
            <a:endParaRPr lang="en-GB" sz="800" dirty="0">
              <a:solidFill>
                <a:srgbClr val="000000"/>
              </a:solidFill>
              <a:latin typeface="Arial" pitchFamily="34" charset="0"/>
              <a:cs typeface="Arial" pitchFamily="34" charset="0"/>
            </a:endParaRPr>
          </a:p>
        </p:txBody>
      </p:sp>
      <p:sp>
        <p:nvSpPr>
          <p:cNvPr id="26" name="AutoShape 47"/>
          <p:cNvSpPr>
            <a:spLocks noChangeArrowheads="1"/>
          </p:cNvSpPr>
          <p:nvPr>
            <p:custDataLst>
              <p:tags r:id="rId4"/>
            </p:custDataLst>
          </p:nvPr>
        </p:nvSpPr>
        <p:spPr bwMode="auto">
          <a:xfrm>
            <a:off x="3804026" y="4918422"/>
            <a:ext cx="228398" cy="228385"/>
          </a:xfrm>
          <a:prstGeom prst="diamond">
            <a:avLst/>
          </a:prstGeom>
          <a:solidFill>
            <a:schemeClr val="tx2"/>
          </a:solidFill>
          <a:ln w="9525" algn="ctr">
            <a:solidFill>
              <a:schemeClr val="bg1"/>
            </a:solidFill>
            <a:miter lim="800000"/>
            <a:headEnd/>
            <a:tailEnd/>
          </a:ln>
        </p:spPr>
        <p:txBody>
          <a:bodyPr wrap="none" lIns="93226" tIns="46614" rIns="93226" bIns="46614" anchor="ctr"/>
          <a:lstStyle/>
          <a:p>
            <a:pPr algn="ctr" defTabSz="913526" eaLnBrk="0" fontAlgn="base" hangingPunct="0">
              <a:spcBef>
                <a:spcPct val="0"/>
              </a:spcBef>
              <a:spcAft>
                <a:spcPct val="0"/>
              </a:spcAft>
            </a:pPr>
            <a:endParaRPr lang="en-GB" sz="800" dirty="0">
              <a:solidFill>
                <a:srgbClr val="000000"/>
              </a:solidFill>
              <a:latin typeface="Arial" pitchFamily="34" charset="0"/>
              <a:cs typeface="Arial" pitchFamily="34" charset="0"/>
            </a:endParaRPr>
          </a:p>
        </p:txBody>
      </p:sp>
      <p:sp>
        <p:nvSpPr>
          <p:cNvPr id="27" name="TextBox 28"/>
          <p:cNvSpPr txBox="1"/>
          <p:nvPr/>
        </p:nvSpPr>
        <p:spPr>
          <a:xfrm>
            <a:off x="3980954" y="4882659"/>
            <a:ext cx="870751" cy="461665"/>
          </a:xfrm>
          <a:prstGeom prst="rect">
            <a:avLst/>
          </a:prstGeom>
          <a:noFill/>
        </p:spPr>
        <p:txBody>
          <a:bodyPr wrap="none" rtlCol="0">
            <a:spAutoFit/>
          </a:bodyPr>
          <a:lstStyle/>
          <a:p>
            <a:pPr>
              <a:buNone/>
            </a:pPr>
            <a:r>
              <a:rPr lang="en-US" dirty="0" smtClean="0">
                <a:solidFill>
                  <a:srgbClr val="FFC000"/>
                </a:solidFill>
                <a:latin typeface="Arial" pitchFamily="34" charset="0"/>
                <a:cs typeface="Arial" pitchFamily="34" charset="0"/>
              </a:rPr>
              <a:t>2013</a:t>
            </a:r>
            <a:endParaRPr lang="en-ZA" dirty="0">
              <a:solidFill>
                <a:srgbClr val="FFC000"/>
              </a:solidFill>
              <a:latin typeface="Arial" pitchFamily="34" charset="0"/>
              <a:cs typeface="Arial" pitchFamily="34" charset="0"/>
            </a:endParaRPr>
          </a:p>
        </p:txBody>
      </p:sp>
      <p:sp>
        <p:nvSpPr>
          <p:cNvPr id="37" name="TextBox 39"/>
          <p:cNvSpPr txBox="1"/>
          <p:nvPr/>
        </p:nvSpPr>
        <p:spPr>
          <a:xfrm>
            <a:off x="7180144" y="2741911"/>
            <a:ext cx="870751" cy="461665"/>
          </a:xfrm>
          <a:prstGeom prst="rect">
            <a:avLst/>
          </a:prstGeom>
          <a:noFill/>
        </p:spPr>
        <p:txBody>
          <a:bodyPr wrap="none" rtlCol="0">
            <a:spAutoFit/>
          </a:bodyPr>
          <a:lstStyle/>
          <a:p>
            <a:pPr>
              <a:buNone/>
            </a:pPr>
            <a:r>
              <a:rPr lang="en-US" dirty="0" smtClean="0">
                <a:solidFill>
                  <a:schemeClr val="bg1"/>
                </a:solidFill>
                <a:latin typeface="Arial" pitchFamily="34" charset="0"/>
                <a:cs typeface="Arial" pitchFamily="34" charset="0"/>
              </a:rPr>
              <a:t>2015</a:t>
            </a:r>
            <a:endParaRPr lang="en-ZA" dirty="0">
              <a:solidFill>
                <a:schemeClr val="bg1"/>
              </a:solidFill>
              <a:latin typeface="Arial" pitchFamily="34" charset="0"/>
              <a:cs typeface="Arial" pitchFamily="34" charset="0"/>
            </a:endParaRPr>
          </a:p>
        </p:txBody>
      </p:sp>
      <p:sp>
        <p:nvSpPr>
          <p:cNvPr id="38" name="AutoShape 47"/>
          <p:cNvSpPr>
            <a:spLocks noChangeArrowheads="1"/>
          </p:cNvSpPr>
          <p:nvPr>
            <p:custDataLst>
              <p:tags r:id="rId5"/>
            </p:custDataLst>
          </p:nvPr>
        </p:nvSpPr>
        <p:spPr bwMode="auto">
          <a:xfrm>
            <a:off x="7319690" y="2545197"/>
            <a:ext cx="228398" cy="228385"/>
          </a:xfrm>
          <a:prstGeom prst="diamond">
            <a:avLst/>
          </a:prstGeom>
          <a:solidFill>
            <a:schemeClr val="tx2"/>
          </a:solidFill>
          <a:ln w="9525" algn="ctr">
            <a:solidFill>
              <a:schemeClr val="bg1"/>
            </a:solidFill>
            <a:miter lim="800000"/>
            <a:headEnd/>
            <a:tailEnd/>
          </a:ln>
        </p:spPr>
        <p:txBody>
          <a:bodyPr wrap="none" lIns="93226" tIns="46614" rIns="93226" bIns="46614" anchor="ctr"/>
          <a:lstStyle/>
          <a:p>
            <a:pPr algn="ctr" defTabSz="913526" eaLnBrk="0" fontAlgn="base" hangingPunct="0">
              <a:spcBef>
                <a:spcPct val="0"/>
              </a:spcBef>
              <a:spcAft>
                <a:spcPct val="0"/>
              </a:spcAft>
            </a:pPr>
            <a:endParaRPr lang="en-GB" sz="800" dirty="0">
              <a:solidFill>
                <a:srgbClr val="000000"/>
              </a:solidFill>
              <a:latin typeface="Arial" pitchFamily="34" charset="0"/>
              <a:cs typeface="Arial" pitchFamily="34" charset="0"/>
            </a:endParaRPr>
          </a:p>
        </p:txBody>
      </p:sp>
      <p:sp>
        <p:nvSpPr>
          <p:cNvPr id="46" name="Rectangle 4"/>
          <p:cNvSpPr/>
          <p:nvPr/>
        </p:nvSpPr>
        <p:spPr>
          <a:xfrm>
            <a:off x="0" y="3884489"/>
            <a:ext cx="3623611" cy="769441"/>
          </a:xfrm>
          <a:prstGeom prst="rect">
            <a:avLst/>
          </a:prstGeom>
          <a:ln>
            <a:noFill/>
          </a:ln>
        </p:spPr>
        <p:txBody>
          <a:bodyPr wrap="square">
            <a:spAutoFit/>
          </a:bodyPr>
          <a:lstStyle/>
          <a:p>
            <a:pPr lvl="0" defTabSz="835025" fontAlgn="auto">
              <a:spcBef>
                <a:spcPts val="1200"/>
              </a:spcBef>
              <a:spcAft>
                <a:spcPts val="0"/>
              </a:spcAft>
              <a:buClr>
                <a:srgbClr val="990000"/>
              </a:buClr>
              <a:buSzPct val="60000"/>
              <a:buNone/>
              <a:defRPr/>
            </a:pPr>
            <a:r>
              <a:rPr lang="en-US" altLang="zh-CN" sz="1100" b="1" kern="0" dirty="0">
                <a:solidFill>
                  <a:schemeClr val="bg1"/>
                </a:solidFill>
                <a:latin typeface="Arial" pitchFamily="34" charset="0"/>
                <a:ea typeface="华文细黑" pitchFamily="2" charset="-122"/>
                <a:cs typeface="Arial" pitchFamily="34" charset="0"/>
              </a:rPr>
              <a:t>2012.3 “</a:t>
            </a:r>
            <a:r>
              <a:rPr lang="en-US" altLang="zh-CN" sz="1100" b="1" kern="0" dirty="0">
                <a:solidFill>
                  <a:srgbClr val="FFC000"/>
                </a:solidFill>
                <a:latin typeface="Arial" pitchFamily="34" charset="0"/>
                <a:ea typeface="华文细黑" pitchFamily="2" charset="-122"/>
                <a:cs typeface="Arial" pitchFamily="34" charset="0"/>
              </a:rPr>
              <a:t>Guidance opinions on Broadband speed  upgrade</a:t>
            </a:r>
            <a:r>
              <a:rPr lang="en-US" altLang="zh-CN" sz="1100" b="1" kern="0" dirty="0">
                <a:solidFill>
                  <a:schemeClr val="bg1"/>
                </a:solidFill>
                <a:latin typeface="Arial" pitchFamily="34" charset="0"/>
                <a:ea typeface="华文细黑" pitchFamily="2" charset="-122"/>
                <a:cs typeface="Arial" pitchFamily="34" charset="0"/>
              </a:rPr>
              <a:t>” </a:t>
            </a:r>
            <a:r>
              <a:rPr lang="en-US" altLang="zh-CN" sz="1100" b="1" kern="0" dirty="0" smtClean="0">
                <a:solidFill>
                  <a:schemeClr val="bg1"/>
                </a:solidFill>
                <a:latin typeface="Arial" pitchFamily="34" charset="0"/>
                <a:ea typeface="华文细黑" pitchFamily="2" charset="-122"/>
                <a:cs typeface="Arial" pitchFamily="34" charset="0"/>
              </a:rPr>
              <a:t>was released by China Development Committee</a:t>
            </a:r>
            <a:r>
              <a:rPr lang="en-US" altLang="zh-CN" sz="1100" b="1" kern="0" dirty="0">
                <a:solidFill>
                  <a:schemeClr val="bg1"/>
                </a:solidFill>
                <a:latin typeface="Arial" pitchFamily="34" charset="0"/>
                <a:ea typeface="华文细黑" pitchFamily="2" charset="-122"/>
                <a:cs typeface="Arial" pitchFamily="34" charset="0"/>
              </a:rPr>
              <a:t>, Dept </a:t>
            </a:r>
            <a:r>
              <a:rPr lang="en-US" altLang="zh-CN" sz="1100" b="1" kern="0" dirty="0" smtClean="0">
                <a:solidFill>
                  <a:schemeClr val="bg1"/>
                </a:solidFill>
                <a:latin typeface="Arial" pitchFamily="34" charset="0"/>
                <a:ea typeface="华文细黑" pitchFamily="2" charset="-122"/>
                <a:cs typeface="Arial" pitchFamily="34" charset="0"/>
              </a:rPr>
              <a:t>of China </a:t>
            </a:r>
            <a:r>
              <a:rPr lang="en-US" altLang="zh-CN" sz="1100" b="1" kern="0" dirty="0">
                <a:solidFill>
                  <a:schemeClr val="bg1"/>
                </a:solidFill>
                <a:latin typeface="Arial" pitchFamily="34" charset="0"/>
                <a:ea typeface="华文细黑" pitchFamily="2" charset="-122"/>
                <a:cs typeface="Arial" pitchFamily="34" charset="0"/>
              </a:rPr>
              <a:t>Communicati</a:t>
            </a:r>
            <a:r>
              <a:rPr lang="en-US" altLang="zh-CN" sz="1100" b="1" kern="0" dirty="0" smtClean="0">
                <a:solidFill>
                  <a:schemeClr val="bg1"/>
                </a:solidFill>
                <a:latin typeface="Arial" pitchFamily="34" charset="0"/>
                <a:ea typeface="华文细黑" pitchFamily="2" charset="-122"/>
                <a:cs typeface="Arial" pitchFamily="34" charset="0"/>
              </a:rPr>
              <a:t>on Industry,  etc</a:t>
            </a:r>
            <a:r>
              <a:rPr lang="en-US" altLang="zh-CN" sz="1100" b="1" kern="0" dirty="0">
                <a:solidFill>
                  <a:schemeClr val="bg1"/>
                </a:solidFill>
                <a:latin typeface="Arial" pitchFamily="34" charset="0"/>
                <a:ea typeface="华文细黑" pitchFamily="2" charset="-122"/>
                <a:cs typeface="Arial" pitchFamily="34" charset="0"/>
              </a:rPr>
              <a:t>.</a:t>
            </a:r>
            <a:r>
              <a:rPr lang="en-US" altLang="zh-CN" sz="1100" b="1" kern="0" dirty="0" smtClean="0">
                <a:solidFill>
                  <a:schemeClr val="bg1"/>
                </a:solidFill>
                <a:latin typeface="Arial" pitchFamily="34" charset="0"/>
                <a:ea typeface="华文细黑" pitchFamily="2" charset="-122"/>
                <a:cs typeface="Arial" pitchFamily="34" charset="0"/>
              </a:rPr>
              <a:t> together.</a:t>
            </a:r>
          </a:p>
        </p:txBody>
      </p:sp>
      <p:sp>
        <p:nvSpPr>
          <p:cNvPr id="47" name="Rectangle 4"/>
          <p:cNvSpPr/>
          <p:nvPr/>
        </p:nvSpPr>
        <p:spPr>
          <a:xfrm>
            <a:off x="3937347" y="5437887"/>
            <a:ext cx="8024472" cy="800219"/>
          </a:xfrm>
          <a:prstGeom prst="rect">
            <a:avLst/>
          </a:prstGeom>
          <a:ln>
            <a:noFill/>
          </a:ln>
        </p:spPr>
        <p:txBody>
          <a:bodyPr wrap="square">
            <a:spAutoFit/>
          </a:bodyPr>
          <a:lstStyle/>
          <a:p>
            <a:pPr lvl="0" defTabSz="835025" fontAlgn="auto">
              <a:spcBef>
                <a:spcPts val="1200"/>
              </a:spcBef>
              <a:spcAft>
                <a:spcPts val="0"/>
              </a:spcAft>
              <a:buClr>
                <a:srgbClr val="990000"/>
              </a:buClr>
              <a:buSzPct val="60000"/>
              <a:buNone/>
              <a:defRPr/>
            </a:pPr>
            <a:r>
              <a:rPr lang="en-US" altLang="zh-CN" sz="1100" b="1" kern="0" dirty="0">
                <a:solidFill>
                  <a:schemeClr val="bg1"/>
                </a:solidFill>
                <a:latin typeface="Arial" pitchFamily="34" charset="0"/>
                <a:ea typeface="华文细黑" pitchFamily="2" charset="-122"/>
                <a:cs typeface="Arial" pitchFamily="34" charset="0"/>
              </a:rPr>
              <a:t>2013.3 </a:t>
            </a:r>
            <a:r>
              <a:rPr lang="en-US" altLang="zh-CN" sz="1100" b="1" kern="0" dirty="0">
                <a:solidFill>
                  <a:srgbClr val="FFC000"/>
                </a:solidFill>
                <a:latin typeface="Arial" pitchFamily="34" charset="0"/>
                <a:ea typeface="华文细黑" pitchFamily="2" charset="-122"/>
                <a:cs typeface="Arial" pitchFamily="34" charset="0"/>
              </a:rPr>
              <a:t>“China Broadband Alliance</a:t>
            </a:r>
            <a:r>
              <a:rPr lang="en-US" altLang="zh-CN" sz="1100" b="1" kern="0" dirty="0" smtClean="0">
                <a:solidFill>
                  <a:srgbClr val="FFC000"/>
                </a:solidFill>
                <a:latin typeface="Arial" pitchFamily="34" charset="0"/>
                <a:ea typeface="华文细黑" pitchFamily="2" charset="-122"/>
                <a:cs typeface="Arial" pitchFamily="34" charset="0"/>
              </a:rPr>
              <a:t>” </a:t>
            </a:r>
            <a:r>
              <a:rPr lang="en-US" altLang="zh-CN" sz="1100" b="1" kern="0" dirty="0" smtClean="0">
                <a:solidFill>
                  <a:schemeClr val="bg1"/>
                </a:solidFill>
                <a:latin typeface="Arial" pitchFamily="34" charset="0"/>
                <a:ea typeface="华文细黑" pitchFamily="2" charset="-122"/>
                <a:cs typeface="Arial" pitchFamily="34" charset="0"/>
              </a:rPr>
              <a:t>was </a:t>
            </a:r>
            <a:r>
              <a:rPr lang="en-US" altLang="zh-CN" sz="1100" b="1" kern="0" dirty="0">
                <a:solidFill>
                  <a:schemeClr val="bg1"/>
                </a:solidFill>
                <a:latin typeface="Arial" pitchFamily="34" charset="0"/>
                <a:ea typeface="华文细黑" pitchFamily="2" charset="-122"/>
                <a:cs typeface="Arial" pitchFamily="34" charset="0"/>
              </a:rPr>
              <a:t>officially </a:t>
            </a:r>
            <a:r>
              <a:rPr lang="en-US" altLang="zh-CN" sz="1100" b="1" kern="0" dirty="0" smtClean="0">
                <a:solidFill>
                  <a:schemeClr val="bg1"/>
                </a:solidFill>
                <a:latin typeface="Arial" pitchFamily="34" charset="0"/>
                <a:ea typeface="华文细黑" pitchFamily="2" charset="-122"/>
                <a:cs typeface="Arial" pitchFamily="34" charset="0"/>
              </a:rPr>
              <a:t>founded which </a:t>
            </a:r>
            <a:r>
              <a:rPr lang="en-US" altLang="zh-CN" sz="1100" b="1" kern="0" dirty="0">
                <a:solidFill>
                  <a:schemeClr val="bg1"/>
                </a:solidFill>
                <a:latin typeface="Arial" pitchFamily="34" charset="0"/>
                <a:ea typeface="华文细黑" pitchFamily="2" charset="-122"/>
                <a:cs typeface="Arial" pitchFamily="34" charset="0"/>
              </a:rPr>
              <a:t>sponsored by Dept of China Communication Industry</a:t>
            </a:r>
            <a:r>
              <a:rPr lang="en-US" altLang="zh-CN" sz="1100" b="1" kern="0" dirty="0" smtClean="0">
                <a:solidFill>
                  <a:schemeClr val="bg1"/>
                </a:solidFill>
                <a:latin typeface="Arial" pitchFamily="34" charset="0"/>
                <a:ea typeface="华文细黑" pitchFamily="2" charset="-122"/>
                <a:cs typeface="Arial" pitchFamily="34" charset="0"/>
              </a:rPr>
              <a:t>, and </a:t>
            </a:r>
            <a:r>
              <a:rPr lang="en-US" altLang="zh-CN" sz="1100" b="1" kern="0" dirty="0">
                <a:solidFill>
                  <a:schemeClr val="bg1"/>
                </a:solidFill>
                <a:latin typeface="Arial" pitchFamily="34" charset="0"/>
                <a:ea typeface="华文细黑" pitchFamily="2" charset="-122"/>
                <a:cs typeface="Arial" pitchFamily="34" charset="0"/>
              </a:rPr>
              <a:t>the main members </a:t>
            </a:r>
            <a:r>
              <a:rPr lang="en-US" altLang="zh-CN" sz="1100" b="1" kern="0" dirty="0" smtClean="0">
                <a:solidFill>
                  <a:schemeClr val="bg1"/>
                </a:solidFill>
                <a:latin typeface="Arial" pitchFamily="34" charset="0"/>
                <a:ea typeface="华文细黑" pitchFamily="2" charset="-122"/>
                <a:cs typeface="Arial" pitchFamily="34" charset="0"/>
              </a:rPr>
              <a:t>are Government, Carriers, OTT &amp; ICT Industry Vendors </a:t>
            </a:r>
            <a:r>
              <a:rPr lang="en-US" altLang="zh-CN" sz="1100" b="1" kern="0" dirty="0" err="1" smtClean="0">
                <a:solidFill>
                  <a:schemeClr val="bg1"/>
                </a:solidFill>
                <a:latin typeface="Arial" pitchFamily="34" charset="0"/>
                <a:ea typeface="华文细黑" pitchFamily="2" charset="-122"/>
                <a:cs typeface="Arial" pitchFamily="34" charset="0"/>
              </a:rPr>
              <a:t>etc</a:t>
            </a:r>
            <a:r>
              <a:rPr lang="en-US" altLang="zh-CN" sz="1100" b="1" kern="0" dirty="0" smtClean="0">
                <a:solidFill>
                  <a:schemeClr val="bg1"/>
                </a:solidFill>
                <a:latin typeface="Arial" pitchFamily="34" charset="0"/>
                <a:ea typeface="华文细黑" pitchFamily="2" charset="-122"/>
                <a:cs typeface="Arial" pitchFamily="34" charset="0"/>
              </a:rPr>
              <a:t> .</a:t>
            </a:r>
          </a:p>
          <a:p>
            <a:pPr lvl="0" defTabSz="835025" fontAlgn="auto">
              <a:spcBef>
                <a:spcPts val="1200"/>
              </a:spcBef>
              <a:spcAft>
                <a:spcPts val="0"/>
              </a:spcAft>
              <a:buClr>
                <a:srgbClr val="990000"/>
              </a:buClr>
              <a:buSzPct val="60000"/>
              <a:buNone/>
              <a:defRPr/>
            </a:pPr>
            <a:r>
              <a:rPr lang="en-US" altLang="zh-CN" sz="1100" b="1" kern="0" dirty="0" smtClean="0">
                <a:solidFill>
                  <a:schemeClr val="bg1"/>
                </a:solidFill>
                <a:latin typeface="Arial" pitchFamily="34" charset="0"/>
                <a:ea typeface="华文细黑" pitchFamily="2" charset="-122"/>
                <a:cs typeface="Arial" pitchFamily="34" charset="0"/>
              </a:rPr>
              <a:t>2013.4</a:t>
            </a:r>
            <a:r>
              <a:rPr lang="en-US" altLang="zh-CN" sz="1100" b="1" kern="0" dirty="0" smtClean="0">
                <a:solidFill>
                  <a:srgbClr val="FFC000"/>
                </a:solidFill>
                <a:latin typeface="Arial" pitchFamily="34" charset="0"/>
                <a:ea typeface="华文细黑" pitchFamily="2" charset="-122"/>
                <a:cs typeface="Arial" pitchFamily="34" charset="0"/>
              </a:rPr>
              <a:t> “</a:t>
            </a:r>
            <a:r>
              <a:rPr lang="en-US" altLang="zh-CN" sz="1400" b="1" kern="0" dirty="0" smtClean="0">
                <a:solidFill>
                  <a:srgbClr val="92D050"/>
                </a:solidFill>
                <a:latin typeface="Arial" pitchFamily="34" charset="0"/>
                <a:ea typeface="华文细黑" pitchFamily="2" charset="-122"/>
                <a:cs typeface="Arial" pitchFamily="34" charset="0"/>
              </a:rPr>
              <a:t>Broadband China Strategy</a:t>
            </a:r>
            <a:r>
              <a:rPr lang="en-US" altLang="zh-CN" sz="1100" b="1" kern="0" dirty="0" smtClean="0">
                <a:solidFill>
                  <a:srgbClr val="92D050"/>
                </a:solidFill>
                <a:latin typeface="Arial" pitchFamily="34" charset="0"/>
                <a:ea typeface="华文细黑" pitchFamily="2" charset="-122"/>
                <a:cs typeface="Arial" pitchFamily="34" charset="0"/>
              </a:rPr>
              <a:t> </a:t>
            </a:r>
            <a:r>
              <a:rPr lang="en-US" altLang="zh-CN" sz="1100" b="1" kern="0" dirty="0" smtClean="0">
                <a:solidFill>
                  <a:srgbClr val="FFC000"/>
                </a:solidFill>
                <a:latin typeface="Arial" pitchFamily="34" charset="0"/>
                <a:ea typeface="华文细黑" pitchFamily="2" charset="-122"/>
                <a:cs typeface="Arial" pitchFamily="34" charset="0"/>
              </a:rPr>
              <a:t>and Executive Plan” was officially released by The State Council of China.</a:t>
            </a:r>
          </a:p>
        </p:txBody>
      </p:sp>
      <p:sp>
        <p:nvSpPr>
          <p:cNvPr id="48" name="Rectangle 4"/>
          <p:cNvSpPr/>
          <p:nvPr/>
        </p:nvSpPr>
        <p:spPr>
          <a:xfrm>
            <a:off x="3984189" y="2171351"/>
            <a:ext cx="3044613" cy="1261884"/>
          </a:xfrm>
          <a:prstGeom prst="rect">
            <a:avLst/>
          </a:prstGeom>
          <a:ln>
            <a:noFill/>
          </a:ln>
        </p:spPr>
        <p:txBody>
          <a:bodyPr wrap="square">
            <a:spAutoFit/>
          </a:bodyPr>
          <a:lstStyle/>
          <a:p>
            <a:pPr lvl="0" defTabSz="835025" fontAlgn="auto">
              <a:spcBef>
                <a:spcPts val="1200"/>
              </a:spcBef>
              <a:spcAft>
                <a:spcPts val="0"/>
              </a:spcAft>
              <a:buClr>
                <a:srgbClr val="990000"/>
              </a:buClr>
              <a:buSzPct val="60000"/>
              <a:buNone/>
              <a:defRPr/>
            </a:pPr>
            <a:r>
              <a:rPr lang="en-US" altLang="zh-CN" sz="1100" b="1" kern="0" dirty="0" smtClean="0">
                <a:solidFill>
                  <a:schemeClr val="bg1"/>
                </a:solidFill>
                <a:latin typeface="Arial" pitchFamily="34" charset="0"/>
                <a:ea typeface="华文细黑" pitchFamily="2" charset="-122"/>
                <a:cs typeface="Arial" pitchFamily="34" charset="0"/>
              </a:rPr>
              <a:t>2014.3 “</a:t>
            </a:r>
            <a:r>
              <a:rPr lang="en-US" altLang="zh-CN" sz="1100" b="1" kern="0" dirty="0">
                <a:solidFill>
                  <a:srgbClr val="FFC000"/>
                </a:solidFill>
                <a:latin typeface="Arial" pitchFamily="34" charset="0"/>
                <a:ea typeface="华文细黑" pitchFamily="2" charset="-122"/>
                <a:cs typeface="Arial" pitchFamily="34" charset="0"/>
              </a:rPr>
              <a:t>Delivery Program </a:t>
            </a:r>
            <a:r>
              <a:rPr lang="en-US" altLang="zh-CN" sz="1100" b="1" kern="0" dirty="0" smtClean="0">
                <a:solidFill>
                  <a:srgbClr val="FFC000"/>
                </a:solidFill>
                <a:latin typeface="Arial" pitchFamily="34" charset="0"/>
                <a:ea typeface="华文细黑" pitchFamily="2" charset="-122"/>
                <a:cs typeface="Arial" pitchFamily="34" charset="0"/>
              </a:rPr>
              <a:t>of Broadband China  2014</a:t>
            </a:r>
            <a:r>
              <a:rPr lang="en-US" altLang="zh-CN" sz="1100" b="1" kern="0" dirty="0" smtClean="0">
                <a:solidFill>
                  <a:schemeClr val="bg1"/>
                </a:solidFill>
                <a:latin typeface="Arial" pitchFamily="34" charset="0"/>
                <a:ea typeface="华文细黑" pitchFamily="2" charset="-122"/>
                <a:cs typeface="Arial" pitchFamily="34" charset="0"/>
              </a:rPr>
              <a:t>” was released by </a:t>
            </a:r>
            <a:r>
              <a:rPr lang="en-US" altLang="zh-CN" sz="1100" b="1" kern="0" dirty="0">
                <a:solidFill>
                  <a:schemeClr val="bg1"/>
                </a:solidFill>
                <a:latin typeface="Arial" pitchFamily="34" charset="0"/>
                <a:ea typeface="华文细黑" pitchFamily="2" charset="-122"/>
                <a:cs typeface="Arial" pitchFamily="34" charset="0"/>
              </a:rPr>
              <a:t>Dept of China Communication </a:t>
            </a:r>
            <a:r>
              <a:rPr lang="en-US" altLang="zh-CN" sz="1100" b="1" kern="0" dirty="0" smtClean="0">
                <a:solidFill>
                  <a:schemeClr val="bg1"/>
                </a:solidFill>
                <a:latin typeface="Arial" pitchFamily="34" charset="0"/>
                <a:ea typeface="华文细黑" pitchFamily="2" charset="-122"/>
                <a:cs typeface="Arial" pitchFamily="34" charset="0"/>
              </a:rPr>
              <a:t>Industry, which include </a:t>
            </a:r>
            <a:r>
              <a:rPr lang="en-US" altLang="zh-CN" sz="1100" b="1" kern="0" dirty="0" smtClean="0">
                <a:solidFill>
                  <a:srgbClr val="FFC000"/>
                </a:solidFill>
                <a:latin typeface="Arial" pitchFamily="34" charset="0"/>
                <a:ea typeface="华文细黑" pitchFamily="2" charset="-122"/>
                <a:cs typeface="Arial" pitchFamily="34" charset="0"/>
              </a:rPr>
              <a:t>Broadband China Demo Rural Areas, and Broadband China Demo Cities.</a:t>
            </a:r>
          </a:p>
          <a:p>
            <a:pPr lvl="0" defTabSz="835025" fontAlgn="auto">
              <a:spcBef>
                <a:spcPts val="1200"/>
              </a:spcBef>
              <a:spcAft>
                <a:spcPts val="0"/>
              </a:spcAft>
              <a:buClr>
                <a:srgbClr val="990000"/>
              </a:buClr>
              <a:buSzPct val="60000"/>
              <a:buNone/>
              <a:defRPr/>
            </a:pPr>
            <a:r>
              <a:rPr lang="en-US" altLang="zh-CN" sz="1100" b="1" kern="0" dirty="0" smtClean="0">
                <a:solidFill>
                  <a:schemeClr val="bg1"/>
                </a:solidFill>
                <a:latin typeface="Arial" pitchFamily="34" charset="0"/>
                <a:ea typeface="华文细黑" pitchFamily="2" charset="-122"/>
                <a:cs typeface="Arial" pitchFamily="34" charset="0"/>
              </a:rPr>
              <a:t>.</a:t>
            </a:r>
            <a:endParaRPr lang="en-US" altLang="zh-CN" sz="1100" b="1" kern="0" dirty="0" smtClean="0">
              <a:solidFill>
                <a:srgbClr val="FFC000"/>
              </a:solidFill>
              <a:latin typeface="Arial" pitchFamily="34" charset="0"/>
              <a:ea typeface="华文细黑" pitchFamily="2" charset="-122"/>
              <a:cs typeface="Arial" pitchFamily="34" charset="0"/>
            </a:endParaRPr>
          </a:p>
        </p:txBody>
      </p:sp>
      <p:sp>
        <p:nvSpPr>
          <p:cNvPr id="49" name="Rectangle 4"/>
          <p:cNvSpPr/>
          <p:nvPr/>
        </p:nvSpPr>
        <p:spPr>
          <a:xfrm>
            <a:off x="7077051" y="3298552"/>
            <a:ext cx="4981745" cy="923330"/>
          </a:xfrm>
          <a:prstGeom prst="rect">
            <a:avLst/>
          </a:prstGeom>
          <a:ln>
            <a:noFill/>
          </a:ln>
        </p:spPr>
        <p:txBody>
          <a:bodyPr wrap="square">
            <a:spAutoFit/>
          </a:bodyPr>
          <a:lstStyle/>
          <a:p>
            <a:pPr lvl="0" defTabSz="835025" fontAlgn="auto">
              <a:spcBef>
                <a:spcPts val="1200"/>
              </a:spcBef>
              <a:spcAft>
                <a:spcPts val="0"/>
              </a:spcAft>
              <a:buClr>
                <a:srgbClr val="990000"/>
              </a:buClr>
              <a:buSzPct val="60000"/>
              <a:buNone/>
              <a:defRPr/>
            </a:pPr>
            <a:r>
              <a:rPr lang="en-US" altLang="zh-CN" sz="1100" b="1" kern="0" dirty="0" smtClean="0">
                <a:solidFill>
                  <a:schemeClr val="bg1"/>
                </a:solidFill>
                <a:latin typeface="Arial" pitchFamily="34" charset="0"/>
                <a:ea typeface="华文细黑" pitchFamily="2" charset="-122"/>
                <a:cs typeface="Arial" pitchFamily="34" charset="0"/>
              </a:rPr>
              <a:t>2015.3 </a:t>
            </a:r>
            <a:r>
              <a:rPr lang="en-US" altLang="zh-CN" sz="1100" b="1" kern="0" dirty="0" smtClean="0">
                <a:solidFill>
                  <a:srgbClr val="FFC000"/>
                </a:solidFill>
                <a:latin typeface="Arial" pitchFamily="34" charset="0"/>
                <a:ea typeface="华文细黑" pitchFamily="2" charset="-122"/>
                <a:cs typeface="Arial" pitchFamily="34" charset="0"/>
              </a:rPr>
              <a:t> “Broadband Map of China” </a:t>
            </a:r>
            <a:r>
              <a:rPr lang="en-US" altLang="zh-CN" sz="1100" b="1" kern="0" dirty="0" smtClean="0">
                <a:solidFill>
                  <a:schemeClr val="bg1"/>
                </a:solidFill>
                <a:latin typeface="Arial" pitchFamily="34" charset="0"/>
                <a:ea typeface="华文细黑" pitchFamily="2" charset="-122"/>
                <a:cs typeface="Arial" pitchFamily="34" charset="0"/>
              </a:rPr>
              <a:t>was built </a:t>
            </a:r>
            <a:r>
              <a:rPr lang="en-US" altLang="zh-CN" sz="1100" b="1" kern="0" dirty="0">
                <a:solidFill>
                  <a:schemeClr val="bg1"/>
                </a:solidFill>
                <a:latin typeface="Arial" pitchFamily="34" charset="0"/>
                <a:ea typeface="华文细黑" pitchFamily="2" charset="-122"/>
                <a:cs typeface="Arial" pitchFamily="34" charset="0"/>
              </a:rPr>
              <a:t>by “</a:t>
            </a:r>
            <a:r>
              <a:rPr lang="en-US" altLang="zh-CN" sz="1100" b="1" kern="0" dirty="0" smtClean="0">
                <a:solidFill>
                  <a:schemeClr val="bg1"/>
                </a:solidFill>
                <a:latin typeface="Arial" pitchFamily="34" charset="0"/>
                <a:ea typeface="华文细黑" pitchFamily="2" charset="-122"/>
                <a:cs typeface="Arial" pitchFamily="34" charset="0"/>
              </a:rPr>
              <a:t>China Broadband Alliance”.</a:t>
            </a:r>
          </a:p>
          <a:p>
            <a:pPr lvl="0" defTabSz="835025" fontAlgn="auto">
              <a:spcBef>
                <a:spcPts val="1200"/>
              </a:spcBef>
              <a:spcAft>
                <a:spcPts val="0"/>
              </a:spcAft>
              <a:buClr>
                <a:srgbClr val="990000"/>
              </a:buClr>
              <a:buSzPct val="60000"/>
              <a:buNone/>
              <a:defRPr/>
            </a:pPr>
            <a:r>
              <a:rPr lang="en-US" altLang="zh-CN" sz="1100" b="1" kern="0" dirty="0" smtClean="0">
                <a:solidFill>
                  <a:schemeClr val="bg1"/>
                </a:solidFill>
                <a:latin typeface="Arial" pitchFamily="34" charset="0"/>
                <a:ea typeface="华文细黑" pitchFamily="2" charset="-122"/>
                <a:cs typeface="Arial" pitchFamily="34" charset="0"/>
              </a:rPr>
              <a:t>2015.4</a:t>
            </a:r>
            <a:r>
              <a:rPr lang="en-US" altLang="zh-CN" sz="1100" b="1" kern="0" dirty="0" smtClean="0">
                <a:solidFill>
                  <a:srgbClr val="FFC000"/>
                </a:solidFill>
                <a:latin typeface="Arial" pitchFamily="34" charset="0"/>
                <a:ea typeface="华文细黑" pitchFamily="2" charset="-122"/>
                <a:cs typeface="Arial" pitchFamily="34" charset="0"/>
              </a:rPr>
              <a:t> “China Broadband Access Network Opening Policy” </a:t>
            </a:r>
            <a:r>
              <a:rPr lang="en-US" altLang="zh-CN" sz="1100" b="1" kern="0" dirty="0" smtClean="0">
                <a:solidFill>
                  <a:schemeClr val="bg1"/>
                </a:solidFill>
                <a:latin typeface="Arial" pitchFamily="34" charset="0"/>
                <a:ea typeface="华文细黑" pitchFamily="2" charset="-122"/>
                <a:cs typeface="Arial" pitchFamily="34" charset="0"/>
              </a:rPr>
              <a:t>was released.</a:t>
            </a:r>
          </a:p>
        </p:txBody>
      </p:sp>
      <p:sp>
        <p:nvSpPr>
          <p:cNvPr id="56" name="Rectangle 4"/>
          <p:cNvSpPr/>
          <p:nvPr/>
        </p:nvSpPr>
        <p:spPr>
          <a:xfrm>
            <a:off x="396384" y="1259562"/>
            <a:ext cx="3407642" cy="1169551"/>
          </a:xfrm>
          <a:prstGeom prst="rect">
            <a:avLst/>
          </a:prstGeom>
          <a:ln>
            <a:noFill/>
          </a:ln>
        </p:spPr>
        <p:txBody>
          <a:bodyPr wrap="square">
            <a:spAutoFit/>
          </a:bodyPr>
          <a:lstStyle/>
          <a:p>
            <a:pPr marL="171450" lvl="0" indent="-171450" defTabSz="835025" fontAlgn="auto">
              <a:spcBef>
                <a:spcPts val="1200"/>
              </a:spcBef>
              <a:spcAft>
                <a:spcPts val="0"/>
              </a:spcAft>
              <a:buClr>
                <a:schemeClr val="bg1"/>
              </a:buClr>
              <a:buSzPct val="60000"/>
              <a:buFont typeface="Wingdings" panose="05000000000000000000" pitchFamily="2" charset="2"/>
              <a:buChar char="p"/>
              <a:defRPr/>
            </a:pPr>
            <a:r>
              <a:rPr lang="en-US" altLang="zh-CN" sz="1200" b="1" kern="0" dirty="0" smtClean="0">
                <a:latin typeface="Arial" pitchFamily="34" charset="0"/>
                <a:ea typeface="华文细黑" pitchFamily="2" charset="-122"/>
                <a:cs typeface="Arial" pitchFamily="34" charset="0"/>
              </a:rPr>
              <a:t>FTTH Penetration increase from 22pct to </a:t>
            </a:r>
            <a:r>
              <a:rPr lang="en-US" altLang="zh-CN" sz="1200" b="1" kern="0" dirty="0" smtClean="0">
                <a:solidFill>
                  <a:srgbClr val="FF0000"/>
                </a:solidFill>
                <a:latin typeface="Arial" pitchFamily="34" charset="0"/>
                <a:ea typeface="华文细黑" pitchFamily="2" charset="-122"/>
                <a:cs typeface="Arial" pitchFamily="34" charset="0"/>
              </a:rPr>
              <a:t>56.1%.</a:t>
            </a:r>
          </a:p>
          <a:p>
            <a:pPr marL="171450" lvl="0" indent="-171450" defTabSz="835025" fontAlgn="auto">
              <a:spcBef>
                <a:spcPts val="1200"/>
              </a:spcBef>
              <a:spcAft>
                <a:spcPts val="0"/>
              </a:spcAft>
              <a:buClr>
                <a:schemeClr val="bg1"/>
              </a:buClr>
              <a:buSzPct val="60000"/>
              <a:buFont typeface="Wingdings" panose="05000000000000000000" pitchFamily="2" charset="2"/>
              <a:buChar char="p"/>
              <a:defRPr/>
            </a:pPr>
            <a:r>
              <a:rPr lang="en-US" altLang="zh-CN" sz="1200" b="1" kern="0" dirty="0">
                <a:latin typeface="Arial" pitchFamily="34" charset="0"/>
                <a:ea typeface="华文细黑" pitchFamily="2" charset="-122"/>
                <a:cs typeface="Arial" pitchFamily="34" charset="0"/>
              </a:rPr>
              <a:t>Percentage </a:t>
            </a:r>
            <a:r>
              <a:rPr lang="en-US" altLang="zh-CN" sz="1200" b="1" kern="0" dirty="0" smtClean="0">
                <a:latin typeface="Arial" pitchFamily="34" charset="0"/>
                <a:ea typeface="华文细黑" pitchFamily="2" charset="-122"/>
                <a:cs typeface="Arial" pitchFamily="34" charset="0"/>
              </a:rPr>
              <a:t>of 8M+ broadband increase 29pct to </a:t>
            </a:r>
            <a:r>
              <a:rPr lang="en-US" altLang="zh-CN" sz="1200" b="1" kern="0" dirty="0" smtClean="0">
                <a:solidFill>
                  <a:srgbClr val="FF0000"/>
                </a:solidFill>
                <a:latin typeface="Arial" pitchFamily="34" charset="0"/>
                <a:ea typeface="华文细黑" pitchFamily="2" charset="-122"/>
                <a:cs typeface="Arial" pitchFamily="34" charset="0"/>
              </a:rPr>
              <a:t>69.9% </a:t>
            </a:r>
            <a:r>
              <a:rPr lang="en-US" altLang="zh-CN" sz="1200" b="1" kern="0" dirty="0" smtClean="0">
                <a:latin typeface="Arial" pitchFamily="34" charset="0"/>
                <a:ea typeface="华文细黑" pitchFamily="2" charset="-122"/>
                <a:cs typeface="Arial" pitchFamily="34" charset="0"/>
              </a:rPr>
              <a:t>,while  20M+ increase  23% </a:t>
            </a:r>
            <a:r>
              <a:rPr lang="en-US" altLang="zh-CN" sz="1200" b="1" kern="0" dirty="0" err="1" smtClean="0">
                <a:latin typeface="Arial" pitchFamily="34" charset="0"/>
                <a:ea typeface="华文细黑" pitchFamily="2" charset="-122"/>
                <a:cs typeface="Arial" pitchFamily="34" charset="0"/>
              </a:rPr>
              <a:t>pct</a:t>
            </a:r>
            <a:r>
              <a:rPr lang="en-US" altLang="zh-CN" sz="1200" b="1" kern="0" dirty="0" smtClean="0">
                <a:latin typeface="Arial" pitchFamily="34" charset="0"/>
                <a:ea typeface="华文细黑" pitchFamily="2" charset="-122"/>
                <a:cs typeface="Arial" pitchFamily="34" charset="0"/>
              </a:rPr>
              <a:t> to 33.4%.</a:t>
            </a:r>
          </a:p>
        </p:txBody>
      </p:sp>
      <p:sp>
        <p:nvSpPr>
          <p:cNvPr id="17" name="矩形 16"/>
          <p:cNvSpPr/>
          <p:nvPr/>
        </p:nvSpPr>
        <p:spPr>
          <a:xfrm>
            <a:off x="396384" y="857829"/>
            <a:ext cx="3477234" cy="338554"/>
          </a:xfrm>
          <a:prstGeom prst="rect">
            <a:avLst/>
          </a:prstGeom>
        </p:spPr>
        <p:txBody>
          <a:bodyPr wrap="none">
            <a:spAutoFit/>
          </a:bodyPr>
          <a:lstStyle/>
          <a:p>
            <a:pPr lvl="0" defTabSz="835025">
              <a:spcBef>
                <a:spcPts val="1200"/>
              </a:spcBef>
              <a:buClr>
                <a:prstClr val="white"/>
              </a:buClr>
              <a:buSzPct val="60000"/>
              <a:defRPr/>
            </a:pPr>
            <a:r>
              <a:rPr lang="en-US" altLang="zh-CN" sz="1600" b="1" kern="0" dirty="0">
                <a:solidFill>
                  <a:srgbClr val="FFC000"/>
                </a:solidFill>
                <a:latin typeface="Arial" pitchFamily="34" charset="0"/>
                <a:ea typeface="华文细黑" pitchFamily="2" charset="-122"/>
                <a:cs typeface="Arial" pitchFamily="34" charset="0"/>
              </a:rPr>
              <a:t>Achievement of Broadband </a:t>
            </a:r>
            <a:r>
              <a:rPr lang="en-US" altLang="zh-CN" sz="1600" b="1" kern="0" dirty="0" smtClean="0">
                <a:solidFill>
                  <a:srgbClr val="FFC000"/>
                </a:solidFill>
                <a:latin typeface="Arial" pitchFamily="34" charset="0"/>
                <a:ea typeface="华文细黑" pitchFamily="2" charset="-122"/>
                <a:cs typeface="Arial" pitchFamily="34" charset="0"/>
              </a:rPr>
              <a:t>China</a:t>
            </a:r>
            <a:endParaRPr lang="en-US" altLang="zh-CN" sz="1600" b="1" kern="0" dirty="0">
              <a:solidFill>
                <a:srgbClr val="FFC000"/>
              </a:solidFill>
              <a:latin typeface="Arial" pitchFamily="34" charset="0"/>
              <a:ea typeface="华文细黑" pitchFamily="2" charset="-122"/>
              <a:cs typeface="Arial" pitchFamily="34" charset="0"/>
            </a:endParaRPr>
          </a:p>
        </p:txBody>
      </p:sp>
      <p:pic>
        <p:nvPicPr>
          <p:cNvPr id="32" name="图片 3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63702" y="1242302"/>
            <a:ext cx="3622876" cy="1434056"/>
          </a:xfrm>
          <a:prstGeom prst="rect">
            <a:avLst/>
          </a:prstGeom>
        </p:spPr>
      </p:pic>
      <p:sp>
        <p:nvSpPr>
          <p:cNvPr id="34" name="TextBox 13"/>
          <p:cNvSpPr txBox="1"/>
          <p:nvPr/>
        </p:nvSpPr>
        <p:spPr>
          <a:xfrm>
            <a:off x="8263702" y="817333"/>
            <a:ext cx="1127232" cy="461665"/>
          </a:xfrm>
          <a:prstGeom prst="rect">
            <a:avLst/>
          </a:prstGeom>
          <a:noFill/>
        </p:spPr>
        <p:txBody>
          <a:bodyPr wrap="none" rtlCol="0">
            <a:spAutoFit/>
          </a:bodyPr>
          <a:lstStyle/>
          <a:p>
            <a:pPr>
              <a:buNone/>
            </a:pPr>
            <a:r>
              <a:rPr lang="en-US" dirty="0" smtClean="0">
                <a:solidFill>
                  <a:srgbClr val="FFC000"/>
                </a:solidFill>
                <a:latin typeface="Arial" pitchFamily="34" charset="0"/>
                <a:cs typeface="Arial" pitchFamily="34" charset="0"/>
              </a:rPr>
              <a:t>2015.3</a:t>
            </a:r>
            <a:endParaRPr lang="en-ZA"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94868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标题 3"/>
          <p:cNvSpPr>
            <a:spLocks noGrp="1"/>
          </p:cNvSpPr>
          <p:nvPr>
            <p:ph type="title"/>
          </p:nvPr>
        </p:nvSpPr>
        <p:spPr>
          <a:xfrm>
            <a:off x="398161" y="-170606"/>
            <a:ext cx="10358437" cy="768350"/>
          </a:xfrm>
        </p:spPr>
        <p:txBody>
          <a:bodyPr>
            <a:normAutofit/>
          </a:bodyPr>
          <a:lstStyle/>
          <a:p>
            <a:pPr algn="l"/>
            <a:r>
              <a:rPr kumimoji="1" lang="en-US" altLang="zh-CN" sz="3600" b="1" dirty="0" smtClean="0">
                <a:gradFill>
                  <a:gsLst>
                    <a:gs pos="49000">
                      <a:prstClr val="white"/>
                    </a:gs>
                    <a:gs pos="100000">
                      <a:prstClr val="white">
                        <a:lumMod val="65000"/>
                      </a:prstClr>
                    </a:gs>
                  </a:gsLst>
                  <a:lin ang="5400000" scaled="1"/>
                </a:gradFill>
                <a:latin typeface="Huawei Script Regular" pitchFamily="50" charset="0"/>
                <a:ea typeface="+mn-ea"/>
                <a:cs typeface="Arial" pitchFamily="34" charset="0"/>
                <a:sym typeface="Huawei Script Regular" charset="0"/>
              </a:rPr>
              <a:t>Socio –economic Effects of Internet+</a:t>
            </a:r>
            <a:endParaRPr kumimoji="1" lang="zh-CN" altLang="en-US" sz="3600" b="1" dirty="0" smtClean="0">
              <a:gradFill>
                <a:gsLst>
                  <a:gs pos="49000">
                    <a:prstClr val="white"/>
                  </a:gs>
                  <a:gs pos="100000">
                    <a:prstClr val="white">
                      <a:lumMod val="65000"/>
                    </a:prstClr>
                  </a:gs>
                </a:gsLst>
                <a:lin ang="5400000" scaled="1"/>
              </a:gradFill>
              <a:latin typeface="Huawei Script Regular" pitchFamily="50" charset="0"/>
              <a:ea typeface="+mn-ea"/>
              <a:cs typeface="Arial" pitchFamily="34" charset="0"/>
              <a:sym typeface="Huawei Script Regular" charset="0"/>
            </a:endParaRPr>
          </a:p>
        </p:txBody>
      </p:sp>
      <p:sp>
        <p:nvSpPr>
          <p:cNvPr id="67" name="矩形 44"/>
          <p:cNvSpPr>
            <a:spLocks noChangeArrowheads="1"/>
          </p:cNvSpPr>
          <p:nvPr/>
        </p:nvSpPr>
        <p:spPr bwMode="auto">
          <a:xfrm>
            <a:off x="95734" y="5022214"/>
            <a:ext cx="3802046" cy="584775"/>
          </a:xfrm>
          <a:prstGeom prst="rect">
            <a:avLst/>
          </a:prstGeom>
          <a:noFill/>
          <a:ln w="9525">
            <a:noFill/>
            <a:miter lim="800000"/>
            <a:headEnd/>
            <a:tailEnd/>
          </a:ln>
        </p:spPr>
        <p:txBody>
          <a:bodyPr wrap="square">
            <a:spAutoFit/>
          </a:bodyPr>
          <a:lstStyle/>
          <a:p>
            <a:r>
              <a:rPr lang="en-US" altLang="zh-CN" sz="1600" dirty="0">
                <a:solidFill>
                  <a:srgbClr val="FFC000"/>
                </a:solidFill>
              </a:rPr>
              <a:t>Increase 40% </a:t>
            </a:r>
            <a:r>
              <a:rPr lang="en-US" altLang="zh-CN" sz="1600" dirty="0">
                <a:solidFill>
                  <a:schemeClr val="bg1"/>
                </a:solidFill>
              </a:rPr>
              <a:t>consumption</a:t>
            </a:r>
          </a:p>
          <a:p>
            <a:r>
              <a:rPr lang="en-US" altLang="zh-CN" sz="1600" dirty="0">
                <a:solidFill>
                  <a:schemeClr val="bg1"/>
                </a:solidFill>
              </a:rPr>
              <a:t>4 times efficient than traditional retail</a:t>
            </a:r>
            <a:endParaRPr lang="zh-CN" altLang="en-US" sz="1600" dirty="0">
              <a:solidFill>
                <a:schemeClr val="bg1"/>
              </a:solidFill>
            </a:endParaRPr>
          </a:p>
        </p:txBody>
      </p:sp>
      <p:grpSp>
        <p:nvGrpSpPr>
          <p:cNvPr id="30" name="Group 29"/>
          <p:cNvGrpSpPr/>
          <p:nvPr/>
        </p:nvGrpSpPr>
        <p:grpSpPr>
          <a:xfrm>
            <a:off x="167742" y="3608950"/>
            <a:ext cx="3787792" cy="1357994"/>
            <a:chOff x="5561389" y="1695802"/>
            <a:chExt cx="3787792" cy="1357994"/>
          </a:xfrm>
        </p:grpSpPr>
        <p:pic>
          <p:nvPicPr>
            <p:cNvPr id="72" name="Picture 6" descr="http://img3.imgtn.bdimg.com/it/u=61833684,1174339989&amp;fm=21&amp;gp=0.jpg"/>
            <p:cNvPicPr>
              <a:picLocks noChangeAspect="1" noChangeArrowheads="1"/>
            </p:cNvPicPr>
            <p:nvPr/>
          </p:nvPicPr>
          <p:blipFill>
            <a:blip r:embed="rId3" cstate="email"/>
            <a:srcRect/>
            <a:stretch>
              <a:fillRect/>
            </a:stretch>
          </p:blipFill>
          <p:spPr bwMode="auto">
            <a:xfrm>
              <a:off x="7505605" y="1730942"/>
              <a:ext cx="1843576" cy="1322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3" name="Picture 8" descr="http://img0.imgtn.bdimg.com/it/u=1202784999,1582664055&amp;fm=21&amp;gp=0.jpg"/>
            <p:cNvPicPr>
              <a:picLocks noChangeAspect="1" noChangeArrowheads="1"/>
            </p:cNvPicPr>
            <p:nvPr/>
          </p:nvPicPr>
          <p:blipFill>
            <a:blip r:embed="rId4" cstate="email"/>
            <a:srcRect/>
            <a:stretch>
              <a:fillRect/>
            </a:stretch>
          </p:blipFill>
          <p:spPr bwMode="auto">
            <a:xfrm>
              <a:off x="5561389" y="1695802"/>
              <a:ext cx="1869458" cy="1322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74" name="矩形 47"/>
          <p:cNvSpPr>
            <a:spLocks noChangeArrowheads="1"/>
          </p:cNvSpPr>
          <p:nvPr/>
        </p:nvSpPr>
        <p:spPr bwMode="auto">
          <a:xfrm>
            <a:off x="95734" y="621482"/>
            <a:ext cx="4849725" cy="707886"/>
          </a:xfrm>
          <a:prstGeom prst="rect">
            <a:avLst/>
          </a:prstGeom>
          <a:noFill/>
          <a:ln w="9525">
            <a:noFill/>
            <a:miter lim="800000"/>
            <a:headEnd/>
            <a:tailEnd/>
          </a:ln>
          <a:scene3d>
            <a:camera prst="orthographicFront"/>
            <a:lightRig rig="threePt" dir="t"/>
          </a:scene3d>
          <a:sp3d>
            <a:bevelT/>
          </a:sp3d>
        </p:spPr>
        <p:txBody>
          <a:bodyPr wrap="square">
            <a:spAutoFit/>
          </a:bodyPr>
          <a:lstStyle/>
          <a:p>
            <a:pPr algn="ctr">
              <a:defRPr/>
            </a:pPr>
            <a:r>
              <a:rPr lang="en-US" altLang="zh-CN" sz="2000" b="1" dirty="0" smtClean="0">
                <a:solidFill>
                  <a:srgbClr val="FFC000"/>
                </a:solidFill>
              </a:rPr>
              <a:t>Effect  on retails </a:t>
            </a:r>
            <a:r>
              <a:rPr lang="en-US" altLang="zh-CN" sz="2000" dirty="0" smtClean="0">
                <a:solidFill>
                  <a:schemeClr val="bg1"/>
                </a:solidFill>
              </a:rPr>
              <a:t>: It </a:t>
            </a:r>
            <a:r>
              <a:rPr lang="en-US" altLang="zh-CN" sz="2000" dirty="0">
                <a:solidFill>
                  <a:schemeClr val="bg1"/>
                </a:solidFill>
              </a:rPr>
              <a:t>Changed the retail, changed the life of Chinese people</a:t>
            </a:r>
            <a:endParaRPr lang="zh-CN" altLang="en-US" sz="2000" dirty="0">
              <a:solidFill>
                <a:schemeClr val="bg1"/>
              </a:solidFill>
            </a:endParaRPr>
          </a:p>
        </p:txBody>
      </p:sp>
      <p:grpSp>
        <p:nvGrpSpPr>
          <p:cNvPr id="3" name="组合 49"/>
          <p:cNvGrpSpPr>
            <a:grpSpLocks/>
          </p:cNvGrpSpPr>
          <p:nvPr/>
        </p:nvGrpSpPr>
        <p:grpSpPr bwMode="auto">
          <a:xfrm>
            <a:off x="167742" y="1481629"/>
            <a:ext cx="3834641" cy="2127321"/>
            <a:chOff x="6526014" y="1700808"/>
            <a:chExt cx="4710596" cy="2232248"/>
          </a:xfrm>
        </p:grpSpPr>
        <p:pic>
          <p:nvPicPr>
            <p:cNvPr id="83" name="Picture 4"/>
            <p:cNvPicPr>
              <a:picLocks noChangeAspect="1" noChangeArrowheads="1"/>
            </p:cNvPicPr>
            <p:nvPr/>
          </p:nvPicPr>
          <p:blipFill>
            <a:blip r:embed="rId5" cstate="email">
              <a:clrChange>
                <a:clrFrom>
                  <a:srgbClr val="F2F2F2"/>
                </a:clrFrom>
                <a:clrTo>
                  <a:srgbClr val="F2F2F2">
                    <a:alpha val="0"/>
                  </a:srgbClr>
                </a:clrTo>
              </a:clrChange>
            </a:blip>
            <a:srcRect r="1672"/>
            <a:stretch>
              <a:fillRect/>
            </a:stretch>
          </p:blipFill>
          <p:spPr bwMode="auto">
            <a:xfrm>
              <a:off x="6526014" y="1700808"/>
              <a:ext cx="4464496" cy="2232248"/>
            </a:xfrm>
            <a:prstGeom prst="rect">
              <a:avLst/>
            </a:prstGeom>
            <a:noFill/>
            <a:ln w="9525">
              <a:noFill/>
              <a:miter lim="800000"/>
              <a:headEnd/>
              <a:tailEnd/>
            </a:ln>
          </p:spPr>
        </p:pic>
        <p:sp>
          <p:nvSpPr>
            <p:cNvPr id="84" name="TextBox 48"/>
            <p:cNvSpPr txBox="1">
              <a:spLocks noChangeArrowheads="1"/>
            </p:cNvSpPr>
            <p:nvPr/>
          </p:nvSpPr>
          <p:spPr bwMode="auto">
            <a:xfrm>
              <a:off x="10361049" y="1700808"/>
              <a:ext cx="875561" cy="261610"/>
            </a:xfrm>
            <a:prstGeom prst="rect">
              <a:avLst/>
            </a:prstGeom>
            <a:solidFill>
              <a:schemeClr val="bg1"/>
            </a:solidFill>
            <a:ln w="9525">
              <a:noFill/>
              <a:miter lim="800000"/>
              <a:headEnd/>
              <a:tailEnd/>
            </a:ln>
          </p:spPr>
          <p:txBody>
            <a:bodyPr wrap="none">
              <a:spAutoFit/>
            </a:bodyPr>
            <a:lstStyle/>
            <a:p>
              <a:r>
                <a:rPr lang="en-US" altLang="zh-CN" sz="1100" dirty="0"/>
                <a:t>100M USD</a:t>
              </a:r>
              <a:endParaRPr lang="zh-CN" altLang="en-US" sz="1100" dirty="0"/>
            </a:p>
          </p:txBody>
        </p:sp>
      </p:grpSp>
      <p:grpSp>
        <p:nvGrpSpPr>
          <p:cNvPr id="41" name="Group 40"/>
          <p:cNvGrpSpPr/>
          <p:nvPr/>
        </p:nvGrpSpPr>
        <p:grpSpPr>
          <a:xfrm>
            <a:off x="4513411" y="597744"/>
            <a:ext cx="7680312" cy="5280322"/>
            <a:chOff x="4513411" y="597744"/>
            <a:chExt cx="7680312" cy="5280322"/>
          </a:xfrm>
        </p:grpSpPr>
        <p:pic>
          <p:nvPicPr>
            <p:cNvPr id="78" name="Picture 12" descr="http://img5.imgtn.bdimg.com/it/u=443706312,2025821141&amp;fm=21&amp;gp=0.jpg"/>
            <p:cNvPicPr>
              <a:picLocks noChangeAspect="1" noChangeArrowheads="1"/>
            </p:cNvPicPr>
            <p:nvPr/>
          </p:nvPicPr>
          <p:blipFill>
            <a:blip r:embed="rId6" cstate="email"/>
            <a:srcRect/>
            <a:stretch>
              <a:fillRect/>
            </a:stretch>
          </p:blipFill>
          <p:spPr bwMode="auto">
            <a:xfrm>
              <a:off x="4513411" y="2294405"/>
              <a:ext cx="1280570" cy="974649"/>
            </a:xfrm>
            <a:prstGeom prst="rect">
              <a:avLst/>
            </a:prstGeom>
            <a:ln>
              <a:noFill/>
            </a:ln>
            <a:effectLst>
              <a:outerShdw blurRad="292100" dist="139700" dir="2700000" algn="tl" rotWithShape="0">
                <a:srgbClr val="333333">
                  <a:alpha val="65000"/>
                </a:srgbClr>
              </a:outerShdw>
            </a:effectLst>
          </p:spPr>
        </p:pic>
        <p:pic>
          <p:nvPicPr>
            <p:cNvPr id="79" name="Picture 14" descr="http://img4.imgtn.bdimg.com/it/u=178266432,3936790210&amp;fm=21&amp;gp=0.jpg"/>
            <p:cNvPicPr>
              <a:picLocks noChangeAspect="1" noChangeArrowheads="1"/>
            </p:cNvPicPr>
            <p:nvPr/>
          </p:nvPicPr>
          <p:blipFill>
            <a:blip r:embed="rId7" cstate="email"/>
            <a:srcRect/>
            <a:stretch>
              <a:fillRect/>
            </a:stretch>
          </p:blipFill>
          <p:spPr bwMode="auto">
            <a:xfrm>
              <a:off x="5881563" y="2294405"/>
              <a:ext cx="1194609" cy="974649"/>
            </a:xfrm>
            <a:prstGeom prst="rect">
              <a:avLst/>
            </a:prstGeom>
            <a:ln>
              <a:noFill/>
            </a:ln>
            <a:effectLst>
              <a:outerShdw blurRad="292100" dist="139700" dir="2700000" algn="tl" rotWithShape="0">
                <a:srgbClr val="333333">
                  <a:alpha val="65000"/>
                </a:srgbClr>
              </a:outerShdw>
            </a:effectLst>
          </p:spPr>
        </p:pic>
        <p:pic>
          <p:nvPicPr>
            <p:cNvPr id="80" name="Picture 16" descr="http://img1.imgtn.bdimg.com/it/u=2109356611,996579246&amp;fm=21&amp;gp=0.jpg"/>
            <p:cNvPicPr>
              <a:picLocks noChangeAspect="1" noChangeArrowheads="1"/>
            </p:cNvPicPr>
            <p:nvPr/>
          </p:nvPicPr>
          <p:blipFill>
            <a:blip r:embed="rId8" cstate="email"/>
            <a:srcRect/>
            <a:stretch>
              <a:fillRect/>
            </a:stretch>
          </p:blipFill>
          <p:spPr bwMode="auto">
            <a:xfrm>
              <a:off x="7105699" y="2294405"/>
              <a:ext cx="1405720" cy="974649"/>
            </a:xfrm>
            <a:prstGeom prst="rect">
              <a:avLst/>
            </a:prstGeom>
            <a:ln>
              <a:noFill/>
            </a:ln>
            <a:effectLst>
              <a:outerShdw blurRad="292100" dist="139700" dir="2700000" algn="tl" rotWithShape="0">
                <a:srgbClr val="333333">
                  <a:alpha val="65000"/>
                </a:srgbClr>
              </a:outerShdw>
            </a:effectLst>
          </p:spPr>
        </p:pic>
        <p:sp>
          <p:nvSpPr>
            <p:cNvPr id="81" name="TextBox 12"/>
            <p:cNvSpPr txBox="1">
              <a:spLocks noChangeArrowheads="1"/>
            </p:cNvSpPr>
            <p:nvPr/>
          </p:nvSpPr>
          <p:spPr bwMode="auto">
            <a:xfrm>
              <a:off x="4657427" y="3403993"/>
              <a:ext cx="904415" cy="276999"/>
            </a:xfrm>
            <a:prstGeom prst="rect">
              <a:avLst/>
            </a:prstGeom>
            <a:noFill/>
            <a:ln w="9525">
              <a:noFill/>
              <a:miter lim="800000"/>
              <a:headEnd/>
              <a:tailEnd/>
            </a:ln>
          </p:spPr>
          <p:txBody>
            <a:bodyPr wrap="square">
              <a:spAutoFit/>
            </a:bodyPr>
            <a:lstStyle/>
            <a:p>
              <a:r>
                <a:rPr lang="en-US" altLang="zh-CN" sz="1200" dirty="0">
                  <a:solidFill>
                    <a:schemeClr val="bg1"/>
                  </a:solidFill>
                </a:rPr>
                <a:t>Cash</a:t>
              </a:r>
              <a:endParaRPr lang="zh-CN" altLang="en-US" sz="1200" dirty="0">
                <a:solidFill>
                  <a:schemeClr val="bg1"/>
                </a:solidFill>
              </a:endParaRPr>
            </a:p>
          </p:txBody>
        </p:sp>
        <p:sp>
          <p:nvSpPr>
            <p:cNvPr id="82" name="TextBox 13"/>
            <p:cNvSpPr txBox="1">
              <a:spLocks noChangeArrowheads="1"/>
            </p:cNvSpPr>
            <p:nvPr/>
          </p:nvSpPr>
          <p:spPr bwMode="auto">
            <a:xfrm>
              <a:off x="6198889" y="3403993"/>
              <a:ext cx="853119" cy="276999"/>
            </a:xfrm>
            <a:prstGeom prst="rect">
              <a:avLst/>
            </a:prstGeom>
            <a:noFill/>
            <a:ln w="9525">
              <a:noFill/>
              <a:miter lim="800000"/>
              <a:headEnd/>
              <a:tailEnd/>
            </a:ln>
          </p:spPr>
          <p:txBody>
            <a:bodyPr wrap="square">
              <a:spAutoFit/>
            </a:bodyPr>
            <a:lstStyle/>
            <a:p>
              <a:r>
                <a:rPr lang="en-US" altLang="zh-CN" sz="1200">
                  <a:solidFill>
                    <a:schemeClr val="bg1"/>
                  </a:solidFill>
                </a:rPr>
                <a:t>Card</a:t>
              </a:r>
              <a:endParaRPr lang="zh-CN" altLang="en-US" sz="1200">
                <a:solidFill>
                  <a:schemeClr val="bg1"/>
                </a:solidFill>
              </a:endParaRPr>
            </a:p>
          </p:txBody>
        </p:sp>
        <p:sp>
          <p:nvSpPr>
            <p:cNvPr id="85" name="TextBox 14"/>
            <p:cNvSpPr txBox="1">
              <a:spLocks noChangeArrowheads="1"/>
            </p:cNvSpPr>
            <p:nvPr/>
          </p:nvSpPr>
          <p:spPr bwMode="auto">
            <a:xfrm>
              <a:off x="7489858" y="3403993"/>
              <a:ext cx="1093569" cy="276999"/>
            </a:xfrm>
            <a:prstGeom prst="rect">
              <a:avLst/>
            </a:prstGeom>
            <a:noFill/>
            <a:ln w="9525">
              <a:noFill/>
              <a:miter lim="800000"/>
              <a:headEnd/>
              <a:tailEnd/>
            </a:ln>
          </p:spPr>
          <p:txBody>
            <a:bodyPr wrap="square">
              <a:spAutoFit/>
            </a:bodyPr>
            <a:lstStyle/>
            <a:p>
              <a:r>
                <a:rPr lang="en-US" altLang="zh-CN" sz="1200" dirty="0">
                  <a:solidFill>
                    <a:schemeClr val="bg1"/>
                  </a:solidFill>
                </a:rPr>
                <a:t>Mobile</a:t>
              </a:r>
              <a:endParaRPr lang="zh-CN" altLang="en-US" sz="1200" dirty="0">
                <a:solidFill>
                  <a:schemeClr val="bg1"/>
                </a:solidFill>
              </a:endParaRPr>
            </a:p>
          </p:txBody>
        </p:sp>
        <p:cxnSp>
          <p:nvCxnSpPr>
            <p:cNvPr id="86" name="直接箭头连接符 19"/>
            <p:cNvCxnSpPr/>
            <p:nvPr/>
          </p:nvCxnSpPr>
          <p:spPr bwMode="auto">
            <a:xfrm>
              <a:off x="4657427" y="3345186"/>
              <a:ext cx="3926000" cy="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grpSp>
          <p:nvGrpSpPr>
            <p:cNvPr id="109" name="Group 108"/>
            <p:cNvGrpSpPr/>
            <p:nvPr/>
          </p:nvGrpSpPr>
          <p:grpSpPr>
            <a:xfrm>
              <a:off x="4513411" y="3993258"/>
              <a:ext cx="4828289" cy="1357119"/>
              <a:chOff x="4513411" y="4149874"/>
              <a:chExt cx="4828289" cy="1357119"/>
            </a:xfrm>
          </p:grpSpPr>
          <p:pic>
            <p:nvPicPr>
              <p:cNvPr id="91" name="Picture 6"/>
              <p:cNvPicPr>
                <a:picLocks noChangeAspect="1" noChangeArrowheads="1"/>
              </p:cNvPicPr>
              <p:nvPr/>
            </p:nvPicPr>
            <p:blipFill>
              <a:blip r:embed="rId9" cstate="email"/>
              <a:srcRect/>
              <a:stretch>
                <a:fillRect/>
              </a:stretch>
            </p:blipFill>
            <p:spPr bwMode="auto">
              <a:xfrm>
                <a:off x="7340592" y="4149874"/>
                <a:ext cx="1332223" cy="1012677"/>
              </a:xfrm>
              <a:prstGeom prst="rect">
                <a:avLst/>
              </a:prstGeom>
              <a:ln>
                <a:noFill/>
              </a:ln>
              <a:effectLst>
                <a:outerShdw blurRad="292100" dist="139700" dir="2700000" algn="tl" rotWithShape="0">
                  <a:srgbClr val="333333">
                    <a:alpha val="65000"/>
                  </a:srgbClr>
                </a:outerShdw>
              </a:effectLst>
            </p:spPr>
          </p:pic>
          <p:pic>
            <p:nvPicPr>
              <p:cNvPr id="92" name="Picture 10" descr="http://img3.imgtn.bdimg.com/it/u=719383678,3636481731&amp;fm=21&amp;gp=0.jpg"/>
              <p:cNvPicPr>
                <a:picLocks noChangeAspect="1" noChangeArrowheads="1"/>
              </p:cNvPicPr>
              <p:nvPr/>
            </p:nvPicPr>
            <p:blipFill>
              <a:blip r:embed="rId10" cstate="email"/>
              <a:srcRect/>
              <a:stretch>
                <a:fillRect/>
              </a:stretch>
            </p:blipFill>
            <p:spPr bwMode="auto">
              <a:xfrm>
                <a:off x="4513412" y="4149874"/>
                <a:ext cx="1172450" cy="1012677"/>
              </a:xfrm>
              <a:prstGeom prst="rect">
                <a:avLst/>
              </a:prstGeom>
              <a:ln>
                <a:noFill/>
              </a:ln>
              <a:effectLst>
                <a:outerShdw blurRad="292100" dist="139700" dir="2700000" algn="tl" rotWithShape="0">
                  <a:srgbClr val="333333">
                    <a:alpha val="65000"/>
                  </a:srgbClr>
                </a:outerShdw>
              </a:effectLst>
            </p:spPr>
          </p:pic>
          <p:pic>
            <p:nvPicPr>
              <p:cNvPr id="93" name="Picture 18" descr="http://img3.imgtn.bdimg.com/it/u=4007164025,2197088108&amp;fm=21&amp;gp=0.jpg"/>
              <p:cNvPicPr>
                <a:picLocks noChangeAspect="1" noChangeArrowheads="1"/>
              </p:cNvPicPr>
              <p:nvPr/>
            </p:nvPicPr>
            <p:blipFill>
              <a:blip r:embed="rId11" cstate="email"/>
              <a:srcRect/>
              <a:stretch>
                <a:fillRect/>
              </a:stretch>
            </p:blipFill>
            <p:spPr bwMode="auto">
              <a:xfrm>
                <a:off x="5881563" y="4149874"/>
                <a:ext cx="1332222" cy="1012677"/>
              </a:xfrm>
              <a:prstGeom prst="rect">
                <a:avLst/>
              </a:prstGeom>
              <a:ln>
                <a:noFill/>
              </a:ln>
              <a:effectLst>
                <a:outerShdw blurRad="292100" dist="139700" dir="2700000" algn="tl" rotWithShape="0">
                  <a:srgbClr val="333333">
                    <a:alpha val="65000"/>
                  </a:srgbClr>
                </a:outerShdw>
              </a:effectLst>
            </p:spPr>
          </p:pic>
          <p:cxnSp>
            <p:nvCxnSpPr>
              <p:cNvPr id="94" name="直接箭头连接符 20"/>
              <p:cNvCxnSpPr/>
              <p:nvPr/>
            </p:nvCxnSpPr>
            <p:spPr bwMode="auto">
              <a:xfrm flipV="1">
                <a:off x="4513411" y="5229994"/>
                <a:ext cx="4159404" cy="9525"/>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95" name="TextBox 15"/>
              <p:cNvSpPr txBox="1">
                <a:spLocks noChangeArrowheads="1"/>
              </p:cNvSpPr>
              <p:nvPr/>
            </p:nvSpPr>
            <p:spPr bwMode="auto">
              <a:xfrm>
                <a:off x="4657427" y="5229994"/>
                <a:ext cx="886781" cy="276999"/>
              </a:xfrm>
              <a:prstGeom prst="rect">
                <a:avLst/>
              </a:prstGeom>
              <a:noFill/>
              <a:ln w="9525">
                <a:noFill/>
                <a:miter lim="800000"/>
                <a:headEnd/>
                <a:tailEnd/>
              </a:ln>
            </p:spPr>
            <p:txBody>
              <a:bodyPr wrap="square">
                <a:spAutoFit/>
              </a:bodyPr>
              <a:lstStyle/>
              <a:p>
                <a:r>
                  <a:rPr lang="en-US" altLang="zh-CN" sz="1200" dirty="0">
                    <a:solidFill>
                      <a:schemeClr val="bg1"/>
                    </a:solidFill>
                  </a:rPr>
                  <a:t>Bank</a:t>
                </a:r>
                <a:endParaRPr lang="zh-CN" altLang="en-US" sz="1200" dirty="0">
                  <a:solidFill>
                    <a:schemeClr val="bg1"/>
                  </a:solidFill>
                </a:endParaRPr>
              </a:p>
            </p:txBody>
          </p:sp>
          <p:sp>
            <p:nvSpPr>
              <p:cNvPr id="96" name="TextBox 16"/>
              <p:cNvSpPr txBox="1">
                <a:spLocks noChangeArrowheads="1"/>
              </p:cNvSpPr>
              <p:nvPr/>
            </p:nvSpPr>
            <p:spPr bwMode="auto">
              <a:xfrm>
                <a:off x="6097587" y="5229994"/>
                <a:ext cx="811056" cy="276999"/>
              </a:xfrm>
              <a:prstGeom prst="rect">
                <a:avLst/>
              </a:prstGeom>
              <a:noFill/>
              <a:ln w="9525">
                <a:noFill/>
                <a:miter lim="800000"/>
                <a:headEnd/>
                <a:tailEnd/>
              </a:ln>
            </p:spPr>
            <p:txBody>
              <a:bodyPr wrap="square">
                <a:spAutoFit/>
              </a:bodyPr>
              <a:lstStyle/>
              <a:p>
                <a:r>
                  <a:rPr lang="en-US" altLang="zh-CN" sz="1200" dirty="0">
                    <a:solidFill>
                      <a:schemeClr val="bg1"/>
                    </a:solidFill>
                  </a:rPr>
                  <a:t>ATM</a:t>
                </a:r>
                <a:endParaRPr lang="zh-CN" altLang="en-US" sz="1200" dirty="0">
                  <a:solidFill>
                    <a:schemeClr val="bg1"/>
                  </a:solidFill>
                </a:endParaRPr>
              </a:p>
            </p:txBody>
          </p:sp>
          <p:sp>
            <p:nvSpPr>
              <p:cNvPr id="97" name="TextBox 17"/>
              <p:cNvSpPr txBox="1">
                <a:spLocks noChangeArrowheads="1"/>
              </p:cNvSpPr>
              <p:nvPr/>
            </p:nvSpPr>
            <p:spPr bwMode="auto">
              <a:xfrm>
                <a:off x="7393731" y="5229994"/>
                <a:ext cx="1947969" cy="276999"/>
              </a:xfrm>
              <a:prstGeom prst="rect">
                <a:avLst/>
              </a:prstGeom>
              <a:noFill/>
              <a:ln w="9525">
                <a:noFill/>
                <a:miter lim="800000"/>
                <a:headEnd/>
                <a:tailEnd/>
              </a:ln>
            </p:spPr>
            <p:txBody>
              <a:bodyPr wrap="square">
                <a:spAutoFit/>
              </a:bodyPr>
              <a:lstStyle/>
              <a:p>
                <a:r>
                  <a:rPr lang="en-US" altLang="zh-CN" sz="1200" dirty="0">
                    <a:solidFill>
                      <a:schemeClr val="bg1"/>
                    </a:solidFill>
                  </a:rPr>
                  <a:t>Person Bank</a:t>
                </a:r>
                <a:endParaRPr lang="zh-CN" altLang="en-US" sz="1200" dirty="0">
                  <a:solidFill>
                    <a:schemeClr val="bg1"/>
                  </a:solidFill>
                </a:endParaRPr>
              </a:p>
            </p:txBody>
          </p:sp>
        </p:grpSp>
        <p:grpSp>
          <p:nvGrpSpPr>
            <p:cNvPr id="99" name="Group 98"/>
            <p:cNvGrpSpPr/>
            <p:nvPr/>
          </p:nvGrpSpPr>
          <p:grpSpPr>
            <a:xfrm>
              <a:off x="8761883" y="2193058"/>
              <a:ext cx="3277407" cy="3028901"/>
              <a:chOff x="6526213" y="1989138"/>
              <a:chExt cx="4968875" cy="3455987"/>
            </a:xfrm>
          </p:grpSpPr>
          <p:sp>
            <p:nvSpPr>
              <p:cNvPr id="100" name="矩形 35"/>
              <p:cNvSpPr/>
              <p:nvPr/>
            </p:nvSpPr>
            <p:spPr bwMode="auto">
              <a:xfrm>
                <a:off x="6526213" y="1989138"/>
                <a:ext cx="4968875" cy="3455987"/>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lIns="91425" tIns="45712" rIns="91425" bIns="45712" anchor="ctr"/>
              <a:lstStyle/>
              <a:p>
                <a:pPr defTabSz="820738">
                  <a:defRPr/>
                </a:pPr>
                <a:endParaRPr lang="zh-CN" altLang="en-US" sz="1400">
                  <a:solidFill>
                    <a:schemeClr val="bg1"/>
                  </a:solidFill>
                  <a:latin typeface="FrutigerNext LT Regular" pitchFamily="34" charset="0"/>
                </a:endParaRPr>
              </a:p>
            </p:txBody>
          </p:sp>
          <p:pic>
            <p:nvPicPr>
              <p:cNvPr id="101" name="Picture 19"/>
              <p:cNvPicPr>
                <a:picLocks noChangeAspect="1" noChangeArrowheads="1"/>
              </p:cNvPicPr>
              <p:nvPr/>
            </p:nvPicPr>
            <p:blipFill>
              <a:blip r:embed="rId12" cstate="email"/>
              <a:srcRect/>
              <a:stretch>
                <a:fillRect/>
              </a:stretch>
            </p:blipFill>
            <p:spPr bwMode="auto">
              <a:xfrm>
                <a:off x="7029450" y="2133600"/>
                <a:ext cx="1617663" cy="574675"/>
              </a:xfrm>
              <a:prstGeom prst="rect">
                <a:avLst/>
              </a:prstGeom>
              <a:noFill/>
              <a:ln w="9525">
                <a:noFill/>
                <a:miter lim="800000"/>
                <a:headEnd/>
                <a:tailEnd/>
              </a:ln>
            </p:spPr>
          </p:pic>
          <p:pic>
            <p:nvPicPr>
              <p:cNvPr id="102" name="Picture 21" descr="http://img0.imgtn.bdimg.com/it/u=4292219559,4099523605&amp;fm=21&amp;gp=0.jpg"/>
              <p:cNvPicPr>
                <a:picLocks noChangeAspect="1" noChangeArrowheads="1"/>
              </p:cNvPicPr>
              <p:nvPr/>
            </p:nvPicPr>
            <p:blipFill>
              <a:blip r:embed="rId13" cstate="email"/>
              <a:srcRect/>
              <a:stretch>
                <a:fillRect/>
              </a:stretch>
            </p:blipFill>
            <p:spPr bwMode="auto">
              <a:xfrm>
                <a:off x="9045575" y="2133600"/>
                <a:ext cx="2143125" cy="647700"/>
              </a:xfrm>
              <a:prstGeom prst="rect">
                <a:avLst/>
              </a:prstGeom>
              <a:noFill/>
              <a:ln w="9525">
                <a:noFill/>
                <a:miter lim="800000"/>
                <a:headEnd/>
                <a:tailEnd/>
              </a:ln>
            </p:spPr>
          </p:pic>
          <p:sp>
            <p:nvSpPr>
              <p:cNvPr id="103" name="TextBox 29"/>
              <p:cNvSpPr txBox="1">
                <a:spLocks noChangeArrowheads="1"/>
              </p:cNvSpPr>
              <p:nvPr/>
            </p:nvSpPr>
            <p:spPr bwMode="auto">
              <a:xfrm>
                <a:off x="8693150" y="2133600"/>
                <a:ext cx="425450" cy="584200"/>
              </a:xfrm>
              <a:prstGeom prst="rect">
                <a:avLst/>
              </a:prstGeom>
              <a:noFill/>
              <a:ln w="9525">
                <a:noFill/>
                <a:miter lim="800000"/>
                <a:headEnd/>
                <a:tailEnd/>
              </a:ln>
            </p:spPr>
            <p:txBody>
              <a:bodyPr wrap="square">
                <a:spAutoFit/>
              </a:bodyPr>
              <a:lstStyle/>
              <a:p>
                <a:r>
                  <a:rPr lang="en-US" altLang="zh-CN" sz="3200" dirty="0">
                    <a:solidFill>
                      <a:srgbClr val="FFC000"/>
                    </a:solidFill>
                  </a:rPr>
                  <a:t>+</a:t>
                </a:r>
                <a:endParaRPr lang="zh-CN" altLang="en-US" sz="2000" dirty="0">
                  <a:solidFill>
                    <a:srgbClr val="FFC000"/>
                  </a:solidFill>
                </a:endParaRPr>
              </a:p>
            </p:txBody>
          </p:sp>
          <p:sp>
            <p:nvSpPr>
              <p:cNvPr id="104" name="矩形 28"/>
              <p:cNvSpPr>
                <a:spLocks noChangeArrowheads="1"/>
              </p:cNvSpPr>
              <p:nvPr/>
            </p:nvSpPr>
            <p:spPr bwMode="auto">
              <a:xfrm>
                <a:off x="7534275" y="4581525"/>
                <a:ext cx="863600" cy="307975"/>
              </a:xfrm>
              <a:prstGeom prst="rect">
                <a:avLst/>
              </a:prstGeom>
              <a:solidFill>
                <a:srgbClr val="92D050"/>
              </a:solidFill>
              <a:ln w="9525" algn="ctr">
                <a:noFill/>
                <a:round/>
                <a:headEnd/>
                <a:tailEnd/>
              </a:ln>
            </p:spPr>
            <p:txBody>
              <a:bodyPr wrap="square" lIns="91425" tIns="45712" rIns="91425" bIns="45712" anchor="ctr">
                <a:spAutoFit/>
              </a:bodyPr>
              <a:lstStyle/>
              <a:p>
                <a:pPr defTabSz="820738"/>
                <a:endParaRPr lang="zh-CN" altLang="en-US" sz="1400">
                  <a:solidFill>
                    <a:schemeClr val="bg1"/>
                  </a:solidFill>
                  <a:latin typeface="FrutigerNext LT Regular" pitchFamily="34" charset="0"/>
                </a:endParaRPr>
              </a:p>
            </p:txBody>
          </p:sp>
          <p:sp>
            <p:nvSpPr>
              <p:cNvPr id="105" name="矩形 29"/>
              <p:cNvSpPr>
                <a:spLocks noChangeArrowheads="1"/>
              </p:cNvSpPr>
              <p:nvPr/>
            </p:nvSpPr>
            <p:spPr bwMode="auto">
              <a:xfrm>
                <a:off x="9550400" y="3716338"/>
                <a:ext cx="863600" cy="1152525"/>
              </a:xfrm>
              <a:prstGeom prst="rect">
                <a:avLst/>
              </a:prstGeom>
              <a:solidFill>
                <a:srgbClr val="00B0F0"/>
              </a:solidFill>
              <a:ln w="9525" algn="ctr">
                <a:noFill/>
                <a:round/>
                <a:headEnd/>
                <a:tailEnd/>
              </a:ln>
            </p:spPr>
            <p:txBody>
              <a:bodyPr lIns="91425" tIns="45712" rIns="91425" bIns="45712" anchor="ctr"/>
              <a:lstStyle/>
              <a:p>
                <a:pPr defTabSz="820738"/>
                <a:endParaRPr lang="zh-CN" altLang="en-US" sz="1400">
                  <a:solidFill>
                    <a:schemeClr val="bg1"/>
                  </a:solidFill>
                  <a:latin typeface="FrutigerNext LT Regular" pitchFamily="34" charset="0"/>
                </a:endParaRPr>
              </a:p>
            </p:txBody>
          </p:sp>
          <p:sp>
            <p:nvSpPr>
              <p:cNvPr id="106" name="TextBox 31"/>
              <p:cNvSpPr txBox="1">
                <a:spLocks noChangeArrowheads="1"/>
              </p:cNvSpPr>
              <p:nvPr/>
            </p:nvSpPr>
            <p:spPr bwMode="auto">
              <a:xfrm>
                <a:off x="7389814" y="3935413"/>
                <a:ext cx="1792478" cy="596996"/>
              </a:xfrm>
              <a:prstGeom prst="rect">
                <a:avLst/>
              </a:prstGeom>
              <a:noFill/>
              <a:ln w="9525">
                <a:noFill/>
                <a:miter lim="800000"/>
                <a:headEnd/>
                <a:tailEnd/>
              </a:ln>
            </p:spPr>
            <p:txBody>
              <a:bodyPr wrap="square">
                <a:spAutoFit/>
              </a:bodyPr>
              <a:lstStyle/>
              <a:p>
                <a:r>
                  <a:rPr lang="en-US" altLang="zh-CN" sz="1400" b="1" dirty="0">
                    <a:solidFill>
                      <a:srgbClr val="FFC000"/>
                    </a:solidFill>
                  </a:rPr>
                  <a:t>6.6B</a:t>
                </a:r>
              </a:p>
              <a:p>
                <a:r>
                  <a:rPr lang="en-US" altLang="zh-CN" sz="1400" b="1" dirty="0">
                    <a:solidFill>
                      <a:srgbClr val="FFC000"/>
                    </a:solidFill>
                  </a:rPr>
                  <a:t>2.5 M users</a:t>
                </a:r>
                <a:endParaRPr lang="zh-CN" altLang="en-US" sz="1400" b="1" dirty="0">
                  <a:solidFill>
                    <a:srgbClr val="FFC000"/>
                  </a:solidFill>
                </a:endParaRPr>
              </a:p>
            </p:txBody>
          </p:sp>
          <p:sp>
            <p:nvSpPr>
              <p:cNvPr id="107" name="TextBox 32"/>
              <p:cNvSpPr txBox="1">
                <a:spLocks noChangeArrowheads="1"/>
              </p:cNvSpPr>
              <p:nvPr/>
            </p:nvSpPr>
            <p:spPr bwMode="auto">
              <a:xfrm>
                <a:off x="9428162" y="2998788"/>
                <a:ext cx="2050561" cy="596996"/>
              </a:xfrm>
              <a:prstGeom prst="rect">
                <a:avLst/>
              </a:prstGeom>
              <a:noFill/>
              <a:ln w="9525">
                <a:noFill/>
                <a:miter lim="800000"/>
                <a:headEnd/>
                <a:tailEnd/>
              </a:ln>
            </p:spPr>
            <p:txBody>
              <a:bodyPr wrap="square">
                <a:spAutoFit/>
              </a:bodyPr>
              <a:lstStyle/>
              <a:p>
                <a:r>
                  <a:rPr lang="en-US" altLang="zh-CN" sz="1400" b="1" dirty="0">
                    <a:solidFill>
                      <a:srgbClr val="FFC000"/>
                    </a:solidFill>
                  </a:rPr>
                  <a:t>250B</a:t>
                </a:r>
              </a:p>
              <a:p>
                <a:r>
                  <a:rPr lang="en-US" altLang="zh-CN" sz="1400" b="1" dirty="0">
                    <a:solidFill>
                      <a:srgbClr val="FFC000"/>
                    </a:solidFill>
                  </a:rPr>
                  <a:t>1850 M users</a:t>
                </a:r>
                <a:endParaRPr lang="zh-CN" altLang="en-US" sz="1400" b="1" dirty="0">
                  <a:solidFill>
                    <a:srgbClr val="FFC000"/>
                  </a:solidFill>
                </a:endParaRPr>
              </a:p>
            </p:txBody>
          </p:sp>
          <p:cxnSp>
            <p:nvCxnSpPr>
              <p:cNvPr id="108" name="直接箭头连接符 34"/>
              <p:cNvCxnSpPr>
                <a:cxnSpLocks noChangeShapeType="1"/>
              </p:cNvCxnSpPr>
              <p:nvPr/>
            </p:nvCxnSpPr>
            <p:spPr bwMode="auto">
              <a:xfrm>
                <a:off x="7173913" y="4868863"/>
                <a:ext cx="3529012" cy="0"/>
              </a:xfrm>
              <a:prstGeom prst="straightConnector1">
                <a:avLst/>
              </a:prstGeom>
              <a:noFill/>
              <a:ln w="9525" algn="ctr">
                <a:solidFill>
                  <a:schemeClr val="tx1"/>
                </a:solidFill>
                <a:round/>
                <a:headEnd/>
                <a:tailEnd type="arrow" w="med" len="med"/>
              </a:ln>
            </p:spPr>
          </p:cxnSp>
        </p:grpSp>
        <p:sp>
          <p:nvSpPr>
            <p:cNvPr id="110" name="矩形 22"/>
            <p:cNvSpPr>
              <a:spLocks noChangeArrowheads="1"/>
            </p:cNvSpPr>
            <p:nvPr/>
          </p:nvSpPr>
          <p:spPr bwMode="auto">
            <a:xfrm>
              <a:off x="8511419" y="5293291"/>
              <a:ext cx="3682304" cy="584775"/>
            </a:xfrm>
            <a:prstGeom prst="rect">
              <a:avLst/>
            </a:prstGeom>
            <a:noFill/>
            <a:ln w="9525">
              <a:noFill/>
              <a:miter lim="800000"/>
              <a:headEnd/>
              <a:tailEnd/>
            </a:ln>
          </p:spPr>
          <p:txBody>
            <a:bodyPr wrap="square">
              <a:spAutoFit/>
            </a:bodyPr>
            <a:lstStyle/>
            <a:p>
              <a:r>
                <a:rPr lang="en-US" altLang="zh-CN" sz="1600" dirty="0">
                  <a:solidFill>
                    <a:schemeClr val="bg1"/>
                  </a:solidFill>
                </a:rPr>
                <a:t>User increase </a:t>
              </a:r>
              <a:r>
                <a:rPr lang="en-US" altLang="zh-CN" sz="1400" dirty="0">
                  <a:solidFill>
                    <a:schemeClr val="bg1"/>
                  </a:solidFill>
                </a:rPr>
                <a:t>740 times </a:t>
              </a:r>
              <a:r>
                <a:rPr lang="en-US" altLang="zh-CN" sz="1600" dirty="0">
                  <a:solidFill>
                    <a:schemeClr val="bg1"/>
                  </a:solidFill>
                </a:rPr>
                <a:t>in 7 months</a:t>
              </a:r>
            </a:p>
            <a:p>
              <a:r>
                <a:rPr lang="en-US" altLang="zh-CN" sz="1600" dirty="0">
                  <a:solidFill>
                    <a:schemeClr val="bg1"/>
                  </a:solidFill>
                </a:rPr>
                <a:t>Capital increase </a:t>
              </a:r>
              <a:r>
                <a:rPr lang="en-US" altLang="zh-CN" sz="1400" dirty="0">
                  <a:solidFill>
                    <a:schemeClr val="bg1"/>
                  </a:solidFill>
                </a:rPr>
                <a:t>39 times </a:t>
              </a:r>
              <a:r>
                <a:rPr lang="en-US" altLang="zh-CN" sz="1600" dirty="0">
                  <a:solidFill>
                    <a:schemeClr val="bg1"/>
                  </a:solidFill>
                </a:rPr>
                <a:t>in 7 months</a:t>
              </a:r>
              <a:endParaRPr lang="zh-CN" altLang="en-US" sz="1600" dirty="0">
                <a:solidFill>
                  <a:schemeClr val="bg1"/>
                </a:solidFill>
              </a:endParaRPr>
            </a:p>
          </p:txBody>
        </p:sp>
        <p:sp>
          <p:nvSpPr>
            <p:cNvPr id="111" name="Rectangle 110"/>
            <p:cNvSpPr/>
            <p:nvPr/>
          </p:nvSpPr>
          <p:spPr>
            <a:xfrm>
              <a:off x="5434307" y="597744"/>
              <a:ext cx="5506636" cy="1015663"/>
            </a:xfrm>
            <a:prstGeom prst="rect">
              <a:avLst/>
            </a:prstGeom>
          </p:spPr>
          <p:txBody>
            <a:bodyPr wrap="none">
              <a:spAutoFit/>
            </a:bodyPr>
            <a:lstStyle/>
            <a:p>
              <a:r>
                <a:rPr lang="en-US" altLang="zh-CN" sz="2000" b="1" dirty="0" smtClean="0">
                  <a:solidFill>
                    <a:srgbClr val="FFC000"/>
                  </a:solidFill>
                  <a:sym typeface="Huawei Script Regular" charset="0"/>
                </a:rPr>
                <a:t>Effects on financial industry: </a:t>
              </a:r>
              <a:r>
                <a:rPr lang="en-US" altLang="zh-CN" sz="2000" dirty="0" smtClean="0">
                  <a:solidFill>
                    <a:schemeClr val="bg1"/>
                  </a:solidFill>
                </a:rPr>
                <a:t>It Changed the </a:t>
              </a:r>
            </a:p>
            <a:p>
              <a:r>
                <a:rPr lang="en-US" altLang="zh-CN" sz="2000" dirty="0" smtClean="0">
                  <a:solidFill>
                    <a:schemeClr val="bg1"/>
                  </a:solidFill>
                </a:rPr>
                <a:t>financial development</a:t>
              </a:r>
              <a:endParaRPr lang="zh-CN" altLang="en-US" sz="2000" dirty="0" smtClean="0">
                <a:solidFill>
                  <a:schemeClr val="bg1"/>
                </a:solidFill>
              </a:endParaRPr>
            </a:p>
            <a:p>
              <a:endParaRPr lang="fr-FR" altLang="zh-CN" sz="2000" b="1" dirty="0" smtClean="0">
                <a:solidFill>
                  <a:srgbClr val="FFC000"/>
                </a:solidFill>
              </a:endParaRPr>
            </a:p>
          </p:txBody>
        </p:sp>
      </p:grpSp>
      <p:sp>
        <p:nvSpPr>
          <p:cNvPr id="113" name="Rectangle 112"/>
          <p:cNvSpPr/>
          <p:nvPr/>
        </p:nvSpPr>
        <p:spPr>
          <a:xfrm>
            <a:off x="2113028" y="5916102"/>
            <a:ext cx="2544399" cy="584775"/>
          </a:xfrm>
          <a:prstGeom prst="rect">
            <a:avLst/>
          </a:prstGeom>
        </p:spPr>
        <p:txBody>
          <a:bodyPr wrap="square">
            <a:spAutoFit/>
          </a:bodyPr>
          <a:lstStyle/>
          <a:p>
            <a:r>
              <a:rPr lang="fr-FR" altLang="zh-CN" sz="1600" b="1" dirty="0" smtClean="0">
                <a:solidFill>
                  <a:srgbClr val="FFC000"/>
                </a:solidFill>
              </a:rPr>
              <a:t>650M</a:t>
            </a:r>
            <a:r>
              <a:rPr lang="fr-FR" altLang="zh-CN" sz="1600" dirty="0" smtClean="0">
                <a:solidFill>
                  <a:schemeClr val="bg1"/>
                </a:solidFill>
              </a:rPr>
              <a:t>Netwok of </a:t>
            </a:r>
            <a:r>
              <a:rPr lang="fr-FR" altLang="zh-CN" sz="1600" dirty="0" err="1" smtClean="0">
                <a:solidFill>
                  <a:schemeClr val="bg1"/>
                </a:solidFill>
              </a:rPr>
              <a:t>users</a:t>
            </a:r>
            <a:endParaRPr lang="fr-FR" altLang="zh-CN" sz="1600" dirty="0" smtClean="0">
              <a:solidFill>
                <a:schemeClr val="bg1"/>
              </a:solidFill>
            </a:endParaRPr>
          </a:p>
          <a:p>
            <a:r>
              <a:rPr lang="fr-FR" altLang="zh-CN" sz="1600" b="1" dirty="0" smtClean="0">
                <a:solidFill>
                  <a:srgbClr val="FFC000"/>
                </a:solidFill>
              </a:rPr>
              <a:t>100M </a:t>
            </a:r>
            <a:r>
              <a:rPr lang="fr-FR" altLang="zh-CN" sz="1600" dirty="0" err="1" smtClean="0">
                <a:solidFill>
                  <a:schemeClr val="bg1"/>
                </a:solidFill>
              </a:rPr>
              <a:t>Visits</a:t>
            </a:r>
            <a:endParaRPr lang="fr-FR" altLang="zh-CN" sz="1600" dirty="0">
              <a:solidFill>
                <a:schemeClr val="bg1"/>
              </a:solidFill>
            </a:endParaRPr>
          </a:p>
        </p:txBody>
      </p:sp>
      <p:sp>
        <p:nvSpPr>
          <p:cNvPr id="114" name="Rectangle 113"/>
          <p:cNvSpPr/>
          <p:nvPr/>
        </p:nvSpPr>
        <p:spPr>
          <a:xfrm>
            <a:off x="241636" y="5839157"/>
            <a:ext cx="2039527" cy="830997"/>
          </a:xfrm>
          <a:prstGeom prst="rect">
            <a:avLst/>
          </a:prstGeom>
        </p:spPr>
        <p:txBody>
          <a:bodyPr wrap="square">
            <a:spAutoFit/>
          </a:bodyPr>
          <a:lstStyle/>
          <a:p>
            <a:r>
              <a:rPr lang="fr-FR" altLang="zh-CN" sz="1600" b="1" dirty="0" smtClean="0">
                <a:solidFill>
                  <a:srgbClr val="FFC000"/>
                </a:solidFill>
              </a:rPr>
              <a:t>27 M </a:t>
            </a:r>
            <a:r>
              <a:rPr lang="fr-FR" altLang="zh-CN" sz="1200" dirty="0" err="1" smtClean="0">
                <a:solidFill>
                  <a:schemeClr val="bg1"/>
                </a:solidFill>
              </a:rPr>
              <a:t>Parcels</a:t>
            </a:r>
            <a:endParaRPr lang="fr-FR" altLang="zh-CN" sz="1600" dirty="0" smtClean="0">
              <a:solidFill>
                <a:schemeClr val="bg1"/>
              </a:solidFill>
            </a:endParaRPr>
          </a:p>
          <a:p>
            <a:r>
              <a:rPr lang="fr-FR" altLang="zh-CN" sz="1600" b="1" dirty="0" smtClean="0">
                <a:solidFill>
                  <a:srgbClr val="FFC000"/>
                </a:solidFill>
              </a:rPr>
              <a:t>8.5M</a:t>
            </a:r>
            <a:r>
              <a:rPr lang="fr-FR" altLang="zh-CN" sz="1600" dirty="0" smtClean="0">
                <a:solidFill>
                  <a:schemeClr val="bg1"/>
                </a:solidFill>
              </a:rPr>
              <a:t> </a:t>
            </a:r>
            <a:r>
              <a:rPr lang="fr-FR" altLang="zh-CN" sz="1600" dirty="0" err="1" smtClean="0">
                <a:solidFill>
                  <a:schemeClr val="bg1"/>
                </a:solidFill>
              </a:rPr>
              <a:t>Merchands</a:t>
            </a:r>
            <a:endParaRPr lang="fr-FR" altLang="zh-CN" sz="1600" dirty="0" smtClean="0">
              <a:solidFill>
                <a:schemeClr val="bg1"/>
              </a:solidFill>
            </a:endParaRPr>
          </a:p>
          <a:p>
            <a:r>
              <a:rPr lang="fr-FR" altLang="zh-CN" sz="1600" b="1" dirty="0" smtClean="0">
                <a:solidFill>
                  <a:srgbClr val="FFC000"/>
                </a:solidFill>
              </a:rPr>
              <a:t>1000M</a:t>
            </a:r>
            <a:r>
              <a:rPr lang="fr-FR" altLang="zh-CN" sz="1600" dirty="0" smtClean="0">
                <a:solidFill>
                  <a:schemeClr val="bg1"/>
                </a:solidFill>
              </a:rPr>
              <a:t> </a:t>
            </a:r>
            <a:r>
              <a:rPr lang="fr-FR" altLang="zh-CN" sz="1600" dirty="0" err="1" smtClean="0">
                <a:solidFill>
                  <a:schemeClr val="bg1"/>
                </a:solidFill>
              </a:rPr>
              <a:t>goods</a:t>
            </a:r>
            <a:endParaRPr lang="fr-FR" altLang="zh-CN" sz="1600" dirty="0" smtClean="0">
              <a:solidFill>
                <a:schemeClr val="bg1"/>
              </a:solidFill>
            </a:endParaRPr>
          </a:p>
        </p:txBody>
      </p:sp>
      <p:cxnSp>
        <p:nvCxnSpPr>
          <p:cNvPr id="116" name="Straight Connector 115"/>
          <p:cNvCxnSpPr/>
          <p:nvPr/>
        </p:nvCxnSpPr>
        <p:spPr>
          <a:xfrm>
            <a:off x="4297387" y="1329368"/>
            <a:ext cx="0" cy="427762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779" y="3574672"/>
            <a:ext cx="11138359" cy="280313"/>
          </a:xfrm>
          <a:prstGeom prst="rect">
            <a:avLst/>
          </a:prstGeom>
          <a:solidFill>
            <a:srgbClr val="FFC000">
              <a:alpha val="10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5841" tIns="17920" rIns="239883" bIns="17920" rtlCol="0" anchor="ctr"/>
          <a:lstStyle/>
          <a:p>
            <a:pPr algn="r" defTabSz="1219234"/>
            <a:r>
              <a:rPr lang="en-SG" sz="1400" dirty="0">
                <a:solidFill>
                  <a:prstClr val="white"/>
                </a:solidFill>
              </a:rPr>
              <a:t>Africa</a:t>
            </a:r>
          </a:p>
        </p:txBody>
      </p:sp>
      <p:sp>
        <p:nvSpPr>
          <p:cNvPr id="5" name="Title 2"/>
          <p:cNvSpPr txBox="1">
            <a:spLocks/>
          </p:cNvSpPr>
          <p:nvPr/>
        </p:nvSpPr>
        <p:spPr>
          <a:xfrm>
            <a:off x="264939" y="117426"/>
            <a:ext cx="11277392" cy="713252"/>
          </a:xfrm>
          <a:prstGeom prst="rect">
            <a:avLst/>
          </a:prstGeom>
        </p:spPr>
        <p:txBody>
          <a:bodyPr vert="horz" lIns="91428" tIns="45714" rIns="91428" bIns="45714" rtlCol="0" anchor="ctr">
            <a:normAutofit/>
          </a:bodyPr>
          <a:lstStyle/>
          <a:p>
            <a:pPr marL="0" marR="0" lvl="0" indent="0" defTabSz="1219201" rtl="0" eaLnBrk="1" fontAlgn="auto" latinLnBrk="0" hangingPunct="1">
              <a:lnSpc>
                <a:spcPct val="100000"/>
              </a:lnSpc>
              <a:spcBef>
                <a:spcPct val="0"/>
              </a:spcBef>
              <a:spcAft>
                <a:spcPts val="0"/>
              </a:spcAft>
              <a:buClrTx/>
              <a:buSzTx/>
              <a:buFontTx/>
              <a:buNone/>
              <a:tabLst/>
              <a:defRPr/>
            </a:pPr>
            <a:r>
              <a:rPr kumimoji="1" lang="en-SG" altLang="zh-CN" sz="3600" b="0" i="0" u="none" strike="noStrike" kern="1200" cap="none" spc="0" normalizeH="0" baseline="0" noProof="0" dirty="0" smtClean="0">
                <a:ln>
                  <a:noFill/>
                </a:ln>
                <a:gradFill>
                  <a:gsLst>
                    <a:gs pos="49000">
                      <a:prstClr val="white"/>
                    </a:gs>
                    <a:gs pos="100000">
                      <a:prstClr val="white">
                        <a:lumMod val="65000"/>
                      </a:prstClr>
                    </a:gs>
                  </a:gsLst>
                  <a:lin ang="5400000" scaled="1"/>
                </a:gradFill>
                <a:effectLst/>
                <a:uLnTx/>
                <a:uFillTx/>
                <a:latin typeface="Huawei Script Regular" pitchFamily="50" charset="0"/>
                <a:ea typeface="+mn-ea"/>
                <a:cs typeface="Arial" pitchFamily="34" charset="0"/>
                <a:sym typeface="Lucida Grande"/>
              </a:rPr>
              <a:t>Internet in Africa: </a:t>
            </a:r>
            <a:r>
              <a:rPr kumimoji="1" lang="en-SG" altLang="zh-CN" sz="3600"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Lucida Grande"/>
              </a:rPr>
              <a:t>Supply Vs Demand</a:t>
            </a:r>
            <a:endParaRPr kumimoji="1" lang="en-SG" altLang="zh-CN" sz="3600" b="0" i="0" u="none" strike="noStrike" kern="1200" cap="none" spc="0" normalizeH="0" baseline="0" noProof="0" dirty="0">
              <a:ln>
                <a:noFill/>
              </a:ln>
              <a:gradFill>
                <a:gsLst>
                  <a:gs pos="49000">
                    <a:prstClr val="white"/>
                  </a:gs>
                  <a:gs pos="100000">
                    <a:prstClr val="white">
                      <a:lumMod val="65000"/>
                    </a:prstClr>
                  </a:gs>
                </a:gsLst>
                <a:lin ang="5400000" scaled="1"/>
              </a:gradFill>
              <a:effectLst/>
              <a:uLnTx/>
              <a:uFillTx/>
              <a:latin typeface="Huawei Script Regular" pitchFamily="50" charset="0"/>
              <a:ea typeface="+mn-ea"/>
              <a:cs typeface="Arial" pitchFamily="34" charset="0"/>
              <a:sym typeface="Lucida Grande"/>
            </a:endParaRPr>
          </a:p>
        </p:txBody>
      </p:sp>
      <p:grpSp>
        <p:nvGrpSpPr>
          <p:cNvPr id="6" name="Group 25"/>
          <p:cNvGrpSpPr/>
          <p:nvPr/>
        </p:nvGrpSpPr>
        <p:grpSpPr>
          <a:xfrm>
            <a:off x="263215" y="1781089"/>
            <a:ext cx="4164913" cy="4294952"/>
            <a:chOff x="792660" y="3084856"/>
            <a:chExt cx="12542449" cy="7438885"/>
          </a:xfrm>
        </p:grpSpPr>
        <p:graphicFrame>
          <p:nvGraphicFramePr>
            <p:cNvPr id="7" name="Chart 6"/>
            <p:cNvGraphicFramePr/>
            <p:nvPr>
              <p:extLst>
                <p:ext uri="{D42A27DB-BD31-4B8C-83A1-F6EECF244321}">
                  <p14:modId xmlns:p14="http://schemas.microsoft.com/office/powerpoint/2010/main" val="3400606823"/>
                </p:ext>
              </p:extLst>
            </p:nvPr>
          </p:nvGraphicFramePr>
          <p:xfrm>
            <a:off x="792660" y="3084856"/>
            <a:ext cx="11750362" cy="743888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10" descr="home 5"/>
            <p:cNvPicPr>
              <a:picLocks noChangeAspect="1" noChangeArrowheads="1"/>
            </p:cNvPicPr>
            <p:nvPr/>
          </p:nvPicPr>
          <p:blipFill>
            <a:blip r:embed="rId4" cstate="email"/>
            <a:srcRect/>
            <a:stretch>
              <a:fillRect/>
            </a:stretch>
          </p:blipFill>
          <p:spPr bwMode="auto">
            <a:xfrm>
              <a:off x="12462178" y="3697142"/>
              <a:ext cx="872931" cy="872931"/>
            </a:xfrm>
            <a:prstGeom prst="rect">
              <a:avLst/>
            </a:prstGeom>
            <a:noFill/>
          </p:spPr>
        </p:pic>
      </p:grpSp>
      <p:grpSp>
        <p:nvGrpSpPr>
          <p:cNvPr id="9" name="Group 10"/>
          <p:cNvGrpSpPr/>
          <p:nvPr/>
        </p:nvGrpSpPr>
        <p:grpSpPr>
          <a:xfrm>
            <a:off x="4925932" y="1800112"/>
            <a:ext cx="2965009" cy="4294952"/>
            <a:chOff x="14834220" y="3117805"/>
            <a:chExt cx="8928992" cy="7438885"/>
          </a:xfrm>
        </p:grpSpPr>
        <p:graphicFrame>
          <p:nvGraphicFramePr>
            <p:cNvPr id="10" name="Chart 9"/>
            <p:cNvGraphicFramePr/>
            <p:nvPr>
              <p:extLst>
                <p:ext uri="{D42A27DB-BD31-4B8C-83A1-F6EECF244321}">
                  <p14:modId xmlns:p14="http://schemas.microsoft.com/office/powerpoint/2010/main" val="2057463800"/>
                </p:ext>
              </p:extLst>
            </p:nvPr>
          </p:nvGraphicFramePr>
          <p:xfrm>
            <a:off x="14834220" y="3117805"/>
            <a:ext cx="8136905" cy="7438885"/>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组合 847"/>
            <p:cNvGrpSpPr/>
            <p:nvPr/>
          </p:nvGrpSpPr>
          <p:grpSpPr>
            <a:xfrm>
              <a:off x="21963012" y="3726853"/>
              <a:ext cx="1800200" cy="771212"/>
              <a:chOff x="8260357" y="2581197"/>
              <a:chExt cx="1012256" cy="433654"/>
            </a:xfrm>
          </p:grpSpPr>
          <p:sp>
            <p:nvSpPr>
              <p:cNvPr id="12" name="Freeform 7"/>
              <p:cNvSpPr>
                <a:spLocks/>
              </p:cNvSpPr>
              <p:nvPr/>
            </p:nvSpPr>
            <p:spPr bwMode="auto">
              <a:xfrm>
                <a:off x="8260357" y="2581197"/>
                <a:ext cx="294706" cy="433654"/>
              </a:xfrm>
              <a:custGeom>
                <a:avLst/>
                <a:gdLst>
                  <a:gd name="T0" fmla="*/ 371 w 585"/>
                  <a:gd name="T1" fmla="*/ 338 h 860"/>
                  <a:gd name="T2" fmla="*/ 470 w 585"/>
                  <a:gd name="T3" fmla="*/ 178 h 860"/>
                  <a:gd name="T4" fmla="*/ 292 w 585"/>
                  <a:gd name="T5" fmla="*/ 0 h 860"/>
                  <a:gd name="T6" fmla="*/ 115 w 585"/>
                  <a:gd name="T7" fmla="*/ 178 h 860"/>
                  <a:gd name="T8" fmla="*/ 214 w 585"/>
                  <a:gd name="T9" fmla="*/ 338 h 860"/>
                  <a:gd name="T10" fmla="*/ 0 w 585"/>
                  <a:gd name="T11" fmla="*/ 750 h 860"/>
                  <a:gd name="T12" fmla="*/ 3 w 585"/>
                  <a:gd name="T13" fmla="*/ 812 h 860"/>
                  <a:gd name="T14" fmla="*/ 292 w 585"/>
                  <a:gd name="T15" fmla="*/ 860 h 860"/>
                  <a:gd name="T16" fmla="*/ 581 w 585"/>
                  <a:gd name="T17" fmla="*/ 812 h 860"/>
                  <a:gd name="T18" fmla="*/ 585 w 585"/>
                  <a:gd name="T19" fmla="*/ 750 h 860"/>
                  <a:gd name="T20" fmla="*/ 371 w 585"/>
                  <a:gd name="T21" fmla="*/ 3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5" h="860">
                    <a:moveTo>
                      <a:pt x="371" y="338"/>
                    </a:moveTo>
                    <a:cubicBezTo>
                      <a:pt x="430" y="309"/>
                      <a:pt x="470" y="248"/>
                      <a:pt x="470" y="178"/>
                    </a:cubicBezTo>
                    <a:cubicBezTo>
                      <a:pt x="470" y="80"/>
                      <a:pt x="390" y="0"/>
                      <a:pt x="292" y="0"/>
                    </a:cubicBezTo>
                    <a:cubicBezTo>
                      <a:pt x="194" y="0"/>
                      <a:pt x="115" y="80"/>
                      <a:pt x="115" y="178"/>
                    </a:cubicBezTo>
                    <a:cubicBezTo>
                      <a:pt x="115" y="248"/>
                      <a:pt x="155" y="309"/>
                      <a:pt x="214" y="338"/>
                    </a:cubicBezTo>
                    <a:cubicBezTo>
                      <a:pt x="90" y="388"/>
                      <a:pt x="0" y="553"/>
                      <a:pt x="0" y="750"/>
                    </a:cubicBezTo>
                    <a:cubicBezTo>
                      <a:pt x="0" y="771"/>
                      <a:pt x="1" y="792"/>
                      <a:pt x="3" y="812"/>
                    </a:cubicBezTo>
                    <a:cubicBezTo>
                      <a:pt x="85" y="842"/>
                      <a:pt x="184" y="860"/>
                      <a:pt x="292" y="860"/>
                    </a:cubicBezTo>
                    <a:cubicBezTo>
                      <a:pt x="400" y="860"/>
                      <a:pt x="500" y="842"/>
                      <a:pt x="581" y="812"/>
                    </a:cubicBezTo>
                    <a:cubicBezTo>
                      <a:pt x="583" y="792"/>
                      <a:pt x="585" y="771"/>
                      <a:pt x="585" y="750"/>
                    </a:cubicBezTo>
                    <a:cubicBezTo>
                      <a:pt x="585" y="553"/>
                      <a:pt x="494" y="388"/>
                      <a:pt x="371" y="3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9234"/>
                <a:endParaRPr lang="zh-CN" altLang="en-US" sz="1050" dirty="0">
                  <a:solidFill>
                    <a:prstClr val="black"/>
                  </a:solidFill>
                  <a:ea typeface="Arial Unicode MS" pitchFamily="34" charset="-128"/>
                </a:endParaRPr>
              </a:p>
            </p:txBody>
          </p:sp>
          <p:sp>
            <p:nvSpPr>
              <p:cNvPr id="13" name="Freeform 7"/>
              <p:cNvSpPr>
                <a:spLocks/>
              </p:cNvSpPr>
              <p:nvPr/>
            </p:nvSpPr>
            <p:spPr bwMode="auto">
              <a:xfrm>
                <a:off x="8617867" y="2581197"/>
                <a:ext cx="294706" cy="433654"/>
              </a:xfrm>
              <a:custGeom>
                <a:avLst/>
                <a:gdLst>
                  <a:gd name="T0" fmla="*/ 371 w 585"/>
                  <a:gd name="T1" fmla="*/ 338 h 860"/>
                  <a:gd name="T2" fmla="*/ 470 w 585"/>
                  <a:gd name="T3" fmla="*/ 178 h 860"/>
                  <a:gd name="T4" fmla="*/ 292 w 585"/>
                  <a:gd name="T5" fmla="*/ 0 h 860"/>
                  <a:gd name="T6" fmla="*/ 115 w 585"/>
                  <a:gd name="T7" fmla="*/ 178 h 860"/>
                  <a:gd name="T8" fmla="*/ 214 w 585"/>
                  <a:gd name="T9" fmla="*/ 338 h 860"/>
                  <a:gd name="T10" fmla="*/ 0 w 585"/>
                  <a:gd name="T11" fmla="*/ 750 h 860"/>
                  <a:gd name="T12" fmla="*/ 3 w 585"/>
                  <a:gd name="T13" fmla="*/ 812 h 860"/>
                  <a:gd name="T14" fmla="*/ 292 w 585"/>
                  <a:gd name="T15" fmla="*/ 860 h 860"/>
                  <a:gd name="T16" fmla="*/ 581 w 585"/>
                  <a:gd name="T17" fmla="*/ 812 h 860"/>
                  <a:gd name="T18" fmla="*/ 585 w 585"/>
                  <a:gd name="T19" fmla="*/ 750 h 860"/>
                  <a:gd name="T20" fmla="*/ 371 w 585"/>
                  <a:gd name="T21" fmla="*/ 3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5" h="860">
                    <a:moveTo>
                      <a:pt x="371" y="338"/>
                    </a:moveTo>
                    <a:cubicBezTo>
                      <a:pt x="430" y="309"/>
                      <a:pt x="470" y="248"/>
                      <a:pt x="470" y="178"/>
                    </a:cubicBezTo>
                    <a:cubicBezTo>
                      <a:pt x="470" y="80"/>
                      <a:pt x="390" y="0"/>
                      <a:pt x="292" y="0"/>
                    </a:cubicBezTo>
                    <a:cubicBezTo>
                      <a:pt x="194" y="0"/>
                      <a:pt x="115" y="80"/>
                      <a:pt x="115" y="178"/>
                    </a:cubicBezTo>
                    <a:cubicBezTo>
                      <a:pt x="115" y="248"/>
                      <a:pt x="155" y="309"/>
                      <a:pt x="214" y="338"/>
                    </a:cubicBezTo>
                    <a:cubicBezTo>
                      <a:pt x="90" y="388"/>
                      <a:pt x="0" y="553"/>
                      <a:pt x="0" y="750"/>
                    </a:cubicBezTo>
                    <a:cubicBezTo>
                      <a:pt x="0" y="771"/>
                      <a:pt x="1" y="792"/>
                      <a:pt x="3" y="812"/>
                    </a:cubicBezTo>
                    <a:cubicBezTo>
                      <a:pt x="85" y="842"/>
                      <a:pt x="184" y="860"/>
                      <a:pt x="292" y="860"/>
                    </a:cubicBezTo>
                    <a:cubicBezTo>
                      <a:pt x="400" y="860"/>
                      <a:pt x="500" y="842"/>
                      <a:pt x="581" y="812"/>
                    </a:cubicBezTo>
                    <a:cubicBezTo>
                      <a:pt x="583" y="792"/>
                      <a:pt x="585" y="771"/>
                      <a:pt x="585" y="750"/>
                    </a:cubicBezTo>
                    <a:cubicBezTo>
                      <a:pt x="585" y="553"/>
                      <a:pt x="494" y="388"/>
                      <a:pt x="371" y="3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9234"/>
                <a:endParaRPr lang="zh-CN" altLang="en-US" sz="1050" dirty="0">
                  <a:solidFill>
                    <a:prstClr val="black"/>
                  </a:solidFill>
                  <a:ea typeface="Arial Unicode MS" pitchFamily="34" charset="-128"/>
                </a:endParaRPr>
              </a:p>
            </p:txBody>
          </p:sp>
          <p:sp>
            <p:nvSpPr>
              <p:cNvPr id="14" name="Freeform 7"/>
              <p:cNvSpPr>
                <a:spLocks/>
              </p:cNvSpPr>
              <p:nvPr/>
            </p:nvSpPr>
            <p:spPr bwMode="auto">
              <a:xfrm>
                <a:off x="8977907" y="2581197"/>
                <a:ext cx="294706" cy="433654"/>
              </a:xfrm>
              <a:custGeom>
                <a:avLst/>
                <a:gdLst>
                  <a:gd name="T0" fmla="*/ 371 w 585"/>
                  <a:gd name="T1" fmla="*/ 338 h 860"/>
                  <a:gd name="T2" fmla="*/ 470 w 585"/>
                  <a:gd name="T3" fmla="*/ 178 h 860"/>
                  <a:gd name="T4" fmla="*/ 292 w 585"/>
                  <a:gd name="T5" fmla="*/ 0 h 860"/>
                  <a:gd name="T6" fmla="*/ 115 w 585"/>
                  <a:gd name="T7" fmla="*/ 178 h 860"/>
                  <a:gd name="T8" fmla="*/ 214 w 585"/>
                  <a:gd name="T9" fmla="*/ 338 h 860"/>
                  <a:gd name="T10" fmla="*/ 0 w 585"/>
                  <a:gd name="T11" fmla="*/ 750 h 860"/>
                  <a:gd name="T12" fmla="*/ 3 w 585"/>
                  <a:gd name="T13" fmla="*/ 812 h 860"/>
                  <a:gd name="T14" fmla="*/ 292 w 585"/>
                  <a:gd name="T15" fmla="*/ 860 h 860"/>
                  <a:gd name="T16" fmla="*/ 581 w 585"/>
                  <a:gd name="T17" fmla="*/ 812 h 860"/>
                  <a:gd name="T18" fmla="*/ 585 w 585"/>
                  <a:gd name="T19" fmla="*/ 750 h 860"/>
                  <a:gd name="T20" fmla="*/ 371 w 585"/>
                  <a:gd name="T21" fmla="*/ 3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5" h="860">
                    <a:moveTo>
                      <a:pt x="371" y="338"/>
                    </a:moveTo>
                    <a:cubicBezTo>
                      <a:pt x="430" y="309"/>
                      <a:pt x="470" y="248"/>
                      <a:pt x="470" y="178"/>
                    </a:cubicBezTo>
                    <a:cubicBezTo>
                      <a:pt x="470" y="80"/>
                      <a:pt x="390" y="0"/>
                      <a:pt x="292" y="0"/>
                    </a:cubicBezTo>
                    <a:cubicBezTo>
                      <a:pt x="194" y="0"/>
                      <a:pt x="115" y="80"/>
                      <a:pt x="115" y="178"/>
                    </a:cubicBezTo>
                    <a:cubicBezTo>
                      <a:pt x="115" y="248"/>
                      <a:pt x="155" y="309"/>
                      <a:pt x="214" y="338"/>
                    </a:cubicBezTo>
                    <a:cubicBezTo>
                      <a:pt x="90" y="388"/>
                      <a:pt x="0" y="553"/>
                      <a:pt x="0" y="750"/>
                    </a:cubicBezTo>
                    <a:cubicBezTo>
                      <a:pt x="0" y="771"/>
                      <a:pt x="1" y="792"/>
                      <a:pt x="3" y="812"/>
                    </a:cubicBezTo>
                    <a:cubicBezTo>
                      <a:pt x="85" y="842"/>
                      <a:pt x="184" y="860"/>
                      <a:pt x="292" y="860"/>
                    </a:cubicBezTo>
                    <a:cubicBezTo>
                      <a:pt x="400" y="860"/>
                      <a:pt x="500" y="842"/>
                      <a:pt x="581" y="812"/>
                    </a:cubicBezTo>
                    <a:cubicBezTo>
                      <a:pt x="583" y="792"/>
                      <a:pt x="585" y="771"/>
                      <a:pt x="585" y="750"/>
                    </a:cubicBezTo>
                    <a:cubicBezTo>
                      <a:pt x="585" y="553"/>
                      <a:pt x="494" y="388"/>
                      <a:pt x="371" y="3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9234"/>
                <a:endParaRPr lang="zh-CN" altLang="en-US" sz="1050" dirty="0">
                  <a:solidFill>
                    <a:prstClr val="black"/>
                  </a:solidFill>
                  <a:ea typeface="Arial Unicode MS" pitchFamily="34" charset="-128"/>
                </a:endParaRPr>
              </a:p>
            </p:txBody>
          </p:sp>
        </p:grpSp>
      </p:grpSp>
      <p:grpSp>
        <p:nvGrpSpPr>
          <p:cNvPr id="15" name="Group 24"/>
          <p:cNvGrpSpPr/>
          <p:nvPr/>
        </p:nvGrpSpPr>
        <p:grpSpPr>
          <a:xfrm>
            <a:off x="8323647" y="1781088"/>
            <a:ext cx="3070526" cy="4294952"/>
            <a:chOff x="25066291" y="3084855"/>
            <a:chExt cx="9246753" cy="7438885"/>
          </a:xfrm>
        </p:grpSpPr>
        <p:graphicFrame>
          <p:nvGraphicFramePr>
            <p:cNvPr id="16" name="Chart 15"/>
            <p:cNvGraphicFramePr/>
            <p:nvPr>
              <p:extLst>
                <p:ext uri="{D42A27DB-BD31-4B8C-83A1-F6EECF244321}">
                  <p14:modId xmlns:p14="http://schemas.microsoft.com/office/powerpoint/2010/main" val="2204038345"/>
                </p:ext>
              </p:extLst>
            </p:nvPr>
          </p:nvGraphicFramePr>
          <p:xfrm>
            <a:off x="25066291" y="3084855"/>
            <a:ext cx="7769929" cy="7438885"/>
          </p:xfrm>
          <a:graphic>
            <a:graphicData uri="http://schemas.openxmlformats.org/drawingml/2006/chart">
              <c:chart xmlns:c="http://schemas.openxmlformats.org/drawingml/2006/chart" xmlns:r="http://schemas.openxmlformats.org/officeDocument/2006/relationships" r:id="rId6"/>
            </a:graphicData>
          </a:graphic>
        </p:graphicFrame>
        <p:pic>
          <p:nvPicPr>
            <p:cNvPr id="17" name="Picture 1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3340276" y="3612729"/>
              <a:ext cx="972768" cy="810640"/>
            </a:xfrm>
            <a:prstGeom prst="rect">
              <a:avLst/>
            </a:prstGeom>
          </p:spPr>
        </p:pic>
      </p:grpSp>
      <p:sp>
        <p:nvSpPr>
          <p:cNvPr id="18" name="自选图形 15"/>
          <p:cNvSpPr>
            <a:spLocks noChangeArrowheads="1"/>
          </p:cNvSpPr>
          <p:nvPr/>
        </p:nvSpPr>
        <p:spPr bwMode="auto">
          <a:xfrm>
            <a:off x="4953009" y="1111324"/>
            <a:ext cx="3035347" cy="566488"/>
          </a:xfrm>
          <a:prstGeom prst="roundRect">
            <a:avLst>
              <a:gd name="adj" fmla="val 1873"/>
            </a:avLst>
          </a:prstGeom>
          <a:solidFill>
            <a:schemeClr val="bg1">
              <a:alpha val="20000"/>
            </a:schemeClr>
          </a:solidFill>
          <a:ln w="25400" cap="flat" cmpd="sng" algn="ctr">
            <a:solidFill>
              <a:srgbClr val="558ED5"/>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1219234">
              <a:buSzPct val="100000"/>
              <a:tabLst>
                <a:tab pos="71559" algn="l"/>
              </a:tabLst>
            </a:pPr>
            <a:r>
              <a:rPr lang="en-US" altLang="zh-CN" sz="1600" b="1" dirty="0">
                <a:solidFill>
                  <a:prstClr val="white"/>
                </a:solidFill>
                <a:ea typeface="Arial Unicode MS" pitchFamily="34" charset="-128"/>
                <a:cs typeface="Arial" pitchFamily="34" charset="0"/>
              </a:rPr>
              <a:t>People using the Internet  </a:t>
            </a:r>
            <a:r>
              <a:rPr lang="en-US" altLang="zh-CN" sz="1300" b="1" dirty="0">
                <a:solidFill>
                  <a:prstClr val="white"/>
                </a:solidFill>
                <a:ea typeface="Arial Unicode MS" pitchFamily="34" charset="-128"/>
                <a:cs typeface="Arial" pitchFamily="34" charset="0"/>
              </a:rPr>
              <a:t>(%)</a:t>
            </a:r>
          </a:p>
        </p:txBody>
      </p:sp>
      <p:sp>
        <p:nvSpPr>
          <p:cNvPr id="19" name="自选图形 15"/>
          <p:cNvSpPr>
            <a:spLocks noChangeArrowheads="1"/>
          </p:cNvSpPr>
          <p:nvPr/>
        </p:nvSpPr>
        <p:spPr bwMode="auto">
          <a:xfrm>
            <a:off x="8370563" y="1117160"/>
            <a:ext cx="3035347" cy="566488"/>
          </a:xfrm>
          <a:prstGeom prst="roundRect">
            <a:avLst>
              <a:gd name="adj" fmla="val 2252"/>
            </a:avLst>
          </a:prstGeom>
          <a:solidFill>
            <a:schemeClr val="bg1">
              <a:alpha val="20000"/>
            </a:schemeClr>
          </a:solidFill>
          <a:ln w="25400" cap="flat" cmpd="sng" algn="ctr">
            <a:solidFill>
              <a:srgbClr val="00B0F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1219234">
              <a:buSzPct val="100000"/>
              <a:tabLst>
                <a:tab pos="71559" algn="l"/>
              </a:tabLst>
            </a:pPr>
            <a:r>
              <a:rPr lang="en-SG" altLang="zh-CN" sz="1600" b="1" dirty="0">
                <a:solidFill>
                  <a:prstClr val="white"/>
                </a:solidFill>
                <a:ea typeface="Arial Unicode MS" pitchFamily="34" charset="-128"/>
                <a:cs typeface="Arial" pitchFamily="34" charset="0"/>
              </a:rPr>
              <a:t>Fixed BB Subscriptions </a:t>
            </a:r>
            <a:r>
              <a:rPr lang="en-SG" altLang="zh-CN" sz="1300" b="1" dirty="0">
                <a:solidFill>
                  <a:prstClr val="white"/>
                </a:solidFill>
                <a:ea typeface="Arial Unicode MS" pitchFamily="34" charset="-128"/>
                <a:cs typeface="Arial" pitchFamily="34" charset="0"/>
              </a:rPr>
              <a:t>(per 100 </a:t>
            </a:r>
            <a:r>
              <a:rPr lang="en-SG" altLang="zh-CN" sz="1300" b="1" dirty="0" err="1">
                <a:solidFill>
                  <a:prstClr val="white"/>
                </a:solidFill>
                <a:ea typeface="Arial Unicode MS" pitchFamily="34" charset="-128"/>
                <a:cs typeface="Arial" pitchFamily="34" charset="0"/>
              </a:rPr>
              <a:t>ppl</a:t>
            </a:r>
            <a:r>
              <a:rPr lang="en-SG" altLang="zh-CN" sz="1300" b="1" dirty="0">
                <a:solidFill>
                  <a:prstClr val="white"/>
                </a:solidFill>
                <a:ea typeface="Arial Unicode MS" pitchFamily="34" charset="-128"/>
                <a:cs typeface="Arial" pitchFamily="34" charset="0"/>
              </a:rPr>
              <a:t>)</a:t>
            </a:r>
          </a:p>
        </p:txBody>
      </p:sp>
      <p:sp>
        <p:nvSpPr>
          <p:cNvPr id="20" name="自选图形 15"/>
          <p:cNvSpPr>
            <a:spLocks noChangeArrowheads="1"/>
          </p:cNvSpPr>
          <p:nvPr/>
        </p:nvSpPr>
        <p:spPr bwMode="auto">
          <a:xfrm>
            <a:off x="1418461" y="1101600"/>
            <a:ext cx="3035347" cy="566488"/>
          </a:xfrm>
          <a:prstGeom prst="roundRect">
            <a:avLst>
              <a:gd name="adj" fmla="val 1873"/>
            </a:avLst>
          </a:prstGeom>
          <a:solidFill>
            <a:schemeClr val="bg1">
              <a:alpha val="20000"/>
            </a:schemeClr>
          </a:solidFill>
          <a:ln w="25400" cap="flat" cmpd="sng" algn="ctr">
            <a:solidFill>
              <a:srgbClr val="3EC09B"/>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1219234">
              <a:buSzPct val="100000"/>
              <a:tabLst>
                <a:tab pos="71559" algn="l"/>
              </a:tabLst>
            </a:pPr>
            <a:r>
              <a:rPr lang="en-US" altLang="zh-CN" sz="1600" b="1" dirty="0">
                <a:solidFill>
                  <a:prstClr val="white"/>
                </a:solidFill>
                <a:ea typeface="Arial Unicode MS" pitchFamily="34" charset="-128"/>
                <a:cs typeface="Arial" pitchFamily="34" charset="0"/>
              </a:rPr>
              <a:t>Households with Internet Access  </a:t>
            </a:r>
            <a:r>
              <a:rPr lang="en-US" altLang="zh-CN" sz="1300" b="1" dirty="0">
                <a:solidFill>
                  <a:prstClr val="white"/>
                </a:solidFill>
                <a:ea typeface="Arial Unicode MS" pitchFamily="34" charset="-128"/>
                <a:cs typeface="Arial"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02812"/>
            <a:ext cx="11277392" cy="713252"/>
          </a:xfrm>
          <a:prstGeom prst="rect">
            <a:avLst/>
          </a:prstGeom>
        </p:spPr>
        <p:txBody>
          <a:bodyPr vert="horz" lIns="91428" tIns="45714" rIns="91428" bIns="45714" rtlCol="0" anchor="ctr">
            <a:normAutofit fontScale="70000" lnSpcReduction="20000"/>
          </a:bodyPr>
          <a:lstStyle/>
          <a:p>
            <a:pPr lvl="0">
              <a:spcBef>
                <a:spcPct val="0"/>
              </a:spcBef>
              <a:defRPr/>
            </a:pPr>
            <a:r>
              <a:rPr kumimoji="1" lang="en-US" altLang="zh-CN" sz="3600" b="0" i="0" u="none" strike="noStrike" kern="1200" cap="none" spc="0" normalizeH="0" baseline="0" noProof="0" dirty="0" smtClean="0">
                <a:ln>
                  <a:noFill/>
                </a:ln>
                <a:gradFill>
                  <a:gsLst>
                    <a:gs pos="49000">
                      <a:prstClr val="white"/>
                    </a:gs>
                    <a:gs pos="100000">
                      <a:prstClr val="white">
                        <a:lumMod val="65000"/>
                      </a:prstClr>
                    </a:gs>
                  </a:gsLst>
                  <a:lin ang="5400000" scaled="1"/>
                </a:gradFill>
                <a:effectLst/>
                <a:uLnTx/>
                <a:uFillTx/>
                <a:latin typeface="Huawei Script Regular" pitchFamily="50" charset="0"/>
                <a:ea typeface="+mn-ea"/>
                <a:cs typeface="Arial" pitchFamily="34" charset="0"/>
                <a:sym typeface="Lucida Grande"/>
              </a:rPr>
              <a:t>  generation opportunity :</a:t>
            </a:r>
            <a:r>
              <a:rPr kumimoji="1" lang="en-SG" altLang="zh-CN" sz="3600"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Lucida Grande"/>
              </a:rPr>
              <a:t> Leapfrog Potential for Africa</a:t>
            </a:r>
            <a:endParaRPr kumimoji="1" lang="en-US" altLang="zh-CN" sz="3600" b="0" i="0" u="none" strike="noStrike" kern="1200" cap="none" spc="0" normalizeH="0" baseline="0" noProof="0" dirty="0">
              <a:ln>
                <a:noFill/>
              </a:ln>
              <a:gradFill>
                <a:gsLst>
                  <a:gs pos="49000">
                    <a:prstClr val="white"/>
                  </a:gs>
                  <a:gs pos="100000">
                    <a:prstClr val="white">
                      <a:lumMod val="65000"/>
                    </a:prstClr>
                  </a:gs>
                </a:gsLst>
                <a:lin ang="5400000" scaled="1"/>
              </a:gradFill>
              <a:effectLst/>
              <a:uLnTx/>
              <a:uFillTx/>
              <a:latin typeface="Huawei Script Regular" pitchFamily="50" charset="0"/>
              <a:ea typeface="+mn-ea"/>
              <a:cs typeface="Arial" pitchFamily="34" charset="0"/>
              <a:sym typeface="Lucida Grande"/>
            </a:endParaRPr>
          </a:p>
        </p:txBody>
      </p:sp>
      <p:cxnSp>
        <p:nvCxnSpPr>
          <p:cNvPr id="5" name="直接连接符 1"/>
          <p:cNvCxnSpPr/>
          <p:nvPr/>
        </p:nvCxnSpPr>
        <p:spPr bwMode="auto">
          <a:xfrm>
            <a:off x="413312" y="1660177"/>
            <a:ext cx="14612" cy="4020889"/>
          </a:xfrm>
          <a:prstGeom prst="line">
            <a:avLst/>
          </a:prstGeom>
          <a:noFill/>
          <a:ln w="25400" cap="flat" cmpd="sng" algn="ctr">
            <a:solidFill>
              <a:schemeClr val="bg1">
                <a:lumMod val="75000"/>
              </a:schemeClr>
            </a:solidFill>
            <a:prstDash val="solid"/>
            <a:round/>
            <a:headEnd type="none" w="med" len="med"/>
            <a:tailEnd type="none" w="med" len="med"/>
          </a:ln>
          <a:effectLst/>
          <a:extLst/>
        </p:spPr>
      </p:cxnSp>
      <p:sp>
        <p:nvSpPr>
          <p:cNvPr id="6" name="等腰三角形 2"/>
          <p:cNvSpPr/>
          <p:nvPr/>
        </p:nvSpPr>
        <p:spPr bwMode="auto">
          <a:xfrm rot="5400000">
            <a:off x="11445564" y="5578632"/>
            <a:ext cx="209549" cy="249316"/>
          </a:xfrm>
          <a:prstGeom prst="triangle">
            <a:avLst/>
          </a:prstGeom>
          <a:solidFill>
            <a:schemeClr val="bg1">
              <a:lumMod val="75000"/>
            </a:schemeClr>
          </a:solidFill>
          <a:ln>
            <a:noFill/>
          </a:ln>
          <a:effectLst/>
          <a:extLst/>
        </p:spPr>
        <p:txBody>
          <a:bodyPr lIns="35841" tIns="17920" rIns="35841" bIns="17920"/>
          <a:lstStyle/>
          <a:p>
            <a:pPr defTabSz="695133">
              <a:buClr>
                <a:srgbClr val="CC9900"/>
              </a:buClr>
              <a:buFont typeface="Wingdings" pitchFamily="2" charset="2"/>
              <a:buChar char="n"/>
              <a:defRPr/>
            </a:pPr>
            <a:endParaRPr lang="zh-CN" altLang="en-US" sz="800" dirty="0">
              <a:solidFill>
                <a:prstClr val="black"/>
              </a:solidFill>
              <a:cs typeface="Arial" pitchFamily="34" charset="0"/>
            </a:endParaRPr>
          </a:p>
        </p:txBody>
      </p:sp>
      <p:sp>
        <p:nvSpPr>
          <p:cNvPr id="7" name="等腰三角形 3"/>
          <p:cNvSpPr/>
          <p:nvPr/>
        </p:nvSpPr>
        <p:spPr bwMode="auto">
          <a:xfrm>
            <a:off x="344042" y="1415976"/>
            <a:ext cx="157078" cy="503189"/>
          </a:xfrm>
          <a:prstGeom prst="triangle">
            <a:avLst/>
          </a:prstGeom>
          <a:solidFill>
            <a:schemeClr val="bg1">
              <a:lumMod val="75000"/>
            </a:schemeClr>
          </a:solidFill>
          <a:ln>
            <a:noFill/>
          </a:ln>
          <a:effectLst/>
          <a:extLst/>
        </p:spPr>
        <p:txBody>
          <a:bodyPr lIns="35841" tIns="17920" rIns="35841" bIns="17920"/>
          <a:lstStyle/>
          <a:p>
            <a:pPr defTabSz="695133">
              <a:buClr>
                <a:srgbClr val="CC9900"/>
              </a:buClr>
              <a:buFont typeface="Wingdings" pitchFamily="2" charset="2"/>
              <a:buChar char="n"/>
              <a:defRPr/>
            </a:pPr>
            <a:endParaRPr lang="zh-CN" altLang="en-US" sz="800" dirty="0">
              <a:solidFill>
                <a:prstClr val="black"/>
              </a:solidFill>
              <a:cs typeface="Arial" pitchFamily="34" charset="0"/>
            </a:endParaRPr>
          </a:p>
        </p:txBody>
      </p:sp>
      <p:cxnSp>
        <p:nvCxnSpPr>
          <p:cNvPr id="8" name="直接连接符 4"/>
          <p:cNvCxnSpPr>
            <a:endCxn id="6" idx="3"/>
          </p:cNvCxnSpPr>
          <p:nvPr/>
        </p:nvCxnSpPr>
        <p:spPr bwMode="auto">
          <a:xfrm>
            <a:off x="413313" y="5665924"/>
            <a:ext cx="11012367" cy="37366"/>
          </a:xfrm>
          <a:prstGeom prst="line">
            <a:avLst/>
          </a:prstGeom>
          <a:noFill/>
          <a:ln w="25400" cap="flat" cmpd="sng" algn="ctr">
            <a:solidFill>
              <a:schemeClr val="bg1">
                <a:lumMod val="75000"/>
              </a:schemeClr>
            </a:solidFill>
            <a:prstDash val="solid"/>
            <a:round/>
            <a:headEnd type="none" w="med" len="med"/>
            <a:tailEnd type="none" w="med" len="med"/>
          </a:ln>
          <a:effectLst/>
          <a:extLst/>
        </p:spPr>
      </p:cxnSp>
      <p:sp>
        <p:nvSpPr>
          <p:cNvPr id="9" name="Freeform 80"/>
          <p:cNvSpPr>
            <a:spLocks noEditPoints="1"/>
          </p:cNvSpPr>
          <p:nvPr/>
        </p:nvSpPr>
        <p:spPr bwMode="auto">
          <a:xfrm>
            <a:off x="2397610" y="4908925"/>
            <a:ext cx="221918" cy="547687"/>
          </a:xfrm>
          <a:custGeom>
            <a:avLst/>
            <a:gdLst/>
            <a:ahLst/>
            <a:cxnLst>
              <a:cxn ang="0">
                <a:pos x="32" y="0"/>
              </a:cxn>
              <a:cxn ang="0">
                <a:pos x="10" y="8"/>
              </a:cxn>
              <a:cxn ang="0">
                <a:pos x="0" y="30"/>
              </a:cxn>
              <a:cxn ang="0">
                <a:pos x="2" y="198"/>
              </a:cxn>
              <a:cxn ang="0">
                <a:pos x="20" y="220"/>
              </a:cxn>
              <a:cxn ang="0">
                <a:pos x="128" y="224"/>
              </a:cxn>
              <a:cxn ang="0">
                <a:pos x="140" y="220"/>
              </a:cxn>
              <a:cxn ang="0">
                <a:pos x="158" y="198"/>
              </a:cxn>
              <a:cxn ang="0">
                <a:pos x="158" y="30"/>
              </a:cxn>
              <a:cxn ang="0">
                <a:pos x="148" y="8"/>
              </a:cxn>
              <a:cxn ang="0">
                <a:pos x="128" y="0"/>
              </a:cxn>
              <a:cxn ang="0">
                <a:pos x="30" y="202"/>
              </a:cxn>
              <a:cxn ang="0">
                <a:pos x="22" y="184"/>
              </a:cxn>
              <a:cxn ang="0">
                <a:pos x="30" y="178"/>
              </a:cxn>
              <a:cxn ang="0">
                <a:pos x="62" y="184"/>
              </a:cxn>
              <a:cxn ang="0">
                <a:pos x="62" y="202"/>
              </a:cxn>
              <a:cxn ang="0">
                <a:pos x="96" y="198"/>
              </a:cxn>
              <a:cxn ang="0">
                <a:pos x="92" y="206"/>
              </a:cxn>
              <a:cxn ang="0">
                <a:pos x="88" y="208"/>
              </a:cxn>
              <a:cxn ang="0">
                <a:pos x="86" y="208"/>
              </a:cxn>
              <a:cxn ang="0">
                <a:pos x="76" y="208"/>
              </a:cxn>
              <a:cxn ang="0">
                <a:pos x="74" y="206"/>
              </a:cxn>
              <a:cxn ang="0">
                <a:pos x="70" y="204"/>
              </a:cxn>
              <a:cxn ang="0">
                <a:pos x="68" y="200"/>
              </a:cxn>
              <a:cxn ang="0">
                <a:pos x="66" y="198"/>
              </a:cxn>
              <a:cxn ang="0">
                <a:pos x="66" y="186"/>
              </a:cxn>
              <a:cxn ang="0">
                <a:pos x="66" y="184"/>
              </a:cxn>
              <a:cxn ang="0">
                <a:pos x="74" y="176"/>
              </a:cxn>
              <a:cxn ang="0">
                <a:pos x="78" y="176"/>
              </a:cxn>
              <a:cxn ang="0">
                <a:pos x="82" y="176"/>
              </a:cxn>
              <a:cxn ang="0">
                <a:pos x="84" y="176"/>
              </a:cxn>
              <a:cxn ang="0">
                <a:pos x="88" y="176"/>
              </a:cxn>
              <a:cxn ang="0">
                <a:pos x="88" y="176"/>
              </a:cxn>
              <a:cxn ang="0">
                <a:pos x="96" y="184"/>
              </a:cxn>
              <a:cxn ang="0">
                <a:pos x="98" y="188"/>
              </a:cxn>
              <a:cxn ang="0">
                <a:pos x="98" y="192"/>
              </a:cxn>
              <a:cxn ang="0">
                <a:pos x="96" y="198"/>
              </a:cxn>
              <a:cxn ang="0">
                <a:pos x="134" y="200"/>
              </a:cxn>
              <a:cxn ang="0">
                <a:pos x="100" y="202"/>
              </a:cxn>
              <a:cxn ang="0">
                <a:pos x="102" y="184"/>
              </a:cxn>
              <a:cxn ang="0">
                <a:pos x="128" y="178"/>
              </a:cxn>
              <a:cxn ang="0">
                <a:pos x="136" y="196"/>
              </a:cxn>
              <a:cxn ang="0">
                <a:pos x="138" y="146"/>
              </a:cxn>
              <a:cxn ang="0">
                <a:pos x="116" y="160"/>
              </a:cxn>
              <a:cxn ang="0">
                <a:pos x="34" y="158"/>
              </a:cxn>
              <a:cxn ang="0">
                <a:pos x="20" y="138"/>
              </a:cxn>
              <a:cxn ang="0">
                <a:pos x="22" y="30"/>
              </a:cxn>
              <a:cxn ang="0">
                <a:pos x="42" y="18"/>
              </a:cxn>
              <a:cxn ang="0">
                <a:pos x="124" y="20"/>
              </a:cxn>
              <a:cxn ang="0">
                <a:pos x="140" y="38"/>
              </a:cxn>
            </a:cxnLst>
            <a:rect l="0" t="0" r="r" b="b"/>
            <a:pathLst>
              <a:path w="158" h="224">
                <a:moveTo>
                  <a:pt x="128" y="0"/>
                </a:moveTo>
                <a:lnTo>
                  <a:pt x="32" y="0"/>
                </a:lnTo>
                <a:lnTo>
                  <a:pt x="32" y="0"/>
                </a:lnTo>
                <a:lnTo>
                  <a:pt x="26" y="0"/>
                </a:lnTo>
                <a:lnTo>
                  <a:pt x="20" y="2"/>
                </a:lnTo>
                <a:lnTo>
                  <a:pt x="10" y="8"/>
                </a:lnTo>
                <a:lnTo>
                  <a:pt x="4" y="18"/>
                </a:lnTo>
                <a:lnTo>
                  <a:pt x="2" y="24"/>
                </a:lnTo>
                <a:lnTo>
                  <a:pt x="0" y="30"/>
                </a:lnTo>
                <a:lnTo>
                  <a:pt x="0" y="192"/>
                </a:lnTo>
                <a:lnTo>
                  <a:pt x="0" y="192"/>
                </a:lnTo>
                <a:lnTo>
                  <a:pt x="2" y="198"/>
                </a:lnTo>
                <a:lnTo>
                  <a:pt x="4" y="204"/>
                </a:lnTo>
                <a:lnTo>
                  <a:pt x="10" y="214"/>
                </a:lnTo>
                <a:lnTo>
                  <a:pt x="20" y="220"/>
                </a:lnTo>
                <a:lnTo>
                  <a:pt x="26" y="222"/>
                </a:lnTo>
                <a:lnTo>
                  <a:pt x="32" y="224"/>
                </a:lnTo>
                <a:lnTo>
                  <a:pt x="128" y="224"/>
                </a:lnTo>
                <a:lnTo>
                  <a:pt x="128" y="224"/>
                </a:lnTo>
                <a:lnTo>
                  <a:pt x="134" y="222"/>
                </a:lnTo>
                <a:lnTo>
                  <a:pt x="140" y="220"/>
                </a:lnTo>
                <a:lnTo>
                  <a:pt x="148" y="214"/>
                </a:lnTo>
                <a:lnTo>
                  <a:pt x="156" y="204"/>
                </a:lnTo>
                <a:lnTo>
                  <a:pt x="158" y="198"/>
                </a:lnTo>
                <a:lnTo>
                  <a:pt x="158" y="192"/>
                </a:lnTo>
                <a:lnTo>
                  <a:pt x="158" y="30"/>
                </a:lnTo>
                <a:lnTo>
                  <a:pt x="158" y="30"/>
                </a:lnTo>
                <a:lnTo>
                  <a:pt x="158" y="24"/>
                </a:lnTo>
                <a:lnTo>
                  <a:pt x="156" y="18"/>
                </a:lnTo>
                <a:lnTo>
                  <a:pt x="148" y="8"/>
                </a:lnTo>
                <a:lnTo>
                  <a:pt x="140" y="2"/>
                </a:lnTo>
                <a:lnTo>
                  <a:pt x="134" y="0"/>
                </a:lnTo>
                <a:lnTo>
                  <a:pt x="128" y="0"/>
                </a:lnTo>
                <a:lnTo>
                  <a:pt x="128" y="0"/>
                </a:lnTo>
                <a:close/>
                <a:moveTo>
                  <a:pt x="30" y="202"/>
                </a:moveTo>
                <a:lnTo>
                  <a:pt x="30" y="202"/>
                </a:lnTo>
                <a:lnTo>
                  <a:pt x="24" y="200"/>
                </a:lnTo>
                <a:lnTo>
                  <a:pt x="22" y="196"/>
                </a:lnTo>
                <a:lnTo>
                  <a:pt x="22" y="184"/>
                </a:lnTo>
                <a:lnTo>
                  <a:pt x="22" y="184"/>
                </a:lnTo>
                <a:lnTo>
                  <a:pt x="24" y="180"/>
                </a:lnTo>
                <a:lnTo>
                  <a:pt x="30" y="178"/>
                </a:lnTo>
                <a:lnTo>
                  <a:pt x="66" y="178"/>
                </a:lnTo>
                <a:lnTo>
                  <a:pt x="66" y="178"/>
                </a:lnTo>
                <a:lnTo>
                  <a:pt x="62" y="184"/>
                </a:lnTo>
                <a:lnTo>
                  <a:pt x="60" y="192"/>
                </a:lnTo>
                <a:lnTo>
                  <a:pt x="60" y="192"/>
                </a:lnTo>
                <a:lnTo>
                  <a:pt x="62" y="202"/>
                </a:lnTo>
                <a:lnTo>
                  <a:pt x="30" y="202"/>
                </a:lnTo>
                <a:close/>
                <a:moveTo>
                  <a:pt x="96" y="198"/>
                </a:moveTo>
                <a:lnTo>
                  <a:pt x="96" y="198"/>
                </a:lnTo>
                <a:lnTo>
                  <a:pt x="94" y="204"/>
                </a:lnTo>
                <a:lnTo>
                  <a:pt x="92" y="204"/>
                </a:lnTo>
                <a:lnTo>
                  <a:pt x="92" y="206"/>
                </a:lnTo>
                <a:lnTo>
                  <a:pt x="90" y="206"/>
                </a:lnTo>
                <a:lnTo>
                  <a:pt x="88" y="206"/>
                </a:lnTo>
                <a:lnTo>
                  <a:pt x="88" y="208"/>
                </a:lnTo>
                <a:lnTo>
                  <a:pt x="88" y="208"/>
                </a:lnTo>
                <a:lnTo>
                  <a:pt x="86" y="208"/>
                </a:lnTo>
                <a:lnTo>
                  <a:pt x="86" y="208"/>
                </a:lnTo>
                <a:lnTo>
                  <a:pt x="82" y="208"/>
                </a:lnTo>
                <a:lnTo>
                  <a:pt x="76" y="208"/>
                </a:lnTo>
                <a:lnTo>
                  <a:pt x="76" y="208"/>
                </a:lnTo>
                <a:lnTo>
                  <a:pt x="76" y="208"/>
                </a:lnTo>
                <a:lnTo>
                  <a:pt x="74" y="206"/>
                </a:lnTo>
                <a:lnTo>
                  <a:pt x="74" y="206"/>
                </a:lnTo>
                <a:lnTo>
                  <a:pt x="72" y="206"/>
                </a:lnTo>
                <a:lnTo>
                  <a:pt x="70" y="204"/>
                </a:lnTo>
                <a:lnTo>
                  <a:pt x="70" y="204"/>
                </a:lnTo>
                <a:lnTo>
                  <a:pt x="70" y="204"/>
                </a:lnTo>
                <a:lnTo>
                  <a:pt x="68" y="200"/>
                </a:lnTo>
                <a:lnTo>
                  <a:pt x="68" y="200"/>
                </a:lnTo>
                <a:lnTo>
                  <a:pt x="66" y="198"/>
                </a:lnTo>
                <a:lnTo>
                  <a:pt x="66" y="198"/>
                </a:lnTo>
                <a:lnTo>
                  <a:pt x="66" y="198"/>
                </a:lnTo>
                <a:lnTo>
                  <a:pt x="64" y="192"/>
                </a:lnTo>
                <a:lnTo>
                  <a:pt x="64" y="192"/>
                </a:lnTo>
                <a:lnTo>
                  <a:pt x="66" y="186"/>
                </a:lnTo>
                <a:lnTo>
                  <a:pt x="66" y="186"/>
                </a:lnTo>
                <a:lnTo>
                  <a:pt x="66" y="184"/>
                </a:lnTo>
                <a:lnTo>
                  <a:pt x="66" y="184"/>
                </a:lnTo>
                <a:lnTo>
                  <a:pt x="70" y="180"/>
                </a:lnTo>
                <a:lnTo>
                  <a:pt x="70" y="180"/>
                </a:lnTo>
                <a:lnTo>
                  <a:pt x="74" y="176"/>
                </a:lnTo>
                <a:lnTo>
                  <a:pt x="76" y="176"/>
                </a:lnTo>
                <a:lnTo>
                  <a:pt x="76" y="176"/>
                </a:lnTo>
                <a:lnTo>
                  <a:pt x="78" y="176"/>
                </a:lnTo>
                <a:lnTo>
                  <a:pt x="78" y="176"/>
                </a:lnTo>
                <a:lnTo>
                  <a:pt x="78" y="176"/>
                </a:lnTo>
                <a:lnTo>
                  <a:pt x="82" y="176"/>
                </a:lnTo>
                <a:lnTo>
                  <a:pt x="82" y="174"/>
                </a:lnTo>
                <a:lnTo>
                  <a:pt x="82" y="176"/>
                </a:lnTo>
                <a:lnTo>
                  <a:pt x="84" y="176"/>
                </a:lnTo>
                <a:lnTo>
                  <a:pt x="86" y="176"/>
                </a:lnTo>
                <a:lnTo>
                  <a:pt x="88" y="176"/>
                </a:lnTo>
                <a:lnTo>
                  <a:pt x="88" y="176"/>
                </a:lnTo>
                <a:lnTo>
                  <a:pt x="88" y="176"/>
                </a:lnTo>
                <a:lnTo>
                  <a:pt x="88" y="176"/>
                </a:lnTo>
                <a:lnTo>
                  <a:pt x="88" y="176"/>
                </a:lnTo>
                <a:lnTo>
                  <a:pt x="94" y="180"/>
                </a:lnTo>
                <a:lnTo>
                  <a:pt x="96" y="184"/>
                </a:lnTo>
                <a:lnTo>
                  <a:pt x="96" y="184"/>
                </a:lnTo>
                <a:lnTo>
                  <a:pt x="96" y="184"/>
                </a:lnTo>
                <a:lnTo>
                  <a:pt x="98" y="186"/>
                </a:lnTo>
                <a:lnTo>
                  <a:pt x="98" y="188"/>
                </a:lnTo>
                <a:lnTo>
                  <a:pt x="98" y="188"/>
                </a:lnTo>
                <a:lnTo>
                  <a:pt x="98" y="190"/>
                </a:lnTo>
                <a:lnTo>
                  <a:pt x="98" y="192"/>
                </a:lnTo>
                <a:lnTo>
                  <a:pt x="98" y="192"/>
                </a:lnTo>
                <a:lnTo>
                  <a:pt x="96" y="198"/>
                </a:lnTo>
                <a:lnTo>
                  <a:pt x="96" y="198"/>
                </a:lnTo>
                <a:close/>
                <a:moveTo>
                  <a:pt x="136" y="196"/>
                </a:moveTo>
                <a:lnTo>
                  <a:pt x="136" y="196"/>
                </a:lnTo>
                <a:lnTo>
                  <a:pt x="134" y="200"/>
                </a:lnTo>
                <a:lnTo>
                  <a:pt x="128" y="202"/>
                </a:lnTo>
                <a:lnTo>
                  <a:pt x="100" y="202"/>
                </a:lnTo>
                <a:lnTo>
                  <a:pt x="100" y="202"/>
                </a:lnTo>
                <a:lnTo>
                  <a:pt x="102" y="192"/>
                </a:lnTo>
                <a:lnTo>
                  <a:pt x="102" y="192"/>
                </a:lnTo>
                <a:lnTo>
                  <a:pt x="102" y="184"/>
                </a:lnTo>
                <a:lnTo>
                  <a:pt x="98" y="178"/>
                </a:lnTo>
                <a:lnTo>
                  <a:pt x="128" y="178"/>
                </a:lnTo>
                <a:lnTo>
                  <a:pt x="128" y="178"/>
                </a:lnTo>
                <a:lnTo>
                  <a:pt x="134" y="180"/>
                </a:lnTo>
                <a:lnTo>
                  <a:pt x="136" y="184"/>
                </a:lnTo>
                <a:lnTo>
                  <a:pt x="136" y="196"/>
                </a:lnTo>
                <a:close/>
                <a:moveTo>
                  <a:pt x="140" y="138"/>
                </a:moveTo>
                <a:lnTo>
                  <a:pt x="140" y="138"/>
                </a:lnTo>
                <a:lnTo>
                  <a:pt x="138" y="146"/>
                </a:lnTo>
                <a:lnTo>
                  <a:pt x="132" y="154"/>
                </a:lnTo>
                <a:lnTo>
                  <a:pt x="124" y="158"/>
                </a:lnTo>
                <a:lnTo>
                  <a:pt x="116" y="160"/>
                </a:lnTo>
                <a:lnTo>
                  <a:pt x="42" y="160"/>
                </a:lnTo>
                <a:lnTo>
                  <a:pt x="42" y="160"/>
                </a:lnTo>
                <a:lnTo>
                  <a:pt x="34" y="158"/>
                </a:lnTo>
                <a:lnTo>
                  <a:pt x="26" y="154"/>
                </a:lnTo>
                <a:lnTo>
                  <a:pt x="22" y="146"/>
                </a:lnTo>
                <a:lnTo>
                  <a:pt x="20" y="138"/>
                </a:lnTo>
                <a:lnTo>
                  <a:pt x="20" y="38"/>
                </a:lnTo>
                <a:lnTo>
                  <a:pt x="20" y="38"/>
                </a:lnTo>
                <a:lnTo>
                  <a:pt x="22" y="30"/>
                </a:lnTo>
                <a:lnTo>
                  <a:pt x="26" y="24"/>
                </a:lnTo>
                <a:lnTo>
                  <a:pt x="34" y="20"/>
                </a:lnTo>
                <a:lnTo>
                  <a:pt x="42" y="18"/>
                </a:lnTo>
                <a:lnTo>
                  <a:pt x="116" y="18"/>
                </a:lnTo>
                <a:lnTo>
                  <a:pt x="116" y="18"/>
                </a:lnTo>
                <a:lnTo>
                  <a:pt x="124" y="20"/>
                </a:lnTo>
                <a:lnTo>
                  <a:pt x="132" y="24"/>
                </a:lnTo>
                <a:lnTo>
                  <a:pt x="138" y="30"/>
                </a:lnTo>
                <a:lnTo>
                  <a:pt x="140" y="38"/>
                </a:lnTo>
                <a:lnTo>
                  <a:pt x="140" y="138"/>
                </a:lnTo>
                <a:close/>
              </a:path>
            </a:pathLst>
          </a:custGeom>
          <a:solidFill>
            <a:schemeClr val="bg1">
              <a:lumMod val="85000"/>
            </a:schemeClr>
          </a:solidFill>
          <a:ln w="9525">
            <a:noFill/>
            <a:round/>
            <a:headEnd/>
            <a:tailEnd/>
          </a:ln>
        </p:spPr>
        <p:txBody>
          <a:bodyPr lIns="62077" tIns="31038" rIns="62077" bIns="31038"/>
          <a:lstStyle/>
          <a:p>
            <a:pPr defTabSz="695133">
              <a:buClr>
                <a:srgbClr val="CC9900"/>
              </a:buClr>
              <a:defRPr/>
            </a:pPr>
            <a:endParaRPr lang="zh-CN" altLang="en-US" sz="1400" dirty="0">
              <a:solidFill>
                <a:prstClr val="black"/>
              </a:solidFill>
              <a:cs typeface="Arial" pitchFamily="34" charset="0"/>
            </a:endParaRPr>
          </a:p>
        </p:txBody>
      </p:sp>
      <p:sp>
        <p:nvSpPr>
          <p:cNvPr id="10" name="文本框 151"/>
          <p:cNvSpPr txBox="1">
            <a:spLocks noChangeArrowheads="1"/>
          </p:cNvSpPr>
          <p:nvPr/>
        </p:nvSpPr>
        <p:spPr bwMode="auto">
          <a:xfrm>
            <a:off x="959216" y="4585054"/>
            <a:ext cx="630040" cy="23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77" tIns="31038" rIns="62077" bIns="31038">
            <a:spAutoFit/>
          </a:bodyPr>
          <a:lstStyle>
            <a:lvl1pPr defTabSz="1022350">
              <a:defRPr sz="2400">
                <a:solidFill>
                  <a:schemeClr val="tx1"/>
                </a:solidFill>
                <a:latin typeface="Arial" panose="020B0604020202020204" pitchFamily="34" charset="0"/>
                <a:ea typeface="微软雅黑" panose="020B0503020204020204" pitchFamily="34" charset="-122"/>
              </a:defRPr>
            </a:lvl1pPr>
            <a:lvl2pPr marL="742950" indent="-285750" defTabSz="1022350">
              <a:defRPr sz="2400">
                <a:solidFill>
                  <a:schemeClr val="tx1"/>
                </a:solidFill>
                <a:latin typeface="Arial" panose="020B0604020202020204" pitchFamily="34" charset="0"/>
                <a:ea typeface="微软雅黑" panose="020B0503020204020204" pitchFamily="34" charset="-122"/>
              </a:defRPr>
            </a:lvl2pPr>
            <a:lvl3pPr marL="1143000" indent="-228600" defTabSz="1022350">
              <a:defRPr sz="2400">
                <a:solidFill>
                  <a:schemeClr val="tx1"/>
                </a:solidFill>
                <a:latin typeface="Arial" panose="020B0604020202020204" pitchFamily="34" charset="0"/>
                <a:ea typeface="微软雅黑" panose="020B0503020204020204" pitchFamily="34" charset="-122"/>
              </a:defRPr>
            </a:lvl3pPr>
            <a:lvl4pPr marL="1600200" indent="-228600" defTabSz="1022350">
              <a:defRPr sz="2400">
                <a:solidFill>
                  <a:schemeClr val="tx1"/>
                </a:solidFill>
                <a:latin typeface="Arial" panose="020B0604020202020204" pitchFamily="34" charset="0"/>
                <a:ea typeface="微软雅黑" panose="020B0503020204020204" pitchFamily="34" charset="-122"/>
              </a:defRPr>
            </a:lvl4pPr>
            <a:lvl5pPr marL="2057400" indent="-228600" defTabSz="1022350">
              <a:defRPr sz="2400">
                <a:solidFill>
                  <a:schemeClr val="tx1"/>
                </a:solidFill>
                <a:latin typeface="Arial" panose="020B0604020202020204" pitchFamily="34" charset="0"/>
                <a:ea typeface="微软雅黑" panose="020B0503020204020204" pitchFamily="34" charset="-122"/>
              </a:defRPr>
            </a:lvl5pPr>
            <a:lvl6pPr marL="25146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a:buClr>
                <a:srgbClr val="CC9900"/>
              </a:buClr>
            </a:pPr>
            <a:r>
              <a:rPr lang="en-US" altLang="zh-CN" sz="1100" dirty="0">
                <a:solidFill>
                  <a:srgbClr val="FFFFFF"/>
                </a:solidFill>
                <a:latin typeface="Arial"/>
                <a:cs typeface="Arial" pitchFamily="34" charset="0"/>
              </a:rPr>
              <a:t>Voice</a:t>
            </a:r>
            <a:endParaRPr lang="zh-CN" altLang="en-US" sz="1100" dirty="0">
              <a:solidFill>
                <a:srgbClr val="FFFFFF"/>
              </a:solidFill>
              <a:latin typeface="Arial"/>
              <a:cs typeface="Arial" pitchFamily="34" charset="0"/>
            </a:endParaRPr>
          </a:p>
        </p:txBody>
      </p:sp>
      <p:sp>
        <p:nvSpPr>
          <p:cNvPr id="11" name="文本框 152"/>
          <p:cNvSpPr txBox="1">
            <a:spLocks noChangeArrowheads="1"/>
          </p:cNvSpPr>
          <p:nvPr/>
        </p:nvSpPr>
        <p:spPr bwMode="auto">
          <a:xfrm>
            <a:off x="2227593" y="4581878"/>
            <a:ext cx="630040" cy="23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77" tIns="31038" rIns="62077" bIns="31038">
            <a:spAutoFit/>
          </a:bodyPr>
          <a:lstStyle>
            <a:lvl1pPr defTabSz="1022350">
              <a:defRPr sz="2400">
                <a:solidFill>
                  <a:schemeClr val="tx1"/>
                </a:solidFill>
                <a:latin typeface="Arial" panose="020B0604020202020204" pitchFamily="34" charset="0"/>
                <a:ea typeface="微软雅黑" panose="020B0503020204020204" pitchFamily="34" charset="-122"/>
              </a:defRPr>
            </a:lvl1pPr>
            <a:lvl2pPr marL="742950" indent="-285750" defTabSz="1022350">
              <a:defRPr sz="2400">
                <a:solidFill>
                  <a:schemeClr val="tx1"/>
                </a:solidFill>
                <a:latin typeface="Arial" panose="020B0604020202020204" pitchFamily="34" charset="0"/>
                <a:ea typeface="微软雅黑" panose="020B0503020204020204" pitchFamily="34" charset="-122"/>
              </a:defRPr>
            </a:lvl2pPr>
            <a:lvl3pPr marL="1143000" indent="-228600" defTabSz="1022350">
              <a:defRPr sz="2400">
                <a:solidFill>
                  <a:schemeClr val="tx1"/>
                </a:solidFill>
                <a:latin typeface="Arial" panose="020B0604020202020204" pitchFamily="34" charset="0"/>
                <a:ea typeface="微软雅黑" panose="020B0503020204020204" pitchFamily="34" charset="-122"/>
              </a:defRPr>
            </a:lvl3pPr>
            <a:lvl4pPr marL="1600200" indent="-228600" defTabSz="1022350">
              <a:defRPr sz="2400">
                <a:solidFill>
                  <a:schemeClr val="tx1"/>
                </a:solidFill>
                <a:latin typeface="Arial" panose="020B0604020202020204" pitchFamily="34" charset="0"/>
                <a:ea typeface="微软雅黑" panose="020B0503020204020204" pitchFamily="34" charset="-122"/>
              </a:defRPr>
            </a:lvl4pPr>
            <a:lvl5pPr marL="2057400" indent="-228600" defTabSz="1022350">
              <a:defRPr sz="2400">
                <a:solidFill>
                  <a:schemeClr val="tx1"/>
                </a:solidFill>
                <a:latin typeface="Arial" panose="020B0604020202020204" pitchFamily="34" charset="0"/>
                <a:ea typeface="微软雅黑" panose="020B0503020204020204" pitchFamily="34" charset="-122"/>
              </a:defRPr>
            </a:lvl5pPr>
            <a:lvl6pPr marL="25146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a:buClr>
                <a:srgbClr val="CC9900"/>
              </a:buClr>
            </a:pPr>
            <a:r>
              <a:rPr lang="en-US" altLang="zh-CN" sz="1100" dirty="0">
                <a:solidFill>
                  <a:srgbClr val="FFFFFF"/>
                </a:solidFill>
                <a:latin typeface="Arial"/>
                <a:cs typeface="Arial" pitchFamily="34" charset="0"/>
              </a:rPr>
              <a:t>Web</a:t>
            </a:r>
            <a:endParaRPr lang="zh-CN" altLang="en-US" sz="1100" dirty="0">
              <a:solidFill>
                <a:srgbClr val="FFFFFF"/>
              </a:solidFill>
              <a:latin typeface="Arial"/>
              <a:cs typeface="Arial" pitchFamily="34" charset="0"/>
            </a:endParaRPr>
          </a:p>
        </p:txBody>
      </p:sp>
      <p:grpSp>
        <p:nvGrpSpPr>
          <p:cNvPr id="12" name="组合 10"/>
          <p:cNvGrpSpPr>
            <a:grpSpLocks/>
          </p:cNvGrpSpPr>
          <p:nvPr/>
        </p:nvGrpSpPr>
        <p:grpSpPr bwMode="auto">
          <a:xfrm>
            <a:off x="6888579" y="4883214"/>
            <a:ext cx="226485" cy="604838"/>
            <a:chOff x="7625112" y="1364451"/>
            <a:chExt cx="393490" cy="605186"/>
          </a:xfrm>
        </p:grpSpPr>
        <p:sp>
          <p:nvSpPr>
            <p:cNvPr id="13" name="Freeform 31"/>
            <p:cNvSpPr>
              <a:spLocks noEditPoints="1"/>
            </p:cNvSpPr>
            <p:nvPr/>
          </p:nvSpPr>
          <p:spPr bwMode="auto">
            <a:xfrm>
              <a:off x="7625112" y="1364451"/>
              <a:ext cx="393490" cy="605186"/>
            </a:xfrm>
            <a:custGeom>
              <a:avLst/>
              <a:gdLst/>
              <a:ahLst/>
              <a:cxnLst>
                <a:cxn ang="0">
                  <a:pos x="639" y="1012"/>
                </a:cxn>
                <a:cxn ang="0">
                  <a:pos x="647" y="1012"/>
                </a:cxn>
                <a:cxn ang="0">
                  <a:pos x="656" y="1002"/>
                </a:cxn>
                <a:cxn ang="0">
                  <a:pos x="658" y="103"/>
                </a:cxn>
                <a:cxn ang="0">
                  <a:pos x="658" y="93"/>
                </a:cxn>
                <a:cxn ang="0">
                  <a:pos x="653" y="72"/>
                </a:cxn>
                <a:cxn ang="0">
                  <a:pos x="641" y="45"/>
                </a:cxn>
                <a:cxn ang="0">
                  <a:pos x="612" y="18"/>
                </a:cxn>
                <a:cxn ang="0">
                  <a:pos x="585" y="5"/>
                </a:cxn>
                <a:cxn ang="0">
                  <a:pos x="565" y="0"/>
                </a:cxn>
                <a:cxn ang="0">
                  <a:pos x="103" y="0"/>
                </a:cxn>
                <a:cxn ang="0">
                  <a:pos x="93" y="0"/>
                </a:cxn>
                <a:cxn ang="0">
                  <a:pos x="72" y="5"/>
                </a:cxn>
                <a:cxn ang="0">
                  <a:pos x="45" y="18"/>
                </a:cxn>
                <a:cxn ang="0">
                  <a:pos x="17" y="45"/>
                </a:cxn>
                <a:cxn ang="0">
                  <a:pos x="3" y="72"/>
                </a:cxn>
                <a:cxn ang="0">
                  <a:pos x="0" y="93"/>
                </a:cxn>
                <a:cxn ang="0">
                  <a:pos x="0" y="995"/>
                </a:cxn>
                <a:cxn ang="0">
                  <a:pos x="1" y="1002"/>
                </a:cxn>
                <a:cxn ang="0">
                  <a:pos x="10" y="1012"/>
                </a:cxn>
                <a:cxn ang="0">
                  <a:pos x="17" y="1012"/>
                </a:cxn>
                <a:cxn ang="0">
                  <a:pos x="361" y="926"/>
                </a:cxn>
                <a:cxn ang="0">
                  <a:pos x="356" y="939"/>
                </a:cxn>
                <a:cxn ang="0">
                  <a:pos x="342" y="945"/>
                </a:cxn>
                <a:cxn ang="0">
                  <a:pos x="314" y="945"/>
                </a:cxn>
                <a:cxn ang="0">
                  <a:pos x="302" y="939"/>
                </a:cxn>
                <a:cxn ang="0">
                  <a:pos x="297" y="926"/>
                </a:cxn>
                <a:cxn ang="0">
                  <a:pos x="297" y="911"/>
                </a:cxn>
                <a:cxn ang="0">
                  <a:pos x="302" y="897"/>
                </a:cxn>
                <a:cxn ang="0">
                  <a:pos x="314" y="892"/>
                </a:cxn>
                <a:cxn ang="0">
                  <a:pos x="342" y="892"/>
                </a:cxn>
                <a:cxn ang="0">
                  <a:pos x="356" y="897"/>
                </a:cxn>
                <a:cxn ang="0">
                  <a:pos x="361" y="911"/>
                </a:cxn>
                <a:cxn ang="0">
                  <a:pos x="114" y="126"/>
                </a:cxn>
                <a:cxn ang="0">
                  <a:pos x="116" y="120"/>
                </a:cxn>
                <a:cxn ang="0">
                  <a:pos x="126" y="109"/>
                </a:cxn>
                <a:cxn ang="0">
                  <a:pos x="524" y="108"/>
                </a:cxn>
                <a:cxn ang="0">
                  <a:pos x="531" y="109"/>
                </a:cxn>
                <a:cxn ang="0">
                  <a:pos x="541" y="120"/>
                </a:cxn>
                <a:cxn ang="0">
                  <a:pos x="543" y="821"/>
                </a:cxn>
                <a:cxn ang="0">
                  <a:pos x="541" y="828"/>
                </a:cxn>
                <a:cxn ang="0">
                  <a:pos x="531" y="838"/>
                </a:cxn>
                <a:cxn ang="0">
                  <a:pos x="133" y="840"/>
                </a:cxn>
                <a:cxn ang="0">
                  <a:pos x="126" y="838"/>
                </a:cxn>
                <a:cxn ang="0">
                  <a:pos x="116" y="828"/>
                </a:cxn>
                <a:cxn ang="0">
                  <a:pos x="114" y="126"/>
                </a:cxn>
              </a:cxnLst>
              <a:rect l="0" t="0" r="r" b="b"/>
              <a:pathLst>
                <a:path w="658" h="1012">
                  <a:moveTo>
                    <a:pt x="17" y="1012"/>
                  </a:moveTo>
                  <a:lnTo>
                    <a:pt x="639" y="1012"/>
                  </a:lnTo>
                  <a:lnTo>
                    <a:pt x="639" y="1012"/>
                  </a:lnTo>
                  <a:lnTo>
                    <a:pt x="647" y="1012"/>
                  </a:lnTo>
                  <a:lnTo>
                    <a:pt x="653" y="1007"/>
                  </a:lnTo>
                  <a:lnTo>
                    <a:pt x="656" y="1002"/>
                  </a:lnTo>
                  <a:lnTo>
                    <a:pt x="658" y="995"/>
                  </a:lnTo>
                  <a:lnTo>
                    <a:pt x="658" y="103"/>
                  </a:lnTo>
                  <a:lnTo>
                    <a:pt x="658" y="103"/>
                  </a:lnTo>
                  <a:lnTo>
                    <a:pt x="658" y="93"/>
                  </a:lnTo>
                  <a:lnTo>
                    <a:pt x="656" y="82"/>
                  </a:lnTo>
                  <a:lnTo>
                    <a:pt x="653" y="72"/>
                  </a:lnTo>
                  <a:lnTo>
                    <a:pt x="649" y="64"/>
                  </a:lnTo>
                  <a:lnTo>
                    <a:pt x="641" y="45"/>
                  </a:lnTo>
                  <a:lnTo>
                    <a:pt x="627" y="30"/>
                  </a:lnTo>
                  <a:lnTo>
                    <a:pt x="612" y="18"/>
                  </a:lnTo>
                  <a:lnTo>
                    <a:pt x="595" y="8"/>
                  </a:lnTo>
                  <a:lnTo>
                    <a:pt x="585" y="5"/>
                  </a:lnTo>
                  <a:lnTo>
                    <a:pt x="575" y="1"/>
                  </a:lnTo>
                  <a:lnTo>
                    <a:pt x="565" y="0"/>
                  </a:lnTo>
                  <a:lnTo>
                    <a:pt x="555" y="0"/>
                  </a:lnTo>
                  <a:lnTo>
                    <a:pt x="103" y="0"/>
                  </a:lnTo>
                  <a:lnTo>
                    <a:pt x="103" y="0"/>
                  </a:lnTo>
                  <a:lnTo>
                    <a:pt x="93" y="0"/>
                  </a:lnTo>
                  <a:lnTo>
                    <a:pt x="82" y="1"/>
                  </a:lnTo>
                  <a:lnTo>
                    <a:pt x="72" y="5"/>
                  </a:lnTo>
                  <a:lnTo>
                    <a:pt x="62" y="8"/>
                  </a:lnTo>
                  <a:lnTo>
                    <a:pt x="45" y="18"/>
                  </a:lnTo>
                  <a:lnTo>
                    <a:pt x="30" y="30"/>
                  </a:lnTo>
                  <a:lnTo>
                    <a:pt x="17" y="45"/>
                  </a:lnTo>
                  <a:lnTo>
                    <a:pt x="7" y="64"/>
                  </a:lnTo>
                  <a:lnTo>
                    <a:pt x="3" y="72"/>
                  </a:lnTo>
                  <a:lnTo>
                    <a:pt x="1" y="82"/>
                  </a:lnTo>
                  <a:lnTo>
                    <a:pt x="0" y="93"/>
                  </a:lnTo>
                  <a:lnTo>
                    <a:pt x="0" y="103"/>
                  </a:lnTo>
                  <a:lnTo>
                    <a:pt x="0" y="995"/>
                  </a:lnTo>
                  <a:lnTo>
                    <a:pt x="0" y="995"/>
                  </a:lnTo>
                  <a:lnTo>
                    <a:pt x="1" y="1002"/>
                  </a:lnTo>
                  <a:lnTo>
                    <a:pt x="5" y="1007"/>
                  </a:lnTo>
                  <a:lnTo>
                    <a:pt x="10" y="1012"/>
                  </a:lnTo>
                  <a:lnTo>
                    <a:pt x="17" y="1012"/>
                  </a:lnTo>
                  <a:lnTo>
                    <a:pt x="17" y="1012"/>
                  </a:lnTo>
                  <a:close/>
                  <a:moveTo>
                    <a:pt x="361" y="926"/>
                  </a:moveTo>
                  <a:lnTo>
                    <a:pt x="361" y="926"/>
                  </a:lnTo>
                  <a:lnTo>
                    <a:pt x="359" y="933"/>
                  </a:lnTo>
                  <a:lnTo>
                    <a:pt x="356" y="939"/>
                  </a:lnTo>
                  <a:lnTo>
                    <a:pt x="351" y="943"/>
                  </a:lnTo>
                  <a:lnTo>
                    <a:pt x="342" y="945"/>
                  </a:lnTo>
                  <a:lnTo>
                    <a:pt x="314" y="945"/>
                  </a:lnTo>
                  <a:lnTo>
                    <a:pt x="314" y="945"/>
                  </a:lnTo>
                  <a:lnTo>
                    <a:pt x="307" y="943"/>
                  </a:lnTo>
                  <a:lnTo>
                    <a:pt x="302" y="939"/>
                  </a:lnTo>
                  <a:lnTo>
                    <a:pt x="297" y="933"/>
                  </a:lnTo>
                  <a:lnTo>
                    <a:pt x="297" y="926"/>
                  </a:lnTo>
                  <a:lnTo>
                    <a:pt x="297" y="911"/>
                  </a:lnTo>
                  <a:lnTo>
                    <a:pt x="297" y="911"/>
                  </a:lnTo>
                  <a:lnTo>
                    <a:pt x="297" y="904"/>
                  </a:lnTo>
                  <a:lnTo>
                    <a:pt x="302" y="897"/>
                  </a:lnTo>
                  <a:lnTo>
                    <a:pt x="307" y="894"/>
                  </a:lnTo>
                  <a:lnTo>
                    <a:pt x="314" y="892"/>
                  </a:lnTo>
                  <a:lnTo>
                    <a:pt x="342" y="892"/>
                  </a:lnTo>
                  <a:lnTo>
                    <a:pt x="342" y="892"/>
                  </a:lnTo>
                  <a:lnTo>
                    <a:pt x="351" y="894"/>
                  </a:lnTo>
                  <a:lnTo>
                    <a:pt x="356" y="897"/>
                  </a:lnTo>
                  <a:lnTo>
                    <a:pt x="359" y="904"/>
                  </a:lnTo>
                  <a:lnTo>
                    <a:pt x="361" y="911"/>
                  </a:lnTo>
                  <a:lnTo>
                    <a:pt x="361" y="926"/>
                  </a:lnTo>
                  <a:close/>
                  <a:moveTo>
                    <a:pt x="114" y="126"/>
                  </a:moveTo>
                  <a:lnTo>
                    <a:pt x="114" y="126"/>
                  </a:lnTo>
                  <a:lnTo>
                    <a:pt x="116" y="120"/>
                  </a:lnTo>
                  <a:lnTo>
                    <a:pt x="120" y="113"/>
                  </a:lnTo>
                  <a:lnTo>
                    <a:pt x="126" y="109"/>
                  </a:lnTo>
                  <a:lnTo>
                    <a:pt x="133" y="108"/>
                  </a:lnTo>
                  <a:lnTo>
                    <a:pt x="524" y="108"/>
                  </a:lnTo>
                  <a:lnTo>
                    <a:pt x="524" y="108"/>
                  </a:lnTo>
                  <a:lnTo>
                    <a:pt x="531" y="109"/>
                  </a:lnTo>
                  <a:lnTo>
                    <a:pt x="538" y="113"/>
                  </a:lnTo>
                  <a:lnTo>
                    <a:pt x="541" y="120"/>
                  </a:lnTo>
                  <a:lnTo>
                    <a:pt x="543" y="126"/>
                  </a:lnTo>
                  <a:lnTo>
                    <a:pt x="543" y="821"/>
                  </a:lnTo>
                  <a:lnTo>
                    <a:pt x="543" y="821"/>
                  </a:lnTo>
                  <a:lnTo>
                    <a:pt x="541" y="828"/>
                  </a:lnTo>
                  <a:lnTo>
                    <a:pt x="538" y="835"/>
                  </a:lnTo>
                  <a:lnTo>
                    <a:pt x="531" y="838"/>
                  </a:lnTo>
                  <a:lnTo>
                    <a:pt x="524" y="840"/>
                  </a:lnTo>
                  <a:lnTo>
                    <a:pt x="133" y="840"/>
                  </a:lnTo>
                  <a:lnTo>
                    <a:pt x="133" y="840"/>
                  </a:lnTo>
                  <a:lnTo>
                    <a:pt x="126" y="838"/>
                  </a:lnTo>
                  <a:lnTo>
                    <a:pt x="120" y="835"/>
                  </a:lnTo>
                  <a:lnTo>
                    <a:pt x="116" y="828"/>
                  </a:lnTo>
                  <a:lnTo>
                    <a:pt x="114" y="821"/>
                  </a:lnTo>
                  <a:lnTo>
                    <a:pt x="114" y="126"/>
                  </a:lnTo>
                  <a:close/>
                </a:path>
              </a:pathLst>
            </a:custGeom>
            <a:solidFill>
              <a:schemeClr val="bg1">
                <a:lumMod val="75000"/>
              </a:schemeClr>
            </a:solidFill>
            <a:ln w="9525">
              <a:noFill/>
              <a:round/>
              <a:headEnd/>
              <a:tailEnd/>
            </a:ln>
          </p:spPr>
          <p:txBody>
            <a:bodyPr/>
            <a:lstStyle/>
            <a:p>
              <a:pPr defTabSz="695133">
                <a:buClr>
                  <a:srgbClr val="CC9900"/>
                </a:buClr>
                <a:defRPr/>
              </a:pPr>
              <a:endParaRPr lang="zh-CN" altLang="en-US" sz="1400" dirty="0">
                <a:solidFill>
                  <a:prstClr val="black"/>
                </a:solidFill>
                <a:cs typeface="Arial" pitchFamily="34" charset="0"/>
              </a:endParaRPr>
            </a:p>
          </p:txBody>
        </p:sp>
        <p:sp>
          <p:nvSpPr>
            <p:cNvPr id="14" name="Freeform 352"/>
            <p:cNvSpPr>
              <a:spLocks noEditPoints="1"/>
            </p:cNvSpPr>
            <p:nvPr/>
          </p:nvSpPr>
          <p:spPr bwMode="auto">
            <a:xfrm>
              <a:off x="7769497" y="1577298"/>
              <a:ext cx="131693" cy="131839"/>
            </a:xfrm>
            <a:custGeom>
              <a:avLst/>
              <a:gdLst/>
              <a:ahLst/>
              <a:cxnLst>
                <a:cxn ang="0">
                  <a:pos x="179" y="357"/>
                </a:cxn>
                <a:cxn ang="0">
                  <a:pos x="143" y="353"/>
                </a:cxn>
                <a:cxn ang="0">
                  <a:pos x="110" y="343"/>
                </a:cxn>
                <a:cxn ang="0">
                  <a:pos x="79" y="327"/>
                </a:cxn>
                <a:cxn ang="0">
                  <a:pos x="53" y="304"/>
                </a:cxn>
                <a:cxn ang="0">
                  <a:pos x="31" y="278"/>
                </a:cxn>
                <a:cxn ang="0">
                  <a:pos x="14" y="249"/>
                </a:cxn>
                <a:cxn ang="0">
                  <a:pos x="4" y="214"/>
                </a:cxn>
                <a:cxn ang="0">
                  <a:pos x="0" y="178"/>
                </a:cxn>
                <a:cxn ang="0">
                  <a:pos x="2" y="161"/>
                </a:cxn>
                <a:cxn ang="0">
                  <a:pos x="8" y="125"/>
                </a:cxn>
                <a:cxn ang="0">
                  <a:pos x="22" y="94"/>
                </a:cxn>
                <a:cxn ang="0">
                  <a:pos x="41" y="66"/>
                </a:cxn>
                <a:cxn ang="0">
                  <a:pos x="65" y="41"/>
                </a:cxn>
                <a:cxn ang="0">
                  <a:pos x="94" y="23"/>
                </a:cxn>
                <a:cxn ang="0">
                  <a:pos x="126" y="9"/>
                </a:cxn>
                <a:cxn ang="0">
                  <a:pos x="161" y="0"/>
                </a:cxn>
                <a:cxn ang="0">
                  <a:pos x="179" y="0"/>
                </a:cxn>
                <a:cxn ang="0">
                  <a:pos x="216" y="4"/>
                </a:cxn>
                <a:cxn ang="0">
                  <a:pos x="249" y="15"/>
                </a:cxn>
                <a:cxn ang="0">
                  <a:pos x="279" y="31"/>
                </a:cxn>
                <a:cxn ang="0">
                  <a:pos x="306" y="53"/>
                </a:cxn>
                <a:cxn ang="0">
                  <a:pos x="326" y="80"/>
                </a:cxn>
                <a:cxn ang="0">
                  <a:pos x="345" y="108"/>
                </a:cxn>
                <a:cxn ang="0">
                  <a:pos x="355" y="143"/>
                </a:cxn>
                <a:cxn ang="0">
                  <a:pos x="357" y="178"/>
                </a:cxn>
                <a:cxn ang="0">
                  <a:pos x="357" y="196"/>
                </a:cxn>
                <a:cxn ang="0">
                  <a:pos x="349" y="231"/>
                </a:cxn>
                <a:cxn ang="0">
                  <a:pos x="336" y="263"/>
                </a:cxn>
                <a:cxn ang="0">
                  <a:pos x="316" y="292"/>
                </a:cxn>
                <a:cxn ang="0">
                  <a:pos x="294" y="316"/>
                </a:cxn>
                <a:cxn ang="0">
                  <a:pos x="265" y="335"/>
                </a:cxn>
                <a:cxn ang="0">
                  <a:pos x="232" y="349"/>
                </a:cxn>
                <a:cxn ang="0">
                  <a:pos x="198" y="355"/>
                </a:cxn>
                <a:cxn ang="0">
                  <a:pos x="179" y="357"/>
                </a:cxn>
                <a:cxn ang="0">
                  <a:pos x="124" y="276"/>
                </a:cxn>
                <a:cxn ang="0">
                  <a:pos x="124" y="82"/>
                </a:cxn>
              </a:cxnLst>
              <a:rect l="0" t="0" r="r" b="b"/>
              <a:pathLst>
                <a:path w="357" h="357">
                  <a:moveTo>
                    <a:pt x="179" y="357"/>
                  </a:moveTo>
                  <a:lnTo>
                    <a:pt x="179" y="357"/>
                  </a:lnTo>
                  <a:lnTo>
                    <a:pt x="161" y="355"/>
                  </a:lnTo>
                  <a:lnTo>
                    <a:pt x="143" y="353"/>
                  </a:lnTo>
                  <a:lnTo>
                    <a:pt x="126" y="349"/>
                  </a:lnTo>
                  <a:lnTo>
                    <a:pt x="110" y="343"/>
                  </a:lnTo>
                  <a:lnTo>
                    <a:pt x="94" y="335"/>
                  </a:lnTo>
                  <a:lnTo>
                    <a:pt x="79" y="327"/>
                  </a:lnTo>
                  <a:lnTo>
                    <a:pt x="65" y="316"/>
                  </a:lnTo>
                  <a:lnTo>
                    <a:pt x="53" y="304"/>
                  </a:lnTo>
                  <a:lnTo>
                    <a:pt x="41" y="292"/>
                  </a:lnTo>
                  <a:lnTo>
                    <a:pt x="31" y="278"/>
                  </a:lnTo>
                  <a:lnTo>
                    <a:pt x="22" y="263"/>
                  </a:lnTo>
                  <a:lnTo>
                    <a:pt x="14" y="249"/>
                  </a:lnTo>
                  <a:lnTo>
                    <a:pt x="8" y="231"/>
                  </a:lnTo>
                  <a:lnTo>
                    <a:pt x="4" y="214"/>
                  </a:lnTo>
                  <a:lnTo>
                    <a:pt x="2" y="196"/>
                  </a:lnTo>
                  <a:lnTo>
                    <a:pt x="0" y="178"/>
                  </a:lnTo>
                  <a:lnTo>
                    <a:pt x="0" y="178"/>
                  </a:lnTo>
                  <a:lnTo>
                    <a:pt x="2" y="161"/>
                  </a:lnTo>
                  <a:lnTo>
                    <a:pt x="4" y="143"/>
                  </a:lnTo>
                  <a:lnTo>
                    <a:pt x="8" y="125"/>
                  </a:lnTo>
                  <a:lnTo>
                    <a:pt x="14" y="108"/>
                  </a:lnTo>
                  <a:lnTo>
                    <a:pt x="22" y="94"/>
                  </a:lnTo>
                  <a:lnTo>
                    <a:pt x="31" y="80"/>
                  </a:lnTo>
                  <a:lnTo>
                    <a:pt x="41" y="66"/>
                  </a:lnTo>
                  <a:lnTo>
                    <a:pt x="53" y="53"/>
                  </a:lnTo>
                  <a:lnTo>
                    <a:pt x="65" y="41"/>
                  </a:lnTo>
                  <a:lnTo>
                    <a:pt x="79" y="31"/>
                  </a:lnTo>
                  <a:lnTo>
                    <a:pt x="94" y="23"/>
                  </a:lnTo>
                  <a:lnTo>
                    <a:pt x="110" y="15"/>
                  </a:lnTo>
                  <a:lnTo>
                    <a:pt x="126" y="9"/>
                  </a:lnTo>
                  <a:lnTo>
                    <a:pt x="143" y="4"/>
                  </a:lnTo>
                  <a:lnTo>
                    <a:pt x="161" y="0"/>
                  </a:lnTo>
                  <a:lnTo>
                    <a:pt x="179" y="0"/>
                  </a:lnTo>
                  <a:lnTo>
                    <a:pt x="179" y="0"/>
                  </a:lnTo>
                  <a:lnTo>
                    <a:pt x="198" y="0"/>
                  </a:lnTo>
                  <a:lnTo>
                    <a:pt x="216" y="4"/>
                  </a:lnTo>
                  <a:lnTo>
                    <a:pt x="232" y="9"/>
                  </a:lnTo>
                  <a:lnTo>
                    <a:pt x="249" y="15"/>
                  </a:lnTo>
                  <a:lnTo>
                    <a:pt x="265" y="23"/>
                  </a:lnTo>
                  <a:lnTo>
                    <a:pt x="279" y="31"/>
                  </a:lnTo>
                  <a:lnTo>
                    <a:pt x="294" y="41"/>
                  </a:lnTo>
                  <a:lnTo>
                    <a:pt x="306" y="53"/>
                  </a:lnTo>
                  <a:lnTo>
                    <a:pt x="316" y="66"/>
                  </a:lnTo>
                  <a:lnTo>
                    <a:pt x="326" y="80"/>
                  </a:lnTo>
                  <a:lnTo>
                    <a:pt x="336" y="94"/>
                  </a:lnTo>
                  <a:lnTo>
                    <a:pt x="345" y="108"/>
                  </a:lnTo>
                  <a:lnTo>
                    <a:pt x="349" y="125"/>
                  </a:lnTo>
                  <a:lnTo>
                    <a:pt x="355" y="143"/>
                  </a:lnTo>
                  <a:lnTo>
                    <a:pt x="357" y="161"/>
                  </a:lnTo>
                  <a:lnTo>
                    <a:pt x="357" y="178"/>
                  </a:lnTo>
                  <a:lnTo>
                    <a:pt x="357" y="178"/>
                  </a:lnTo>
                  <a:lnTo>
                    <a:pt x="357" y="196"/>
                  </a:lnTo>
                  <a:lnTo>
                    <a:pt x="355" y="214"/>
                  </a:lnTo>
                  <a:lnTo>
                    <a:pt x="349" y="231"/>
                  </a:lnTo>
                  <a:lnTo>
                    <a:pt x="345" y="249"/>
                  </a:lnTo>
                  <a:lnTo>
                    <a:pt x="336" y="263"/>
                  </a:lnTo>
                  <a:lnTo>
                    <a:pt x="326" y="278"/>
                  </a:lnTo>
                  <a:lnTo>
                    <a:pt x="316" y="292"/>
                  </a:lnTo>
                  <a:lnTo>
                    <a:pt x="306" y="304"/>
                  </a:lnTo>
                  <a:lnTo>
                    <a:pt x="294" y="316"/>
                  </a:lnTo>
                  <a:lnTo>
                    <a:pt x="279" y="327"/>
                  </a:lnTo>
                  <a:lnTo>
                    <a:pt x="265" y="335"/>
                  </a:lnTo>
                  <a:lnTo>
                    <a:pt x="249" y="343"/>
                  </a:lnTo>
                  <a:lnTo>
                    <a:pt x="232" y="349"/>
                  </a:lnTo>
                  <a:lnTo>
                    <a:pt x="216" y="353"/>
                  </a:lnTo>
                  <a:lnTo>
                    <a:pt x="198" y="355"/>
                  </a:lnTo>
                  <a:lnTo>
                    <a:pt x="179" y="357"/>
                  </a:lnTo>
                  <a:lnTo>
                    <a:pt x="179" y="357"/>
                  </a:lnTo>
                  <a:close/>
                  <a:moveTo>
                    <a:pt x="124" y="82"/>
                  </a:moveTo>
                  <a:lnTo>
                    <a:pt x="124" y="276"/>
                  </a:lnTo>
                  <a:lnTo>
                    <a:pt x="285" y="178"/>
                  </a:lnTo>
                  <a:lnTo>
                    <a:pt x="124" y="82"/>
                  </a:lnTo>
                  <a:close/>
                </a:path>
              </a:pathLst>
            </a:custGeom>
            <a:solidFill>
              <a:schemeClr val="bg1">
                <a:lumMod val="75000"/>
              </a:schemeClr>
            </a:solidFill>
            <a:ln w="9525">
              <a:noFill/>
              <a:round/>
              <a:headEnd/>
              <a:tailEnd/>
            </a:ln>
          </p:spPr>
          <p:txBody>
            <a:bodyPr/>
            <a:lstStyle/>
            <a:p>
              <a:pPr defTabSz="695133">
                <a:buClr>
                  <a:srgbClr val="CC9900"/>
                </a:buClr>
                <a:defRPr/>
              </a:pPr>
              <a:endParaRPr lang="zh-CN" altLang="en-US" sz="1400" dirty="0">
                <a:solidFill>
                  <a:prstClr val="black"/>
                </a:solidFill>
                <a:cs typeface="Arial" pitchFamily="34" charset="0"/>
              </a:endParaRPr>
            </a:p>
          </p:txBody>
        </p:sp>
      </p:grpSp>
      <p:sp>
        <p:nvSpPr>
          <p:cNvPr id="15" name="文本框 159"/>
          <p:cNvSpPr txBox="1">
            <a:spLocks noChangeArrowheads="1"/>
          </p:cNvSpPr>
          <p:nvPr/>
        </p:nvSpPr>
        <p:spPr bwMode="auto">
          <a:xfrm>
            <a:off x="6825094" y="4564731"/>
            <a:ext cx="380824" cy="30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77" tIns="31038" rIns="62077" bIns="31038">
            <a:spAutoFit/>
          </a:bodyPr>
          <a:lstStyle>
            <a:lvl1pPr defTabSz="1022350">
              <a:defRPr sz="2400">
                <a:solidFill>
                  <a:schemeClr val="tx1"/>
                </a:solidFill>
                <a:latin typeface="Arial" panose="020B0604020202020204" pitchFamily="34" charset="0"/>
                <a:ea typeface="微软雅黑" panose="020B0503020204020204" pitchFamily="34" charset="-122"/>
              </a:defRPr>
            </a:lvl1pPr>
            <a:lvl2pPr marL="742950" indent="-285750" defTabSz="1022350">
              <a:defRPr sz="2400">
                <a:solidFill>
                  <a:schemeClr val="tx1"/>
                </a:solidFill>
                <a:latin typeface="Arial" panose="020B0604020202020204" pitchFamily="34" charset="0"/>
                <a:ea typeface="微软雅黑" panose="020B0503020204020204" pitchFamily="34" charset="-122"/>
              </a:defRPr>
            </a:lvl2pPr>
            <a:lvl3pPr marL="1143000" indent="-228600" defTabSz="1022350">
              <a:defRPr sz="2400">
                <a:solidFill>
                  <a:schemeClr val="tx1"/>
                </a:solidFill>
                <a:latin typeface="Arial" panose="020B0604020202020204" pitchFamily="34" charset="0"/>
                <a:ea typeface="微软雅黑" panose="020B0503020204020204" pitchFamily="34" charset="-122"/>
              </a:defRPr>
            </a:lvl3pPr>
            <a:lvl4pPr marL="1600200" indent="-228600" defTabSz="1022350">
              <a:defRPr sz="2400">
                <a:solidFill>
                  <a:schemeClr val="tx1"/>
                </a:solidFill>
                <a:latin typeface="Arial" panose="020B0604020202020204" pitchFamily="34" charset="0"/>
                <a:ea typeface="微软雅黑" panose="020B0503020204020204" pitchFamily="34" charset="-122"/>
              </a:defRPr>
            </a:lvl4pPr>
            <a:lvl5pPr marL="2057400" indent="-228600" defTabSz="1022350">
              <a:defRPr sz="2400">
                <a:solidFill>
                  <a:schemeClr val="tx1"/>
                </a:solidFill>
                <a:latin typeface="Arial" panose="020B0604020202020204" pitchFamily="34" charset="0"/>
                <a:ea typeface="微软雅黑" panose="020B0503020204020204" pitchFamily="34" charset="-122"/>
              </a:defRPr>
            </a:lvl5pPr>
            <a:lvl6pPr marL="25146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buClr>
                <a:srgbClr val="CC9900"/>
              </a:buClr>
            </a:pPr>
            <a:r>
              <a:rPr lang="en-US" altLang="zh-CN" sz="800" dirty="0">
                <a:solidFill>
                  <a:srgbClr val="FFFFFF"/>
                </a:solidFill>
                <a:latin typeface="Arial"/>
                <a:cs typeface="Arial" pitchFamily="34" charset="0"/>
              </a:rPr>
              <a:t>Video</a:t>
            </a:r>
            <a:endParaRPr lang="zh-CN" altLang="en-US" sz="800" dirty="0">
              <a:solidFill>
                <a:srgbClr val="FFFFFF"/>
              </a:solidFill>
              <a:latin typeface="Arial"/>
              <a:cs typeface="Arial" pitchFamily="34" charset="0"/>
            </a:endParaRPr>
          </a:p>
        </p:txBody>
      </p:sp>
      <p:grpSp>
        <p:nvGrpSpPr>
          <p:cNvPr id="16" name="组合 692"/>
          <p:cNvGrpSpPr/>
          <p:nvPr/>
        </p:nvGrpSpPr>
        <p:grpSpPr>
          <a:xfrm>
            <a:off x="1148639" y="4988516"/>
            <a:ext cx="276312" cy="474306"/>
            <a:chOff x="11897858" y="3411765"/>
            <a:chExt cx="498475" cy="492125"/>
          </a:xfrm>
          <a:solidFill>
            <a:schemeClr val="bg1">
              <a:lumMod val="75000"/>
            </a:schemeClr>
          </a:solidFill>
        </p:grpSpPr>
        <p:sp>
          <p:nvSpPr>
            <p:cNvPr id="17" name="Freeform 7"/>
            <p:cNvSpPr>
              <a:spLocks/>
            </p:cNvSpPr>
            <p:nvPr/>
          </p:nvSpPr>
          <p:spPr bwMode="auto">
            <a:xfrm>
              <a:off x="12113758" y="3411765"/>
              <a:ext cx="282575" cy="282575"/>
            </a:xfrm>
            <a:custGeom>
              <a:avLst/>
              <a:gdLst/>
              <a:ahLst/>
              <a:cxnLst>
                <a:cxn ang="0">
                  <a:pos x="14" y="0"/>
                </a:cxn>
                <a:cxn ang="0">
                  <a:pos x="14" y="0"/>
                </a:cxn>
                <a:cxn ang="0">
                  <a:pos x="8" y="2"/>
                </a:cxn>
                <a:cxn ang="0">
                  <a:pos x="4" y="4"/>
                </a:cxn>
                <a:cxn ang="0">
                  <a:pos x="2" y="8"/>
                </a:cxn>
                <a:cxn ang="0">
                  <a:pos x="0" y="14"/>
                </a:cxn>
                <a:cxn ang="0">
                  <a:pos x="0" y="14"/>
                </a:cxn>
                <a:cxn ang="0">
                  <a:pos x="2" y="20"/>
                </a:cxn>
                <a:cxn ang="0">
                  <a:pos x="4" y="24"/>
                </a:cxn>
                <a:cxn ang="0">
                  <a:pos x="8" y="28"/>
                </a:cxn>
                <a:cxn ang="0">
                  <a:pos x="14" y="28"/>
                </a:cxn>
                <a:cxn ang="0">
                  <a:pos x="14" y="28"/>
                </a:cxn>
                <a:cxn ang="0">
                  <a:pos x="28" y="30"/>
                </a:cxn>
                <a:cxn ang="0">
                  <a:pos x="42" y="32"/>
                </a:cxn>
                <a:cxn ang="0">
                  <a:pos x="54" y="34"/>
                </a:cxn>
                <a:cxn ang="0">
                  <a:pos x="68" y="40"/>
                </a:cxn>
                <a:cxn ang="0">
                  <a:pos x="78" y="44"/>
                </a:cxn>
                <a:cxn ang="0">
                  <a:pos x="90" y="52"/>
                </a:cxn>
                <a:cxn ang="0">
                  <a:pos x="100" y="60"/>
                </a:cxn>
                <a:cxn ang="0">
                  <a:pos x="110" y="68"/>
                </a:cxn>
                <a:cxn ang="0">
                  <a:pos x="118" y="78"/>
                </a:cxn>
                <a:cxn ang="0">
                  <a:pos x="126" y="88"/>
                </a:cxn>
                <a:cxn ang="0">
                  <a:pos x="134" y="100"/>
                </a:cxn>
                <a:cxn ang="0">
                  <a:pos x="138" y="110"/>
                </a:cxn>
                <a:cxn ang="0">
                  <a:pos x="144" y="124"/>
                </a:cxn>
                <a:cxn ang="0">
                  <a:pos x="146" y="136"/>
                </a:cxn>
                <a:cxn ang="0">
                  <a:pos x="148" y="150"/>
                </a:cxn>
                <a:cxn ang="0">
                  <a:pos x="150" y="164"/>
                </a:cxn>
                <a:cxn ang="0">
                  <a:pos x="150" y="164"/>
                </a:cxn>
                <a:cxn ang="0">
                  <a:pos x="150" y="168"/>
                </a:cxn>
                <a:cxn ang="0">
                  <a:pos x="154" y="174"/>
                </a:cxn>
                <a:cxn ang="0">
                  <a:pos x="158" y="176"/>
                </a:cxn>
                <a:cxn ang="0">
                  <a:pos x="164" y="178"/>
                </a:cxn>
                <a:cxn ang="0">
                  <a:pos x="164" y="178"/>
                </a:cxn>
                <a:cxn ang="0">
                  <a:pos x="170" y="176"/>
                </a:cxn>
                <a:cxn ang="0">
                  <a:pos x="174" y="174"/>
                </a:cxn>
                <a:cxn ang="0">
                  <a:pos x="178" y="168"/>
                </a:cxn>
                <a:cxn ang="0">
                  <a:pos x="178" y="164"/>
                </a:cxn>
                <a:cxn ang="0">
                  <a:pos x="178" y="164"/>
                </a:cxn>
                <a:cxn ang="0">
                  <a:pos x="178" y="146"/>
                </a:cxn>
                <a:cxn ang="0">
                  <a:pos x="176" y="130"/>
                </a:cxn>
                <a:cxn ang="0">
                  <a:pos x="172" y="114"/>
                </a:cxn>
                <a:cxn ang="0">
                  <a:pos x="166" y="100"/>
                </a:cxn>
                <a:cxn ang="0">
                  <a:pos x="158" y="86"/>
                </a:cxn>
                <a:cxn ang="0">
                  <a:pos x="150" y="72"/>
                </a:cxn>
                <a:cxn ang="0">
                  <a:pos x="142" y="60"/>
                </a:cxn>
                <a:cxn ang="0">
                  <a:pos x="130" y="48"/>
                </a:cxn>
                <a:cxn ang="0">
                  <a:pos x="118" y="38"/>
                </a:cxn>
                <a:cxn ang="0">
                  <a:pos x="106" y="28"/>
                </a:cxn>
                <a:cxn ang="0">
                  <a:pos x="92" y="20"/>
                </a:cxn>
                <a:cxn ang="0">
                  <a:pos x="78" y="12"/>
                </a:cxn>
                <a:cxn ang="0">
                  <a:pos x="64" y="8"/>
                </a:cxn>
                <a:cxn ang="0">
                  <a:pos x="48" y="4"/>
                </a:cxn>
                <a:cxn ang="0">
                  <a:pos x="32" y="0"/>
                </a:cxn>
                <a:cxn ang="0">
                  <a:pos x="14" y="0"/>
                </a:cxn>
                <a:cxn ang="0">
                  <a:pos x="14" y="0"/>
                </a:cxn>
              </a:cxnLst>
              <a:rect l="0" t="0" r="r" b="b"/>
              <a:pathLst>
                <a:path w="178" h="178">
                  <a:moveTo>
                    <a:pt x="14" y="0"/>
                  </a:moveTo>
                  <a:lnTo>
                    <a:pt x="14" y="0"/>
                  </a:lnTo>
                  <a:lnTo>
                    <a:pt x="8" y="2"/>
                  </a:lnTo>
                  <a:lnTo>
                    <a:pt x="4" y="4"/>
                  </a:lnTo>
                  <a:lnTo>
                    <a:pt x="2" y="8"/>
                  </a:lnTo>
                  <a:lnTo>
                    <a:pt x="0" y="14"/>
                  </a:lnTo>
                  <a:lnTo>
                    <a:pt x="0" y="14"/>
                  </a:lnTo>
                  <a:lnTo>
                    <a:pt x="2" y="20"/>
                  </a:lnTo>
                  <a:lnTo>
                    <a:pt x="4" y="24"/>
                  </a:lnTo>
                  <a:lnTo>
                    <a:pt x="8" y="28"/>
                  </a:lnTo>
                  <a:lnTo>
                    <a:pt x="14" y="28"/>
                  </a:lnTo>
                  <a:lnTo>
                    <a:pt x="14" y="28"/>
                  </a:lnTo>
                  <a:lnTo>
                    <a:pt x="28" y="30"/>
                  </a:lnTo>
                  <a:lnTo>
                    <a:pt x="42" y="32"/>
                  </a:lnTo>
                  <a:lnTo>
                    <a:pt x="54" y="34"/>
                  </a:lnTo>
                  <a:lnTo>
                    <a:pt x="68" y="40"/>
                  </a:lnTo>
                  <a:lnTo>
                    <a:pt x="78" y="44"/>
                  </a:lnTo>
                  <a:lnTo>
                    <a:pt x="90" y="52"/>
                  </a:lnTo>
                  <a:lnTo>
                    <a:pt x="100" y="60"/>
                  </a:lnTo>
                  <a:lnTo>
                    <a:pt x="110" y="68"/>
                  </a:lnTo>
                  <a:lnTo>
                    <a:pt x="118" y="78"/>
                  </a:lnTo>
                  <a:lnTo>
                    <a:pt x="126" y="88"/>
                  </a:lnTo>
                  <a:lnTo>
                    <a:pt x="134" y="100"/>
                  </a:lnTo>
                  <a:lnTo>
                    <a:pt x="138" y="110"/>
                  </a:lnTo>
                  <a:lnTo>
                    <a:pt x="144" y="124"/>
                  </a:lnTo>
                  <a:lnTo>
                    <a:pt x="146" y="136"/>
                  </a:lnTo>
                  <a:lnTo>
                    <a:pt x="148" y="150"/>
                  </a:lnTo>
                  <a:lnTo>
                    <a:pt x="150" y="164"/>
                  </a:lnTo>
                  <a:lnTo>
                    <a:pt x="150" y="164"/>
                  </a:lnTo>
                  <a:lnTo>
                    <a:pt x="150" y="168"/>
                  </a:lnTo>
                  <a:lnTo>
                    <a:pt x="154" y="174"/>
                  </a:lnTo>
                  <a:lnTo>
                    <a:pt x="158" y="176"/>
                  </a:lnTo>
                  <a:lnTo>
                    <a:pt x="164" y="178"/>
                  </a:lnTo>
                  <a:lnTo>
                    <a:pt x="164" y="178"/>
                  </a:lnTo>
                  <a:lnTo>
                    <a:pt x="170" y="176"/>
                  </a:lnTo>
                  <a:lnTo>
                    <a:pt x="174" y="174"/>
                  </a:lnTo>
                  <a:lnTo>
                    <a:pt x="178" y="168"/>
                  </a:lnTo>
                  <a:lnTo>
                    <a:pt x="178" y="164"/>
                  </a:lnTo>
                  <a:lnTo>
                    <a:pt x="178" y="164"/>
                  </a:lnTo>
                  <a:lnTo>
                    <a:pt x="178" y="146"/>
                  </a:lnTo>
                  <a:lnTo>
                    <a:pt x="176" y="130"/>
                  </a:lnTo>
                  <a:lnTo>
                    <a:pt x="172" y="114"/>
                  </a:lnTo>
                  <a:lnTo>
                    <a:pt x="166" y="100"/>
                  </a:lnTo>
                  <a:lnTo>
                    <a:pt x="158" y="86"/>
                  </a:lnTo>
                  <a:lnTo>
                    <a:pt x="150" y="72"/>
                  </a:lnTo>
                  <a:lnTo>
                    <a:pt x="142" y="60"/>
                  </a:lnTo>
                  <a:lnTo>
                    <a:pt x="130" y="48"/>
                  </a:lnTo>
                  <a:lnTo>
                    <a:pt x="118" y="38"/>
                  </a:lnTo>
                  <a:lnTo>
                    <a:pt x="106" y="28"/>
                  </a:lnTo>
                  <a:lnTo>
                    <a:pt x="92" y="20"/>
                  </a:lnTo>
                  <a:lnTo>
                    <a:pt x="78" y="12"/>
                  </a:lnTo>
                  <a:lnTo>
                    <a:pt x="64" y="8"/>
                  </a:lnTo>
                  <a:lnTo>
                    <a:pt x="48" y="4"/>
                  </a:lnTo>
                  <a:lnTo>
                    <a:pt x="32" y="0"/>
                  </a:lnTo>
                  <a:lnTo>
                    <a:pt x="14" y="0"/>
                  </a:lnTo>
                  <a:lnTo>
                    <a:pt x="14" y="0"/>
                  </a:lnTo>
                  <a:close/>
                </a:path>
              </a:pathLst>
            </a:custGeom>
            <a:grpFill/>
            <a:ln w="9525">
              <a:noFill/>
              <a:round/>
              <a:headEnd/>
              <a:tailEnd/>
            </a:ln>
          </p:spPr>
          <p:txBody>
            <a:bodyPr/>
            <a:lstStyle/>
            <a:p>
              <a:pPr defTabSz="695133">
                <a:buClr>
                  <a:srgbClr val="CC9900"/>
                </a:buClr>
                <a:buFont typeface="Wingdings" pitchFamily="2" charset="2"/>
                <a:buChar char="n"/>
                <a:defRPr/>
              </a:pPr>
              <a:endParaRPr lang="zh-CN" altLang="en-US" sz="1400" dirty="0">
                <a:solidFill>
                  <a:prstClr val="black"/>
                </a:solidFill>
                <a:cs typeface="Arial" pitchFamily="34" charset="0"/>
              </a:endParaRPr>
            </a:p>
          </p:txBody>
        </p:sp>
        <p:sp>
          <p:nvSpPr>
            <p:cNvPr id="18" name="Freeform 8"/>
            <p:cNvSpPr>
              <a:spLocks/>
            </p:cNvSpPr>
            <p:nvPr/>
          </p:nvSpPr>
          <p:spPr bwMode="auto">
            <a:xfrm>
              <a:off x="12113758" y="3497490"/>
              <a:ext cx="193675" cy="196850"/>
            </a:xfrm>
            <a:custGeom>
              <a:avLst/>
              <a:gdLst/>
              <a:ahLst/>
              <a:cxnLst>
                <a:cxn ang="0">
                  <a:pos x="92" y="110"/>
                </a:cxn>
                <a:cxn ang="0">
                  <a:pos x="92" y="110"/>
                </a:cxn>
                <a:cxn ang="0">
                  <a:pos x="94" y="114"/>
                </a:cxn>
                <a:cxn ang="0">
                  <a:pos x="96" y="120"/>
                </a:cxn>
                <a:cxn ang="0">
                  <a:pos x="100" y="122"/>
                </a:cxn>
                <a:cxn ang="0">
                  <a:pos x="106" y="124"/>
                </a:cxn>
                <a:cxn ang="0">
                  <a:pos x="106" y="124"/>
                </a:cxn>
                <a:cxn ang="0">
                  <a:pos x="112" y="122"/>
                </a:cxn>
                <a:cxn ang="0">
                  <a:pos x="116" y="120"/>
                </a:cxn>
                <a:cxn ang="0">
                  <a:pos x="120" y="114"/>
                </a:cxn>
                <a:cxn ang="0">
                  <a:pos x="122" y="110"/>
                </a:cxn>
                <a:cxn ang="0">
                  <a:pos x="122" y="110"/>
                </a:cxn>
                <a:cxn ang="0">
                  <a:pos x="120" y="88"/>
                </a:cxn>
                <a:cxn ang="0">
                  <a:pos x="112" y="68"/>
                </a:cxn>
                <a:cxn ang="0">
                  <a:pos x="102" y="48"/>
                </a:cxn>
                <a:cxn ang="0">
                  <a:pos x="90" y="32"/>
                </a:cxn>
                <a:cxn ang="0">
                  <a:pos x="74" y="20"/>
                </a:cxn>
                <a:cxn ang="0">
                  <a:pos x="56" y="10"/>
                </a:cxn>
                <a:cxn ang="0">
                  <a:pos x="36" y="2"/>
                </a:cxn>
                <a:cxn ang="0">
                  <a:pos x="14" y="0"/>
                </a:cxn>
                <a:cxn ang="0">
                  <a:pos x="14" y="0"/>
                </a:cxn>
                <a:cxn ang="0">
                  <a:pos x="8" y="2"/>
                </a:cxn>
                <a:cxn ang="0">
                  <a:pos x="4" y="4"/>
                </a:cxn>
                <a:cxn ang="0">
                  <a:pos x="2" y="10"/>
                </a:cxn>
                <a:cxn ang="0">
                  <a:pos x="0" y="14"/>
                </a:cxn>
                <a:cxn ang="0">
                  <a:pos x="0" y="14"/>
                </a:cxn>
                <a:cxn ang="0">
                  <a:pos x="2" y="20"/>
                </a:cxn>
                <a:cxn ang="0">
                  <a:pos x="4" y="26"/>
                </a:cxn>
                <a:cxn ang="0">
                  <a:pos x="8" y="28"/>
                </a:cxn>
                <a:cxn ang="0">
                  <a:pos x="14" y="30"/>
                </a:cxn>
                <a:cxn ang="0">
                  <a:pos x="14" y="30"/>
                </a:cxn>
                <a:cxn ang="0">
                  <a:pos x="30" y="30"/>
                </a:cxn>
                <a:cxn ang="0">
                  <a:pos x="44" y="36"/>
                </a:cxn>
                <a:cxn ang="0">
                  <a:pos x="58" y="42"/>
                </a:cxn>
                <a:cxn ang="0">
                  <a:pos x="70" y="52"/>
                </a:cxn>
                <a:cxn ang="0">
                  <a:pos x="78" y="64"/>
                </a:cxn>
                <a:cxn ang="0">
                  <a:pos x="86" y="78"/>
                </a:cxn>
                <a:cxn ang="0">
                  <a:pos x="90" y="94"/>
                </a:cxn>
                <a:cxn ang="0">
                  <a:pos x="92" y="110"/>
                </a:cxn>
                <a:cxn ang="0">
                  <a:pos x="92" y="110"/>
                </a:cxn>
              </a:cxnLst>
              <a:rect l="0" t="0" r="r" b="b"/>
              <a:pathLst>
                <a:path w="122" h="124">
                  <a:moveTo>
                    <a:pt x="92" y="110"/>
                  </a:moveTo>
                  <a:lnTo>
                    <a:pt x="92" y="110"/>
                  </a:lnTo>
                  <a:lnTo>
                    <a:pt x="94" y="114"/>
                  </a:lnTo>
                  <a:lnTo>
                    <a:pt x="96" y="120"/>
                  </a:lnTo>
                  <a:lnTo>
                    <a:pt x="100" y="122"/>
                  </a:lnTo>
                  <a:lnTo>
                    <a:pt x="106" y="124"/>
                  </a:lnTo>
                  <a:lnTo>
                    <a:pt x="106" y="124"/>
                  </a:lnTo>
                  <a:lnTo>
                    <a:pt x="112" y="122"/>
                  </a:lnTo>
                  <a:lnTo>
                    <a:pt x="116" y="120"/>
                  </a:lnTo>
                  <a:lnTo>
                    <a:pt x="120" y="114"/>
                  </a:lnTo>
                  <a:lnTo>
                    <a:pt x="122" y="110"/>
                  </a:lnTo>
                  <a:lnTo>
                    <a:pt x="122" y="110"/>
                  </a:lnTo>
                  <a:lnTo>
                    <a:pt x="120" y="88"/>
                  </a:lnTo>
                  <a:lnTo>
                    <a:pt x="112" y="68"/>
                  </a:lnTo>
                  <a:lnTo>
                    <a:pt x="102" y="48"/>
                  </a:lnTo>
                  <a:lnTo>
                    <a:pt x="90" y="32"/>
                  </a:lnTo>
                  <a:lnTo>
                    <a:pt x="74" y="20"/>
                  </a:lnTo>
                  <a:lnTo>
                    <a:pt x="56" y="10"/>
                  </a:lnTo>
                  <a:lnTo>
                    <a:pt x="36" y="2"/>
                  </a:lnTo>
                  <a:lnTo>
                    <a:pt x="14" y="0"/>
                  </a:lnTo>
                  <a:lnTo>
                    <a:pt x="14" y="0"/>
                  </a:lnTo>
                  <a:lnTo>
                    <a:pt x="8" y="2"/>
                  </a:lnTo>
                  <a:lnTo>
                    <a:pt x="4" y="4"/>
                  </a:lnTo>
                  <a:lnTo>
                    <a:pt x="2" y="10"/>
                  </a:lnTo>
                  <a:lnTo>
                    <a:pt x="0" y="14"/>
                  </a:lnTo>
                  <a:lnTo>
                    <a:pt x="0" y="14"/>
                  </a:lnTo>
                  <a:lnTo>
                    <a:pt x="2" y="20"/>
                  </a:lnTo>
                  <a:lnTo>
                    <a:pt x="4" y="26"/>
                  </a:lnTo>
                  <a:lnTo>
                    <a:pt x="8" y="28"/>
                  </a:lnTo>
                  <a:lnTo>
                    <a:pt x="14" y="30"/>
                  </a:lnTo>
                  <a:lnTo>
                    <a:pt x="14" y="30"/>
                  </a:lnTo>
                  <a:lnTo>
                    <a:pt x="30" y="30"/>
                  </a:lnTo>
                  <a:lnTo>
                    <a:pt x="44" y="36"/>
                  </a:lnTo>
                  <a:lnTo>
                    <a:pt x="58" y="42"/>
                  </a:lnTo>
                  <a:lnTo>
                    <a:pt x="70" y="52"/>
                  </a:lnTo>
                  <a:lnTo>
                    <a:pt x="78" y="64"/>
                  </a:lnTo>
                  <a:lnTo>
                    <a:pt x="86" y="78"/>
                  </a:lnTo>
                  <a:lnTo>
                    <a:pt x="90" y="94"/>
                  </a:lnTo>
                  <a:lnTo>
                    <a:pt x="92" y="110"/>
                  </a:lnTo>
                  <a:lnTo>
                    <a:pt x="92" y="110"/>
                  </a:lnTo>
                  <a:close/>
                </a:path>
              </a:pathLst>
            </a:custGeom>
            <a:grpFill/>
            <a:ln w="9525">
              <a:noFill/>
              <a:round/>
              <a:headEnd/>
              <a:tailEnd/>
            </a:ln>
          </p:spPr>
          <p:txBody>
            <a:bodyPr/>
            <a:lstStyle/>
            <a:p>
              <a:pPr defTabSz="695133">
                <a:buClr>
                  <a:srgbClr val="CC9900"/>
                </a:buClr>
                <a:buFont typeface="Wingdings" pitchFamily="2" charset="2"/>
                <a:buChar char="n"/>
                <a:defRPr/>
              </a:pPr>
              <a:endParaRPr lang="zh-CN" altLang="en-US" sz="1400" dirty="0">
                <a:solidFill>
                  <a:prstClr val="black"/>
                </a:solidFill>
                <a:cs typeface="Arial" pitchFamily="34" charset="0"/>
              </a:endParaRPr>
            </a:p>
          </p:txBody>
        </p:sp>
        <p:sp>
          <p:nvSpPr>
            <p:cNvPr id="19" name="Freeform 9"/>
            <p:cNvSpPr>
              <a:spLocks/>
            </p:cNvSpPr>
            <p:nvPr/>
          </p:nvSpPr>
          <p:spPr bwMode="auto">
            <a:xfrm>
              <a:off x="11897858" y="3446690"/>
              <a:ext cx="454025" cy="457200"/>
            </a:xfrm>
            <a:custGeom>
              <a:avLst/>
              <a:gdLst/>
              <a:ahLst/>
              <a:cxnLst>
                <a:cxn ang="0">
                  <a:pos x="244" y="188"/>
                </a:cxn>
                <a:cxn ang="0">
                  <a:pos x="244" y="188"/>
                </a:cxn>
                <a:cxn ang="0">
                  <a:pos x="238" y="182"/>
                </a:cxn>
                <a:cxn ang="0">
                  <a:pos x="230" y="180"/>
                </a:cxn>
                <a:cxn ang="0">
                  <a:pos x="224" y="182"/>
                </a:cxn>
                <a:cxn ang="0">
                  <a:pos x="218" y="184"/>
                </a:cxn>
                <a:cxn ang="0">
                  <a:pos x="198" y="206"/>
                </a:cxn>
                <a:cxn ang="0">
                  <a:pos x="82" y="92"/>
                </a:cxn>
                <a:cxn ang="0">
                  <a:pos x="106" y="68"/>
                </a:cxn>
                <a:cxn ang="0">
                  <a:pos x="106" y="68"/>
                </a:cxn>
                <a:cxn ang="0">
                  <a:pos x="108" y="62"/>
                </a:cxn>
                <a:cxn ang="0">
                  <a:pos x="110" y="56"/>
                </a:cxn>
                <a:cxn ang="0">
                  <a:pos x="108" y="50"/>
                </a:cxn>
                <a:cxn ang="0">
                  <a:pos x="102" y="42"/>
                </a:cxn>
                <a:cxn ang="0">
                  <a:pos x="66" y="6"/>
                </a:cxn>
                <a:cxn ang="0">
                  <a:pos x="66" y="6"/>
                </a:cxn>
                <a:cxn ang="0">
                  <a:pos x="60" y="2"/>
                </a:cxn>
                <a:cxn ang="0">
                  <a:pos x="54" y="0"/>
                </a:cxn>
                <a:cxn ang="0">
                  <a:pos x="48" y="0"/>
                </a:cxn>
                <a:cxn ang="0">
                  <a:pos x="42" y="4"/>
                </a:cxn>
                <a:cxn ang="0">
                  <a:pos x="14" y="32"/>
                </a:cxn>
                <a:cxn ang="0">
                  <a:pos x="14" y="32"/>
                </a:cxn>
                <a:cxn ang="0">
                  <a:pos x="8" y="38"/>
                </a:cxn>
                <a:cxn ang="0">
                  <a:pos x="4" y="46"/>
                </a:cxn>
                <a:cxn ang="0">
                  <a:pos x="2" y="54"/>
                </a:cxn>
                <a:cxn ang="0">
                  <a:pos x="0" y="62"/>
                </a:cxn>
                <a:cxn ang="0">
                  <a:pos x="0" y="72"/>
                </a:cxn>
                <a:cxn ang="0">
                  <a:pos x="2" y="80"/>
                </a:cxn>
                <a:cxn ang="0">
                  <a:pos x="6" y="90"/>
                </a:cxn>
                <a:cxn ang="0">
                  <a:pos x="12" y="98"/>
                </a:cxn>
                <a:cxn ang="0">
                  <a:pos x="12" y="98"/>
                </a:cxn>
                <a:cxn ang="0">
                  <a:pos x="32" y="128"/>
                </a:cxn>
                <a:cxn ang="0">
                  <a:pos x="50" y="154"/>
                </a:cxn>
                <a:cxn ang="0">
                  <a:pos x="70" y="178"/>
                </a:cxn>
                <a:cxn ang="0">
                  <a:pos x="90" y="200"/>
                </a:cxn>
                <a:cxn ang="0">
                  <a:pos x="112" y="220"/>
                </a:cxn>
                <a:cxn ang="0">
                  <a:pos x="136" y="240"/>
                </a:cxn>
                <a:cxn ang="0">
                  <a:pos x="162" y="258"/>
                </a:cxn>
                <a:cxn ang="0">
                  <a:pos x="190" y="278"/>
                </a:cxn>
                <a:cxn ang="0">
                  <a:pos x="190" y="278"/>
                </a:cxn>
                <a:cxn ang="0">
                  <a:pos x="198" y="282"/>
                </a:cxn>
                <a:cxn ang="0">
                  <a:pos x="208" y="286"/>
                </a:cxn>
                <a:cxn ang="0">
                  <a:pos x="216" y="288"/>
                </a:cxn>
                <a:cxn ang="0">
                  <a:pos x="226" y="288"/>
                </a:cxn>
                <a:cxn ang="0">
                  <a:pos x="234" y="286"/>
                </a:cxn>
                <a:cxn ang="0">
                  <a:pos x="242" y="284"/>
                </a:cxn>
                <a:cxn ang="0">
                  <a:pos x="250" y="280"/>
                </a:cxn>
                <a:cxn ang="0">
                  <a:pos x="258" y="274"/>
                </a:cxn>
                <a:cxn ang="0">
                  <a:pos x="282" y="248"/>
                </a:cxn>
                <a:cxn ang="0">
                  <a:pos x="282" y="248"/>
                </a:cxn>
                <a:cxn ang="0">
                  <a:pos x="286" y="244"/>
                </a:cxn>
                <a:cxn ang="0">
                  <a:pos x="286" y="236"/>
                </a:cxn>
                <a:cxn ang="0">
                  <a:pos x="284" y="230"/>
                </a:cxn>
                <a:cxn ang="0">
                  <a:pos x="280" y="224"/>
                </a:cxn>
                <a:cxn ang="0">
                  <a:pos x="244" y="188"/>
                </a:cxn>
              </a:cxnLst>
              <a:rect l="0" t="0" r="r" b="b"/>
              <a:pathLst>
                <a:path w="286" h="288">
                  <a:moveTo>
                    <a:pt x="244" y="188"/>
                  </a:moveTo>
                  <a:lnTo>
                    <a:pt x="244" y="188"/>
                  </a:lnTo>
                  <a:lnTo>
                    <a:pt x="238" y="182"/>
                  </a:lnTo>
                  <a:lnTo>
                    <a:pt x="230" y="180"/>
                  </a:lnTo>
                  <a:lnTo>
                    <a:pt x="224" y="182"/>
                  </a:lnTo>
                  <a:lnTo>
                    <a:pt x="218" y="184"/>
                  </a:lnTo>
                  <a:lnTo>
                    <a:pt x="198" y="206"/>
                  </a:lnTo>
                  <a:lnTo>
                    <a:pt x="82" y="92"/>
                  </a:lnTo>
                  <a:lnTo>
                    <a:pt x="106" y="68"/>
                  </a:lnTo>
                  <a:lnTo>
                    <a:pt x="106" y="68"/>
                  </a:lnTo>
                  <a:lnTo>
                    <a:pt x="108" y="62"/>
                  </a:lnTo>
                  <a:lnTo>
                    <a:pt x="110" y="56"/>
                  </a:lnTo>
                  <a:lnTo>
                    <a:pt x="108" y="50"/>
                  </a:lnTo>
                  <a:lnTo>
                    <a:pt x="102" y="42"/>
                  </a:lnTo>
                  <a:lnTo>
                    <a:pt x="66" y="6"/>
                  </a:lnTo>
                  <a:lnTo>
                    <a:pt x="66" y="6"/>
                  </a:lnTo>
                  <a:lnTo>
                    <a:pt x="60" y="2"/>
                  </a:lnTo>
                  <a:lnTo>
                    <a:pt x="54" y="0"/>
                  </a:lnTo>
                  <a:lnTo>
                    <a:pt x="48" y="0"/>
                  </a:lnTo>
                  <a:lnTo>
                    <a:pt x="42" y="4"/>
                  </a:lnTo>
                  <a:lnTo>
                    <a:pt x="14" y="32"/>
                  </a:lnTo>
                  <a:lnTo>
                    <a:pt x="14" y="32"/>
                  </a:lnTo>
                  <a:lnTo>
                    <a:pt x="8" y="38"/>
                  </a:lnTo>
                  <a:lnTo>
                    <a:pt x="4" y="46"/>
                  </a:lnTo>
                  <a:lnTo>
                    <a:pt x="2" y="54"/>
                  </a:lnTo>
                  <a:lnTo>
                    <a:pt x="0" y="62"/>
                  </a:lnTo>
                  <a:lnTo>
                    <a:pt x="0" y="72"/>
                  </a:lnTo>
                  <a:lnTo>
                    <a:pt x="2" y="80"/>
                  </a:lnTo>
                  <a:lnTo>
                    <a:pt x="6" y="90"/>
                  </a:lnTo>
                  <a:lnTo>
                    <a:pt x="12" y="98"/>
                  </a:lnTo>
                  <a:lnTo>
                    <a:pt x="12" y="98"/>
                  </a:lnTo>
                  <a:lnTo>
                    <a:pt x="32" y="128"/>
                  </a:lnTo>
                  <a:lnTo>
                    <a:pt x="50" y="154"/>
                  </a:lnTo>
                  <a:lnTo>
                    <a:pt x="70" y="178"/>
                  </a:lnTo>
                  <a:lnTo>
                    <a:pt x="90" y="200"/>
                  </a:lnTo>
                  <a:lnTo>
                    <a:pt x="112" y="220"/>
                  </a:lnTo>
                  <a:lnTo>
                    <a:pt x="136" y="240"/>
                  </a:lnTo>
                  <a:lnTo>
                    <a:pt x="162" y="258"/>
                  </a:lnTo>
                  <a:lnTo>
                    <a:pt x="190" y="278"/>
                  </a:lnTo>
                  <a:lnTo>
                    <a:pt x="190" y="278"/>
                  </a:lnTo>
                  <a:lnTo>
                    <a:pt x="198" y="282"/>
                  </a:lnTo>
                  <a:lnTo>
                    <a:pt x="208" y="286"/>
                  </a:lnTo>
                  <a:lnTo>
                    <a:pt x="216" y="288"/>
                  </a:lnTo>
                  <a:lnTo>
                    <a:pt x="226" y="288"/>
                  </a:lnTo>
                  <a:lnTo>
                    <a:pt x="234" y="286"/>
                  </a:lnTo>
                  <a:lnTo>
                    <a:pt x="242" y="284"/>
                  </a:lnTo>
                  <a:lnTo>
                    <a:pt x="250" y="280"/>
                  </a:lnTo>
                  <a:lnTo>
                    <a:pt x="258" y="274"/>
                  </a:lnTo>
                  <a:lnTo>
                    <a:pt x="282" y="248"/>
                  </a:lnTo>
                  <a:lnTo>
                    <a:pt x="282" y="248"/>
                  </a:lnTo>
                  <a:lnTo>
                    <a:pt x="286" y="244"/>
                  </a:lnTo>
                  <a:lnTo>
                    <a:pt x="286" y="236"/>
                  </a:lnTo>
                  <a:lnTo>
                    <a:pt x="284" y="230"/>
                  </a:lnTo>
                  <a:lnTo>
                    <a:pt x="280" y="224"/>
                  </a:lnTo>
                  <a:lnTo>
                    <a:pt x="244" y="188"/>
                  </a:lnTo>
                  <a:close/>
                </a:path>
              </a:pathLst>
            </a:custGeom>
            <a:grpFill/>
            <a:ln w="9525">
              <a:noFill/>
              <a:round/>
              <a:headEnd/>
              <a:tailEnd/>
            </a:ln>
          </p:spPr>
          <p:txBody>
            <a:bodyPr/>
            <a:lstStyle/>
            <a:p>
              <a:pPr defTabSz="695133">
                <a:buClr>
                  <a:srgbClr val="CC9900"/>
                </a:buClr>
                <a:buFont typeface="Wingdings" pitchFamily="2" charset="2"/>
                <a:buChar char="n"/>
                <a:defRPr/>
              </a:pPr>
              <a:endParaRPr lang="zh-CN" altLang="en-US" sz="1400" dirty="0">
                <a:solidFill>
                  <a:prstClr val="black"/>
                </a:solidFill>
                <a:cs typeface="Arial" pitchFamily="34" charset="0"/>
              </a:endParaRPr>
            </a:p>
          </p:txBody>
        </p:sp>
      </p:grpSp>
      <p:grpSp>
        <p:nvGrpSpPr>
          <p:cNvPr id="20" name="组合 131"/>
          <p:cNvGrpSpPr/>
          <p:nvPr/>
        </p:nvGrpSpPr>
        <p:grpSpPr>
          <a:xfrm>
            <a:off x="10099665" y="3968158"/>
            <a:ext cx="380372" cy="434099"/>
            <a:chOff x="5647499" y="1482408"/>
            <a:chExt cx="506729" cy="332606"/>
          </a:xfrm>
          <a:solidFill>
            <a:schemeClr val="bg1">
              <a:lumMod val="75000"/>
            </a:schemeClr>
          </a:solidFill>
        </p:grpSpPr>
        <p:sp>
          <p:nvSpPr>
            <p:cNvPr id="21" name="Rounded Rectangle 104"/>
            <p:cNvSpPr/>
            <p:nvPr/>
          </p:nvSpPr>
          <p:spPr bwMode="auto">
            <a:xfrm>
              <a:off x="5849883" y="1553118"/>
              <a:ext cx="147125" cy="109009"/>
            </a:xfrm>
            <a:prstGeom prst="roundRect">
              <a:avLst>
                <a:gd name="adj" fmla="val 50000"/>
              </a:avLst>
            </a:prstGeom>
            <a:grpFill/>
            <a:ln w="3175" cap="flat" cmpd="sng" algn="ctr">
              <a:no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22" name="Rounded Rectangle 105"/>
            <p:cNvSpPr/>
            <p:nvPr/>
          </p:nvSpPr>
          <p:spPr bwMode="auto">
            <a:xfrm>
              <a:off x="5823773" y="1604764"/>
              <a:ext cx="196397" cy="57363"/>
            </a:xfrm>
            <a:prstGeom prst="roundRect">
              <a:avLst>
                <a:gd name="adj" fmla="val 33810"/>
              </a:avLst>
            </a:prstGeom>
            <a:grpFill/>
            <a:ln w="3175" cap="flat" cmpd="sng" algn="ctr">
              <a:no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23" name="Oval 106"/>
            <p:cNvSpPr/>
            <p:nvPr/>
          </p:nvSpPr>
          <p:spPr bwMode="auto">
            <a:xfrm>
              <a:off x="5868615" y="1634210"/>
              <a:ext cx="22300" cy="35053"/>
            </a:xfrm>
            <a:prstGeom prst="ellipse">
              <a:avLst/>
            </a:prstGeom>
            <a:grpFill/>
            <a:ln w="9525" cap="flat" cmpd="sng" algn="ctr">
              <a:solidFill>
                <a:schemeClr val="bg1"/>
              </a:solid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24" name="Oval 107"/>
            <p:cNvSpPr/>
            <p:nvPr/>
          </p:nvSpPr>
          <p:spPr bwMode="auto">
            <a:xfrm>
              <a:off x="5942949" y="1634209"/>
              <a:ext cx="22300" cy="35053"/>
            </a:xfrm>
            <a:prstGeom prst="ellipse">
              <a:avLst/>
            </a:prstGeom>
            <a:grpFill/>
            <a:ln w="9525" cap="flat" cmpd="sng" algn="ctr">
              <a:solidFill>
                <a:schemeClr val="bg1"/>
              </a:solid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25" name="Rounded Rectangle 108"/>
            <p:cNvSpPr/>
            <p:nvPr/>
          </p:nvSpPr>
          <p:spPr bwMode="auto">
            <a:xfrm>
              <a:off x="5706769" y="1688391"/>
              <a:ext cx="147125" cy="109009"/>
            </a:xfrm>
            <a:prstGeom prst="roundRect">
              <a:avLst>
                <a:gd name="adj" fmla="val 50000"/>
              </a:avLst>
            </a:prstGeom>
            <a:grpFill/>
            <a:ln w="3175" cap="flat" cmpd="sng" algn="ctr">
              <a:no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26" name="Rounded Rectangle 109"/>
            <p:cNvSpPr/>
            <p:nvPr/>
          </p:nvSpPr>
          <p:spPr bwMode="auto">
            <a:xfrm>
              <a:off x="5680660" y="1740037"/>
              <a:ext cx="196397" cy="57363"/>
            </a:xfrm>
            <a:prstGeom prst="roundRect">
              <a:avLst>
                <a:gd name="adj" fmla="val 33810"/>
              </a:avLst>
            </a:prstGeom>
            <a:grpFill/>
            <a:ln w="3175" cap="flat" cmpd="sng" algn="ctr">
              <a:no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27" name="Oval 110"/>
            <p:cNvSpPr/>
            <p:nvPr/>
          </p:nvSpPr>
          <p:spPr bwMode="auto">
            <a:xfrm>
              <a:off x="5725502" y="1769483"/>
              <a:ext cx="22300" cy="35053"/>
            </a:xfrm>
            <a:prstGeom prst="ellipse">
              <a:avLst/>
            </a:prstGeom>
            <a:grpFill/>
            <a:ln w="9525" cap="flat" cmpd="sng" algn="ctr">
              <a:solidFill>
                <a:schemeClr val="bg1"/>
              </a:solid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28" name="Oval 111"/>
            <p:cNvSpPr/>
            <p:nvPr/>
          </p:nvSpPr>
          <p:spPr bwMode="auto">
            <a:xfrm>
              <a:off x="5799836" y="1769483"/>
              <a:ext cx="22300" cy="35053"/>
            </a:xfrm>
            <a:prstGeom prst="ellipse">
              <a:avLst/>
            </a:prstGeom>
            <a:grpFill/>
            <a:ln w="9525" cap="flat" cmpd="sng" algn="ctr">
              <a:solidFill>
                <a:schemeClr val="bg1"/>
              </a:solid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29" name="Oval 112"/>
            <p:cNvSpPr/>
            <p:nvPr/>
          </p:nvSpPr>
          <p:spPr bwMode="auto">
            <a:xfrm>
              <a:off x="5708761" y="1487872"/>
              <a:ext cx="386017" cy="292675"/>
            </a:xfrm>
            <a:prstGeom prst="ellipse">
              <a:avLst/>
            </a:prstGeom>
            <a:noFill/>
            <a:ln w="9525" cap="flat" cmpd="sng" algn="ctr">
              <a:solidFill>
                <a:schemeClr val="bg1"/>
              </a:solid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grpSp>
          <p:nvGrpSpPr>
            <p:cNvPr id="30" name="Group 1912"/>
            <p:cNvGrpSpPr/>
            <p:nvPr/>
          </p:nvGrpSpPr>
          <p:grpSpPr>
            <a:xfrm>
              <a:off x="5957831" y="1697179"/>
              <a:ext cx="196397" cy="117835"/>
              <a:chOff x="5980787" y="6362278"/>
              <a:chExt cx="479296" cy="252507"/>
            </a:xfrm>
            <a:grpFill/>
          </p:grpSpPr>
          <p:sp>
            <p:nvSpPr>
              <p:cNvPr id="36" name="Rounded Rectangle 119"/>
              <p:cNvSpPr/>
              <p:nvPr/>
            </p:nvSpPr>
            <p:spPr bwMode="auto">
              <a:xfrm>
                <a:off x="6044506" y="6362278"/>
                <a:ext cx="359050" cy="233595"/>
              </a:xfrm>
              <a:prstGeom prst="roundRect">
                <a:avLst>
                  <a:gd name="adj" fmla="val 50000"/>
                </a:avLst>
              </a:prstGeom>
              <a:grpFill/>
              <a:ln w="3175" cap="flat" cmpd="sng" algn="ctr">
                <a:no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37" name="Rounded Rectangle 120"/>
              <p:cNvSpPr/>
              <p:nvPr/>
            </p:nvSpPr>
            <p:spPr bwMode="auto">
              <a:xfrm>
                <a:off x="5980787" y="6472951"/>
                <a:ext cx="479296" cy="122923"/>
              </a:xfrm>
              <a:prstGeom prst="roundRect">
                <a:avLst>
                  <a:gd name="adj" fmla="val 33810"/>
                </a:avLst>
              </a:prstGeom>
              <a:grpFill/>
              <a:ln w="3175" cap="flat" cmpd="sng" algn="ctr">
                <a:no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38" name="Oval 121"/>
              <p:cNvSpPr/>
              <p:nvPr/>
            </p:nvSpPr>
            <p:spPr bwMode="auto">
              <a:xfrm>
                <a:off x="6090221" y="6536051"/>
                <a:ext cx="54421" cy="75115"/>
              </a:xfrm>
              <a:prstGeom prst="ellipse">
                <a:avLst/>
              </a:prstGeom>
              <a:grpFill/>
              <a:ln w="9525" cap="flat" cmpd="sng" algn="ctr">
                <a:solidFill>
                  <a:schemeClr val="bg1"/>
                </a:solid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39" name="Oval 122"/>
              <p:cNvSpPr/>
              <p:nvPr/>
            </p:nvSpPr>
            <p:spPr bwMode="auto">
              <a:xfrm>
                <a:off x="6280549" y="6539670"/>
                <a:ext cx="54421" cy="75115"/>
              </a:xfrm>
              <a:prstGeom prst="ellipse">
                <a:avLst/>
              </a:prstGeom>
              <a:grpFill/>
              <a:ln w="9525" cap="flat" cmpd="sng" algn="ctr">
                <a:solidFill>
                  <a:schemeClr val="bg1"/>
                </a:solid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grpSp>
        <p:grpSp>
          <p:nvGrpSpPr>
            <p:cNvPr id="31" name="Group 1913"/>
            <p:cNvGrpSpPr/>
            <p:nvPr/>
          </p:nvGrpSpPr>
          <p:grpSpPr>
            <a:xfrm>
              <a:off x="5647499" y="1482408"/>
              <a:ext cx="196397" cy="117835"/>
              <a:chOff x="5980787" y="6362278"/>
              <a:chExt cx="479296" cy="252507"/>
            </a:xfrm>
            <a:grpFill/>
          </p:grpSpPr>
          <p:sp>
            <p:nvSpPr>
              <p:cNvPr id="32" name="Rounded Rectangle 115"/>
              <p:cNvSpPr/>
              <p:nvPr/>
            </p:nvSpPr>
            <p:spPr bwMode="auto">
              <a:xfrm>
                <a:off x="6044506" y="6362278"/>
                <a:ext cx="359050" cy="233595"/>
              </a:xfrm>
              <a:prstGeom prst="roundRect">
                <a:avLst>
                  <a:gd name="adj" fmla="val 50000"/>
                </a:avLst>
              </a:prstGeom>
              <a:grpFill/>
              <a:ln w="3175" cap="flat" cmpd="sng" algn="ctr">
                <a:no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33" name="Rounded Rectangle 116"/>
              <p:cNvSpPr/>
              <p:nvPr/>
            </p:nvSpPr>
            <p:spPr bwMode="auto">
              <a:xfrm>
                <a:off x="5980787" y="6472951"/>
                <a:ext cx="479296" cy="122923"/>
              </a:xfrm>
              <a:prstGeom prst="roundRect">
                <a:avLst>
                  <a:gd name="adj" fmla="val 33810"/>
                </a:avLst>
              </a:prstGeom>
              <a:grpFill/>
              <a:ln w="3175" cap="flat" cmpd="sng" algn="ctr">
                <a:no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34" name="Oval 117"/>
              <p:cNvSpPr/>
              <p:nvPr/>
            </p:nvSpPr>
            <p:spPr bwMode="auto">
              <a:xfrm>
                <a:off x="6090221" y="6536051"/>
                <a:ext cx="54421" cy="75115"/>
              </a:xfrm>
              <a:prstGeom prst="ellipse">
                <a:avLst/>
              </a:prstGeom>
              <a:grpFill/>
              <a:ln w="9525" cap="flat" cmpd="sng" algn="ctr">
                <a:solidFill>
                  <a:schemeClr val="bg1"/>
                </a:solid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sp>
            <p:nvSpPr>
              <p:cNvPr id="35" name="Oval 118"/>
              <p:cNvSpPr/>
              <p:nvPr/>
            </p:nvSpPr>
            <p:spPr bwMode="auto">
              <a:xfrm>
                <a:off x="6280549" y="6539670"/>
                <a:ext cx="54421" cy="75115"/>
              </a:xfrm>
              <a:prstGeom prst="ellipse">
                <a:avLst/>
              </a:prstGeom>
              <a:grpFill/>
              <a:ln w="9525" cap="flat" cmpd="sng" algn="ctr">
                <a:solidFill>
                  <a:schemeClr val="bg1"/>
                </a:solidFill>
                <a:prstDash val="solid"/>
                <a:round/>
                <a:headEnd type="none" w="med" len="med"/>
                <a:tailEnd type="none" w="med" len="med"/>
              </a:ln>
              <a:effectLst/>
            </p:spPr>
            <p:txBody>
              <a:bodyPr/>
              <a:lstStyle/>
              <a:p>
                <a:pPr defTabSz="577578">
                  <a:buClr>
                    <a:srgbClr val="CC9900"/>
                  </a:buClr>
                  <a:defRPr/>
                </a:pPr>
                <a:endParaRPr lang="en-CA" sz="1100" dirty="0">
                  <a:solidFill>
                    <a:prstClr val="black"/>
                  </a:solidFill>
                  <a:cs typeface="Arial" pitchFamily="34" charset="0"/>
                </a:endParaRPr>
              </a:p>
            </p:txBody>
          </p:sp>
        </p:grpSp>
      </p:grpSp>
      <p:sp>
        <p:nvSpPr>
          <p:cNvPr id="40" name="文本框 176"/>
          <p:cNvSpPr txBox="1">
            <a:spLocks noChangeArrowheads="1"/>
          </p:cNvSpPr>
          <p:nvPr/>
        </p:nvSpPr>
        <p:spPr bwMode="auto">
          <a:xfrm>
            <a:off x="9929466" y="3573968"/>
            <a:ext cx="800656" cy="30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77" tIns="31038" rIns="62077" bIns="31038">
            <a:spAutoFit/>
          </a:bodyPr>
          <a:lstStyle>
            <a:lvl1pPr defTabSz="1022350">
              <a:defRPr sz="2400">
                <a:solidFill>
                  <a:schemeClr val="tx1"/>
                </a:solidFill>
                <a:latin typeface="Arial" panose="020B0604020202020204" pitchFamily="34" charset="0"/>
                <a:ea typeface="微软雅黑" panose="020B0503020204020204" pitchFamily="34" charset="-122"/>
              </a:defRPr>
            </a:lvl1pPr>
            <a:lvl2pPr marL="742950" indent="-285750" defTabSz="1022350">
              <a:defRPr sz="2400">
                <a:solidFill>
                  <a:schemeClr val="tx1"/>
                </a:solidFill>
                <a:latin typeface="Arial" panose="020B0604020202020204" pitchFamily="34" charset="0"/>
                <a:ea typeface="微软雅黑" panose="020B0503020204020204" pitchFamily="34" charset="-122"/>
              </a:defRPr>
            </a:lvl2pPr>
            <a:lvl3pPr marL="1143000" indent="-228600" defTabSz="1022350">
              <a:defRPr sz="2400">
                <a:solidFill>
                  <a:schemeClr val="tx1"/>
                </a:solidFill>
                <a:latin typeface="Arial" panose="020B0604020202020204" pitchFamily="34" charset="0"/>
                <a:ea typeface="微软雅黑" panose="020B0503020204020204" pitchFamily="34" charset="-122"/>
              </a:defRPr>
            </a:lvl3pPr>
            <a:lvl4pPr marL="1600200" indent="-228600" defTabSz="1022350">
              <a:defRPr sz="2400">
                <a:solidFill>
                  <a:schemeClr val="tx1"/>
                </a:solidFill>
                <a:latin typeface="Arial" panose="020B0604020202020204" pitchFamily="34" charset="0"/>
                <a:ea typeface="微软雅黑" panose="020B0503020204020204" pitchFamily="34" charset="-122"/>
              </a:defRPr>
            </a:lvl4pPr>
            <a:lvl5pPr marL="2057400" indent="-228600" defTabSz="1022350">
              <a:defRPr sz="2400">
                <a:solidFill>
                  <a:schemeClr val="tx1"/>
                </a:solidFill>
                <a:latin typeface="Arial" panose="020B0604020202020204" pitchFamily="34" charset="0"/>
                <a:ea typeface="微软雅黑" panose="020B0503020204020204" pitchFamily="34" charset="-122"/>
              </a:defRPr>
            </a:lvl5pPr>
            <a:lvl6pPr marL="25146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a:buClr>
                <a:srgbClr val="CC9900"/>
              </a:buClr>
            </a:pPr>
            <a:r>
              <a:rPr lang="en-US" altLang="zh-CN" sz="800" dirty="0">
                <a:solidFill>
                  <a:prstClr val="white"/>
                </a:solidFill>
                <a:latin typeface="Arial"/>
                <a:cs typeface="Arial" pitchFamily="34" charset="0"/>
              </a:rPr>
              <a:t>Connected Cars</a:t>
            </a:r>
            <a:endParaRPr lang="zh-CN" altLang="en-US" sz="800" dirty="0">
              <a:solidFill>
                <a:prstClr val="white"/>
              </a:solidFill>
              <a:latin typeface="Arial"/>
              <a:cs typeface="Arial" pitchFamily="34" charset="0"/>
            </a:endParaRPr>
          </a:p>
        </p:txBody>
      </p:sp>
      <p:grpSp>
        <p:nvGrpSpPr>
          <p:cNvPr id="41" name="组合 94"/>
          <p:cNvGrpSpPr/>
          <p:nvPr/>
        </p:nvGrpSpPr>
        <p:grpSpPr>
          <a:xfrm>
            <a:off x="8589406" y="3561586"/>
            <a:ext cx="502830" cy="567891"/>
            <a:chOff x="5088200" y="2233896"/>
            <a:chExt cx="611441" cy="397165"/>
          </a:xfrm>
          <a:solidFill>
            <a:schemeClr val="bg1">
              <a:lumMod val="85000"/>
            </a:schemeClr>
          </a:solidFill>
        </p:grpSpPr>
        <p:sp>
          <p:nvSpPr>
            <p:cNvPr id="42" name="椭圆 50"/>
            <p:cNvSpPr/>
            <p:nvPr/>
          </p:nvSpPr>
          <p:spPr>
            <a:xfrm>
              <a:off x="5198692" y="2337753"/>
              <a:ext cx="326538" cy="17186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5133">
                <a:buClr>
                  <a:srgbClr val="CC9900"/>
                </a:buClr>
                <a:defRPr/>
              </a:pPr>
              <a:endParaRPr lang="zh-CN" altLang="en-US" sz="1100" dirty="0">
                <a:solidFill>
                  <a:prstClr val="white"/>
                </a:solidFill>
                <a:cs typeface="Arial" pitchFamily="34" charset="0"/>
              </a:endParaRPr>
            </a:p>
          </p:txBody>
        </p:sp>
        <p:grpSp>
          <p:nvGrpSpPr>
            <p:cNvPr id="43" name="组合 1262"/>
            <p:cNvGrpSpPr/>
            <p:nvPr/>
          </p:nvGrpSpPr>
          <p:grpSpPr>
            <a:xfrm>
              <a:off x="5247869" y="2454231"/>
              <a:ext cx="208759" cy="176830"/>
              <a:chOff x="10283185" y="2636380"/>
              <a:chExt cx="734142" cy="715155"/>
            </a:xfrm>
            <a:grpFill/>
          </p:grpSpPr>
          <p:sp>
            <p:nvSpPr>
              <p:cNvPr id="50" name="Freeform 102"/>
              <p:cNvSpPr>
                <a:spLocks noEditPoints="1"/>
              </p:cNvSpPr>
              <p:nvPr/>
            </p:nvSpPr>
            <p:spPr bwMode="auto">
              <a:xfrm>
                <a:off x="10397104" y="2794600"/>
                <a:ext cx="506305" cy="556935"/>
              </a:xfrm>
              <a:custGeom>
                <a:avLst/>
                <a:gdLst/>
                <a:ahLst/>
                <a:cxnLst>
                  <a:cxn ang="0">
                    <a:pos x="80" y="0"/>
                  </a:cxn>
                  <a:cxn ang="0">
                    <a:pos x="0" y="72"/>
                  </a:cxn>
                  <a:cxn ang="0">
                    <a:pos x="0" y="166"/>
                  </a:cxn>
                  <a:cxn ang="0">
                    <a:pos x="0" y="166"/>
                  </a:cxn>
                  <a:cxn ang="0">
                    <a:pos x="2" y="172"/>
                  </a:cxn>
                  <a:cxn ang="0">
                    <a:pos x="4" y="174"/>
                  </a:cxn>
                  <a:cxn ang="0">
                    <a:pos x="4" y="174"/>
                  </a:cxn>
                  <a:cxn ang="0">
                    <a:pos x="10" y="176"/>
                  </a:cxn>
                  <a:cxn ang="0">
                    <a:pos x="54" y="176"/>
                  </a:cxn>
                  <a:cxn ang="0">
                    <a:pos x="54" y="176"/>
                  </a:cxn>
                  <a:cxn ang="0">
                    <a:pos x="58" y="174"/>
                  </a:cxn>
                  <a:cxn ang="0">
                    <a:pos x="58" y="174"/>
                  </a:cxn>
                  <a:cxn ang="0">
                    <a:pos x="58" y="170"/>
                  </a:cxn>
                  <a:cxn ang="0">
                    <a:pos x="58" y="124"/>
                  </a:cxn>
                  <a:cxn ang="0">
                    <a:pos x="102" y="124"/>
                  </a:cxn>
                  <a:cxn ang="0">
                    <a:pos x="102" y="170"/>
                  </a:cxn>
                  <a:cxn ang="0">
                    <a:pos x="102" y="170"/>
                  </a:cxn>
                  <a:cxn ang="0">
                    <a:pos x="102" y="174"/>
                  </a:cxn>
                  <a:cxn ang="0">
                    <a:pos x="102" y="174"/>
                  </a:cxn>
                  <a:cxn ang="0">
                    <a:pos x="106" y="176"/>
                  </a:cxn>
                  <a:cxn ang="0">
                    <a:pos x="150" y="176"/>
                  </a:cxn>
                  <a:cxn ang="0">
                    <a:pos x="150" y="176"/>
                  </a:cxn>
                  <a:cxn ang="0">
                    <a:pos x="156" y="174"/>
                  </a:cxn>
                  <a:cxn ang="0">
                    <a:pos x="156" y="174"/>
                  </a:cxn>
                  <a:cxn ang="0">
                    <a:pos x="158" y="172"/>
                  </a:cxn>
                  <a:cxn ang="0">
                    <a:pos x="160" y="166"/>
                  </a:cxn>
                  <a:cxn ang="0">
                    <a:pos x="160" y="72"/>
                  </a:cxn>
                  <a:cxn ang="0">
                    <a:pos x="80" y="0"/>
                  </a:cxn>
                  <a:cxn ang="0">
                    <a:pos x="80" y="78"/>
                  </a:cxn>
                  <a:cxn ang="0">
                    <a:pos x="80" y="78"/>
                  </a:cxn>
                  <a:cxn ang="0">
                    <a:pos x="72" y="76"/>
                  </a:cxn>
                  <a:cxn ang="0">
                    <a:pos x="64" y="72"/>
                  </a:cxn>
                  <a:cxn ang="0">
                    <a:pos x="58" y="64"/>
                  </a:cxn>
                  <a:cxn ang="0">
                    <a:pos x="58" y="54"/>
                  </a:cxn>
                  <a:cxn ang="0">
                    <a:pos x="58" y="54"/>
                  </a:cxn>
                  <a:cxn ang="0">
                    <a:pos x="58" y="46"/>
                  </a:cxn>
                  <a:cxn ang="0">
                    <a:pos x="64" y="38"/>
                  </a:cxn>
                  <a:cxn ang="0">
                    <a:pos x="72" y="34"/>
                  </a:cxn>
                  <a:cxn ang="0">
                    <a:pos x="80" y="32"/>
                  </a:cxn>
                  <a:cxn ang="0">
                    <a:pos x="80" y="32"/>
                  </a:cxn>
                  <a:cxn ang="0">
                    <a:pos x="88" y="34"/>
                  </a:cxn>
                  <a:cxn ang="0">
                    <a:pos x="96" y="38"/>
                  </a:cxn>
                  <a:cxn ang="0">
                    <a:pos x="100" y="46"/>
                  </a:cxn>
                  <a:cxn ang="0">
                    <a:pos x="102" y="54"/>
                  </a:cxn>
                  <a:cxn ang="0">
                    <a:pos x="102" y="54"/>
                  </a:cxn>
                  <a:cxn ang="0">
                    <a:pos x="100" y="64"/>
                  </a:cxn>
                  <a:cxn ang="0">
                    <a:pos x="96" y="72"/>
                  </a:cxn>
                  <a:cxn ang="0">
                    <a:pos x="88" y="76"/>
                  </a:cxn>
                  <a:cxn ang="0">
                    <a:pos x="80" y="78"/>
                  </a:cxn>
                  <a:cxn ang="0">
                    <a:pos x="80" y="78"/>
                  </a:cxn>
                </a:cxnLst>
                <a:rect l="0" t="0" r="r" b="b"/>
                <a:pathLst>
                  <a:path w="160" h="176">
                    <a:moveTo>
                      <a:pt x="80" y="0"/>
                    </a:moveTo>
                    <a:lnTo>
                      <a:pt x="0" y="72"/>
                    </a:lnTo>
                    <a:lnTo>
                      <a:pt x="0" y="166"/>
                    </a:lnTo>
                    <a:lnTo>
                      <a:pt x="0" y="166"/>
                    </a:lnTo>
                    <a:lnTo>
                      <a:pt x="2" y="172"/>
                    </a:lnTo>
                    <a:lnTo>
                      <a:pt x="4" y="174"/>
                    </a:lnTo>
                    <a:lnTo>
                      <a:pt x="4" y="174"/>
                    </a:lnTo>
                    <a:lnTo>
                      <a:pt x="10" y="176"/>
                    </a:lnTo>
                    <a:lnTo>
                      <a:pt x="54" y="176"/>
                    </a:lnTo>
                    <a:lnTo>
                      <a:pt x="54" y="176"/>
                    </a:lnTo>
                    <a:lnTo>
                      <a:pt x="58" y="174"/>
                    </a:lnTo>
                    <a:lnTo>
                      <a:pt x="58" y="174"/>
                    </a:lnTo>
                    <a:lnTo>
                      <a:pt x="58" y="170"/>
                    </a:lnTo>
                    <a:lnTo>
                      <a:pt x="58" y="124"/>
                    </a:lnTo>
                    <a:lnTo>
                      <a:pt x="102" y="124"/>
                    </a:lnTo>
                    <a:lnTo>
                      <a:pt x="102" y="170"/>
                    </a:lnTo>
                    <a:lnTo>
                      <a:pt x="102" y="170"/>
                    </a:lnTo>
                    <a:lnTo>
                      <a:pt x="102" y="174"/>
                    </a:lnTo>
                    <a:lnTo>
                      <a:pt x="102" y="174"/>
                    </a:lnTo>
                    <a:lnTo>
                      <a:pt x="106" y="176"/>
                    </a:lnTo>
                    <a:lnTo>
                      <a:pt x="150" y="176"/>
                    </a:lnTo>
                    <a:lnTo>
                      <a:pt x="150" y="176"/>
                    </a:lnTo>
                    <a:lnTo>
                      <a:pt x="156" y="174"/>
                    </a:lnTo>
                    <a:lnTo>
                      <a:pt x="156" y="174"/>
                    </a:lnTo>
                    <a:lnTo>
                      <a:pt x="158" y="172"/>
                    </a:lnTo>
                    <a:lnTo>
                      <a:pt x="160" y="166"/>
                    </a:lnTo>
                    <a:lnTo>
                      <a:pt x="160" y="72"/>
                    </a:lnTo>
                    <a:lnTo>
                      <a:pt x="80" y="0"/>
                    </a:lnTo>
                    <a:close/>
                    <a:moveTo>
                      <a:pt x="80" y="78"/>
                    </a:moveTo>
                    <a:lnTo>
                      <a:pt x="80" y="78"/>
                    </a:lnTo>
                    <a:lnTo>
                      <a:pt x="72" y="76"/>
                    </a:lnTo>
                    <a:lnTo>
                      <a:pt x="64" y="72"/>
                    </a:lnTo>
                    <a:lnTo>
                      <a:pt x="58" y="64"/>
                    </a:lnTo>
                    <a:lnTo>
                      <a:pt x="58" y="54"/>
                    </a:lnTo>
                    <a:lnTo>
                      <a:pt x="58" y="54"/>
                    </a:lnTo>
                    <a:lnTo>
                      <a:pt x="58" y="46"/>
                    </a:lnTo>
                    <a:lnTo>
                      <a:pt x="64" y="38"/>
                    </a:lnTo>
                    <a:lnTo>
                      <a:pt x="72" y="34"/>
                    </a:lnTo>
                    <a:lnTo>
                      <a:pt x="80" y="32"/>
                    </a:lnTo>
                    <a:lnTo>
                      <a:pt x="80" y="32"/>
                    </a:lnTo>
                    <a:lnTo>
                      <a:pt x="88" y="34"/>
                    </a:lnTo>
                    <a:lnTo>
                      <a:pt x="96" y="38"/>
                    </a:lnTo>
                    <a:lnTo>
                      <a:pt x="100" y="46"/>
                    </a:lnTo>
                    <a:lnTo>
                      <a:pt x="102" y="54"/>
                    </a:lnTo>
                    <a:lnTo>
                      <a:pt x="102" y="54"/>
                    </a:lnTo>
                    <a:lnTo>
                      <a:pt x="100" y="64"/>
                    </a:lnTo>
                    <a:lnTo>
                      <a:pt x="96" y="72"/>
                    </a:lnTo>
                    <a:lnTo>
                      <a:pt x="88" y="76"/>
                    </a:lnTo>
                    <a:lnTo>
                      <a:pt x="80" y="78"/>
                    </a:lnTo>
                    <a:lnTo>
                      <a:pt x="80" y="78"/>
                    </a:lnTo>
                    <a:close/>
                  </a:path>
                </a:pathLst>
              </a:custGeom>
              <a:grpFill/>
              <a:ln w="9525">
                <a:noFill/>
                <a:round/>
                <a:headEnd/>
                <a:tailEnd/>
              </a:ln>
            </p:spPr>
            <p:txBody>
              <a:bodyPr/>
              <a:lstStyle/>
              <a:p>
                <a:pPr defTabSz="695133">
                  <a:buClr>
                    <a:srgbClr val="CC9900"/>
                  </a:buClr>
                  <a:defRPr/>
                </a:pPr>
                <a:endParaRPr lang="zh-CN" altLang="en-US" sz="1100" dirty="0">
                  <a:solidFill>
                    <a:prstClr val="black"/>
                  </a:solidFill>
                  <a:cs typeface="Arial" pitchFamily="34" charset="0"/>
                </a:endParaRPr>
              </a:p>
            </p:txBody>
          </p:sp>
          <p:sp>
            <p:nvSpPr>
              <p:cNvPr id="51" name="Freeform 103"/>
              <p:cNvSpPr>
                <a:spLocks/>
              </p:cNvSpPr>
              <p:nvPr/>
            </p:nvSpPr>
            <p:spPr bwMode="auto">
              <a:xfrm>
                <a:off x="10283185" y="2636380"/>
                <a:ext cx="734142" cy="386057"/>
              </a:xfrm>
              <a:custGeom>
                <a:avLst/>
                <a:gdLst/>
                <a:ahLst/>
                <a:cxnLst>
                  <a:cxn ang="0">
                    <a:pos x="228" y="96"/>
                  </a:cxn>
                  <a:cxn ang="0">
                    <a:pos x="126" y="4"/>
                  </a:cxn>
                  <a:cxn ang="0">
                    <a:pos x="126" y="4"/>
                  </a:cxn>
                  <a:cxn ang="0">
                    <a:pos x="122" y="2"/>
                  </a:cxn>
                  <a:cxn ang="0">
                    <a:pos x="116" y="0"/>
                  </a:cxn>
                  <a:cxn ang="0">
                    <a:pos x="110" y="2"/>
                  </a:cxn>
                  <a:cxn ang="0">
                    <a:pos x="106" y="4"/>
                  </a:cxn>
                  <a:cxn ang="0">
                    <a:pos x="4" y="96"/>
                  </a:cxn>
                  <a:cxn ang="0">
                    <a:pos x="4" y="96"/>
                  </a:cxn>
                  <a:cxn ang="0">
                    <a:pos x="2" y="102"/>
                  </a:cxn>
                  <a:cxn ang="0">
                    <a:pos x="0" y="108"/>
                  </a:cxn>
                  <a:cxn ang="0">
                    <a:pos x="0" y="112"/>
                  </a:cxn>
                  <a:cxn ang="0">
                    <a:pos x="4" y="118"/>
                  </a:cxn>
                  <a:cxn ang="0">
                    <a:pos x="4" y="118"/>
                  </a:cxn>
                  <a:cxn ang="0">
                    <a:pos x="4" y="118"/>
                  </a:cxn>
                  <a:cxn ang="0">
                    <a:pos x="8" y="122"/>
                  </a:cxn>
                  <a:cxn ang="0">
                    <a:pos x="14" y="122"/>
                  </a:cxn>
                  <a:cxn ang="0">
                    <a:pos x="14" y="122"/>
                  </a:cxn>
                  <a:cxn ang="0">
                    <a:pos x="20" y="122"/>
                  </a:cxn>
                  <a:cxn ang="0">
                    <a:pos x="24" y="120"/>
                  </a:cxn>
                  <a:cxn ang="0">
                    <a:pos x="116" y="36"/>
                  </a:cxn>
                  <a:cxn ang="0">
                    <a:pos x="206" y="120"/>
                  </a:cxn>
                  <a:cxn ang="0">
                    <a:pos x="206" y="120"/>
                  </a:cxn>
                  <a:cxn ang="0">
                    <a:pos x="212" y="122"/>
                  </a:cxn>
                  <a:cxn ang="0">
                    <a:pos x="218" y="122"/>
                  </a:cxn>
                  <a:cxn ang="0">
                    <a:pos x="224" y="122"/>
                  </a:cxn>
                  <a:cxn ang="0">
                    <a:pos x="228" y="118"/>
                  </a:cxn>
                  <a:cxn ang="0">
                    <a:pos x="228" y="118"/>
                  </a:cxn>
                  <a:cxn ang="0">
                    <a:pos x="232" y="112"/>
                  </a:cxn>
                  <a:cxn ang="0">
                    <a:pos x="232" y="108"/>
                  </a:cxn>
                  <a:cxn ang="0">
                    <a:pos x="230" y="102"/>
                  </a:cxn>
                  <a:cxn ang="0">
                    <a:pos x="228" y="96"/>
                  </a:cxn>
                  <a:cxn ang="0">
                    <a:pos x="228" y="96"/>
                  </a:cxn>
                </a:cxnLst>
                <a:rect l="0" t="0" r="r" b="b"/>
                <a:pathLst>
                  <a:path w="232" h="122">
                    <a:moveTo>
                      <a:pt x="228" y="96"/>
                    </a:moveTo>
                    <a:lnTo>
                      <a:pt x="126" y="4"/>
                    </a:lnTo>
                    <a:lnTo>
                      <a:pt x="126" y="4"/>
                    </a:lnTo>
                    <a:lnTo>
                      <a:pt x="122" y="2"/>
                    </a:lnTo>
                    <a:lnTo>
                      <a:pt x="116" y="0"/>
                    </a:lnTo>
                    <a:lnTo>
                      <a:pt x="110" y="2"/>
                    </a:lnTo>
                    <a:lnTo>
                      <a:pt x="106" y="4"/>
                    </a:lnTo>
                    <a:lnTo>
                      <a:pt x="4" y="96"/>
                    </a:lnTo>
                    <a:lnTo>
                      <a:pt x="4" y="96"/>
                    </a:lnTo>
                    <a:lnTo>
                      <a:pt x="2" y="102"/>
                    </a:lnTo>
                    <a:lnTo>
                      <a:pt x="0" y="108"/>
                    </a:lnTo>
                    <a:lnTo>
                      <a:pt x="0" y="112"/>
                    </a:lnTo>
                    <a:lnTo>
                      <a:pt x="4" y="118"/>
                    </a:lnTo>
                    <a:lnTo>
                      <a:pt x="4" y="118"/>
                    </a:lnTo>
                    <a:lnTo>
                      <a:pt x="4" y="118"/>
                    </a:lnTo>
                    <a:lnTo>
                      <a:pt x="8" y="122"/>
                    </a:lnTo>
                    <a:lnTo>
                      <a:pt x="14" y="122"/>
                    </a:lnTo>
                    <a:lnTo>
                      <a:pt x="14" y="122"/>
                    </a:lnTo>
                    <a:lnTo>
                      <a:pt x="20" y="122"/>
                    </a:lnTo>
                    <a:lnTo>
                      <a:pt x="24" y="120"/>
                    </a:lnTo>
                    <a:lnTo>
                      <a:pt x="116" y="36"/>
                    </a:lnTo>
                    <a:lnTo>
                      <a:pt x="206" y="120"/>
                    </a:lnTo>
                    <a:lnTo>
                      <a:pt x="206" y="120"/>
                    </a:lnTo>
                    <a:lnTo>
                      <a:pt x="212" y="122"/>
                    </a:lnTo>
                    <a:lnTo>
                      <a:pt x="218" y="122"/>
                    </a:lnTo>
                    <a:lnTo>
                      <a:pt x="224" y="122"/>
                    </a:lnTo>
                    <a:lnTo>
                      <a:pt x="228" y="118"/>
                    </a:lnTo>
                    <a:lnTo>
                      <a:pt x="228" y="118"/>
                    </a:lnTo>
                    <a:lnTo>
                      <a:pt x="232" y="112"/>
                    </a:lnTo>
                    <a:lnTo>
                      <a:pt x="232" y="108"/>
                    </a:lnTo>
                    <a:lnTo>
                      <a:pt x="230" y="102"/>
                    </a:lnTo>
                    <a:lnTo>
                      <a:pt x="228" y="96"/>
                    </a:lnTo>
                    <a:lnTo>
                      <a:pt x="228" y="96"/>
                    </a:lnTo>
                    <a:close/>
                  </a:path>
                </a:pathLst>
              </a:custGeom>
              <a:grpFill/>
              <a:ln w="9525">
                <a:noFill/>
                <a:round/>
                <a:headEnd/>
                <a:tailEnd/>
              </a:ln>
            </p:spPr>
            <p:txBody>
              <a:bodyPr/>
              <a:lstStyle/>
              <a:p>
                <a:pPr defTabSz="695133">
                  <a:buClr>
                    <a:srgbClr val="CC9900"/>
                  </a:buClr>
                  <a:defRPr/>
                </a:pPr>
                <a:endParaRPr lang="zh-CN" altLang="en-US" sz="1100" dirty="0">
                  <a:solidFill>
                    <a:prstClr val="black"/>
                  </a:solidFill>
                  <a:cs typeface="Arial" pitchFamily="34" charset="0"/>
                </a:endParaRPr>
              </a:p>
            </p:txBody>
          </p:sp>
        </p:grpSp>
        <p:grpSp>
          <p:nvGrpSpPr>
            <p:cNvPr id="44" name="组合 1266"/>
            <p:cNvGrpSpPr/>
            <p:nvPr/>
          </p:nvGrpSpPr>
          <p:grpSpPr>
            <a:xfrm>
              <a:off x="5465976" y="2319827"/>
              <a:ext cx="233665" cy="126957"/>
              <a:chOff x="15011400" y="904875"/>
              <a:chExt cx="1355725" cy="736600"/>
            </a:xfrm>
            <a:grpFill/>
          </p:grpSpPr>
          <p:sp>
            <p:nvSpPr>
              <p:cNvPr id="46" name="Freeform 81"/>
              <p:cNvSpPr>
                <a:spLocks noEditPoints="1"/>
              </p:cNvSpPr>
              <p:nvPr/>
            </p:nvSpPr>
            <p:spPr bwMode="auto">
              <a:xfrm>
                <a:off x="15011400" y="971550"/>
                <a:ext cx="993775" cy="669925"/>
              </a:xfrm>
              <a:custGeom>
                <a:avLst/>
                <a:gdLst/>
                <a:ahLst/>
                <a:cxnLst>
                  <a:cxn ang="0">
                    <a:pos x="274" y="0"/>
                  </a:cxn>
                  <a:cxn ang="0">
                    <a:pos x="206" y="222"/>
                  </a:cxn>
                  <a:cxn ang="0">
                    <a:pos x="128" y="0"/>
                  </a:cxn>
                  <a:cxn ang="0">
                    <a:pos x="58" y="222"/>
                  </a:cxn>
                  <a:cxn ang="0">
                    <a:pos x="0" y="422"/>
                  </a:cxn>
                  <a:cxn ang="0">
                    <a:pos x="626" y="222"/>
                  </a:cxn>
                  <a:cxn ang="0">
                    <a:pos x="234" y="332"/>
                  </a:cxn>
                  <a:cxn ang="0">
                    <a:pos x="316" y="380"/>
                  </a:cxn>
                  <a:cxn ang="0">
                    <a:pos x="234" y="332"/>
                  </a:cxn>
                  <a:cxn ang="0">
                    <a:pos x="140" y="380"/>
                  </a:cxn>
                  <a:cxn ang="0">
                    <a:pos x="222" y="332"/>
                  </a:cxn>
                  <a:cxn ang="0">
                    <a:pos x="330" y="332"/>
                  </a:cxn>
                  <a:cxn ang="0">
                    <a:pos x="412" y="380"/>
                  </a:cxn>
                  <a:cxn ang="0">
                    <a:pos x="330" y="332"/>
                  </a:cxn>
                  <a:cxn ang="0">
                    <a:pos x="330" y="262"/>
                  </a:cxn>
                  <a:cxn ang="0">
                    <a:pos x="412" y="310"/>
                  </a:cxn>
                  <a:cxn ang="0">
                    <a:pos x="424" y="332"/>
                  </a:cxn>
                  <a:cxn ang="0">
                    <a:pos x="506" y="380"/>
                  </a:cxn>
                  <a:cxn ang="0">
                    <a:pos x="424" y="332"/>
                  </a:cxn>
                  <a:cxn ang="0">
                    <a:pos x="424" y="262"/>
                  </a:cxn>
                  <a:cxn ang="0">
                    <a:pos x="506" y="310"/>
                  </a:cxn>
                  <a:cxn ang="0">
                    <a:pos x="316" y="262"/>
                  </a:cxn>
                  <a:cxn ang="0">
                    <a:pos x="234" y="310"/>
                  </a:cxn>
                  <a:cxn ang="0">
                    <a:pos x="316" y="262"/>
                  </a:cxn>
                  <a:cxn ang="0">
                    <a:pos x="222" y="310"/>
                  </a:cxn>
                  <a:cxn ang="0">
                    <a:pos x="140" y="262"/>
                  </a:cxn>
                  <a:cxn ang="0">
                    <a:pos x="62" y="262"/>
                  </a:cxn>
                  <a:cxn ang="0">
                    <a:pos x="126" y="310"/>
                  </a:cxn>
                  <a:cxn ang="0">
                    <a:pos x="62" y="262"/>
                  </a:cxn>
                  <a:cxn ang="0">
                    <a:pos x="126" y="332"/>
                  </a:cxn>
                  <a:cxn ang="0">
                    <a:pos x="62" y="380"/>
                  </a:cxn>
                  <a:cxn ang="0">
                    <a:pos x="582" y="380"/>
                  </a:cxn>
                  <a:cxn ang="0">
                    <a:pos x="520" y="332"/>
                  </a:cxn>
                  <a:cxn ang="0">
                    <a:pos x="582" y="380"/>
                  </a:cxn>
                  <a:cxn ang="0">
                    <a:pos x="520" y="310"/>
                  </a:cxn>
                  <a:cxn ang="0">
                    <a:pos x="582" y="262"/>
                  </a:cxn>
                </a:cxnLst>
                <a:rect l="0" t="0" r="r" b="b"/>
                <a:pathLst>
                  <a:path w="626" h="422">
                    <a:moveTo>
                      <a:pt x="274" y="222"/>
                    </a:moveTo>
                    <a:lnTo>
                      <a:pt x="274" y="0"/>
                    </a:lnTo>
                    <a:lnTo>
                      <a:pt x="206" y="0"/>
                    </a:lnTo>
                    <a:lnTo>
                      <a:pt x="206" y="222"/>
                    </a:lnTo>
                    <a:lnTo>
                      <a:pt x="128" y="222"/>
                    </a:lnTo>
                    <a:lnTo>
                      <a:pt x="128" y="0"/>
                    </a:lnTo>
                    <a:lnTo>
                      <a:pt x="58" y="0"/>
                    </a:lnTo>
                    <a:lnTo>
                      <a:pt x="58" y="222"/>
                    </a:lnTo>
                    <a:lnTo>
                      <a:pt x="0" y="222"/>
                    </a:lnTo>
                    <a:lnTo>
                      <a:pt x="0" y="422"/>
                    </a:lnTo>
                    <a:lnTo>
                      <a:pt x="626" y="422"/>
                    </a:lnTo>
                    <a:lnTo>
                      <a:pt x="626" y="222"/>
                    </a:lnTo>
                    <a:lnTo>
                      <a:pt x="274" y="222"/>
                    </a:lnTo>
                    <a:close/>
                    <a:moveTo>
                      <a:pt x="234" y="332"/>
                    </a:moveTo>
                    <a:lnTo>
                      <a:pt x="316" y="332"/>
                    </a:lnTo>
                    <a:lnTo>
                      <a:pt x="316" y="380"/>
                    </a:lnTo>
                    <a:lnTo>
                      <a:pt x="234" y="380"/>
                    </a:lnTo>
                    <a:lnTo>
                      <a:pt x="234" y="332"/>
                    </a:lnTo>
                    <a:close/>
                    <a:moveTo>
                      <a:pt x="222" y="380"/>
                    </a:moveTo>
                    <a:lnTo>
                      <a:pt x="140" y="380"/>
                    </a:lnTo>
                    <a:lnTo>
                      <a:pt x="140" y="332"/>
                    </a:lnTo>
                    <a:lnTo>
                      <a:pt x="222" y="332"/>
                    </a:lnTo>
                    <a:lnTo>
                      <a:pt x="222" y="380"/>
                    </a:lnTo>
                    <a:close/>
                    <a:moveTo>
                      <a:pt x="330" y="332"/>
                    </a:moveTo>
                    <a:lnTo>
                      <a:pt x="412" y="332"/>
                    </a:lnTo>
                    <a:lnTo>
                      <a:pt x="412" y="380"/>
                    </a:lnTo>
                    <a:lnTo>
                      <a:pt x="330" y="380"/>
                    </a:lnTo>
                    <a:lnTo>
                      <a:pt x="330" y="332"/>
                    </a:lnTo>
                    <a:close/>
                    <a:moveTo>
                      <a:pt x="330" y="310"/>
                    </a:moveTo>
                    <a:lnTo>
                      <a:pt x="330" y="262"/>
                    </a:lnTo>
                    <a:lnTo>
                      <a:pt x="412" y="262"/>
                    </a:lnTo>
                    <a:lnTo>
                      <a:pt x="412" y="310"/>
                    </a:lnTo>
                    <a:lnTo>
                      <a:pt x="330" y="310"/>
                    </a:lnTo>
                    <a:close/>
                    <a:moveTo>
                      <a:pt x="424" y="332"/>
                    </a:moveTo>
                    <a:lnTo>
                      <a:pt x="506" y="332"/>
                    </a:lnTo>
                    <a:lnTo>
                      <a:pt x="506" y="380"/>
                    </a:lnTo>
                    <a:lnTo>
                      <a:pt x="424" y="380"/>
                    </a:lnTo>
                    <a:lnTo>
                      <a:pt x="424" y="332"/>
                    </a:lnTo>
                    <a:close/>
                    <a:moveTo>
                      <a:pt x="424" y="310"/>
                    </a:moveTo>
                    <a:lnTo>
                      <a:pt x="424" y="262"/>
                    </a:lnTo>
                    <a:lnTo>
                      <a:pt x="506" y="262"/>
                    </a:lnTo>
                    <a:lnTo>
                      <a:pt x="506" y="310"/>
                    </a:lnTo>
                    <a:lnTo>
                      <a:pt x="424" y="310"/>
                    </a:lnTo>
                    <a:close/>
                    <a:moveTo>
                      <a:pt x="316" y="262"/>
                    </a:moveTo>
                    <a:lnTo>
                      <a:pt x="316" y="310"/>
                    </a:lnTo>
                    <a:lnTo>
                      <a:pt x="234" y="310"/>
                    </a:lnTo>
                    <a:lnTo>
                      <a:pt x="234" y="262"/>
                    </a:lnTo>
                    <a:lnTo>
                      <a:pt x="316" y="262"/>
                    </a:lnTo>
                    <a:close/>
                    <a:moveTo>
                      <a:pt x="222" y="262"/>
                    </a:moveTo>
                    <a:lnTo>
                      <a:pt x="222" y="310"/>
                    </a:lnTo>
                    <a:lnTo>
                      <a:pt x="140" y="310"/>
                    </a:lnTo>
                    <a:lnTo>
                      <a:pt x="140" y="262"/>
                    </a:lnTo>
                    <a:lnTo>
                      <a:pt x="222" y="262"/>
                    </a:lnTo>
                    <a:close/>
                    <a:moveTo>
                      <a:pt x="62" y="262"/>
                    </a:moveTo>
                    <a:lnTo>
                      <a:pt x="126" y="262"/>
                    </a:lnTo>
                    <a:lnTo>
                      <a:pt x="126" y="310"/>
                    </a:lnTo>
                    <a:lnTo>
                      <a:pt x="62" y="310"/>
                    </a:lnTo>
                    <a:lnTo>
                      <a:pt x="62" y="262"/>
                    </a:lnTo>
                    <a:close/>
                    <a:moveTo>
                      <a:pt x="62" y="332"/>
                    </a:moveTo>
                    <a:lnTo>
                      <a:pt x="126" y="332"/>
                    </a:lnTo>
                    <a:lnTo>
                      <a:pt x="126" y="380"/>
                    </a:lnTo>
                    <a:lnTo>
                      <a:pt x="62" y="380"/>
                    </a:lnTo>
                    <a:lnTo>
                      <a:pt x="62" y="332"/>
                    </a:lnTo>
                    <a:close/>
                    <a:moveTo>
                      <a:pt x="582" y="380"/>
                    </a:moveTo>
                    <a:lnTo>
                      <a:pt x="520" y="380"/>
                    </a:lnTo>
                    <a:lnTo>
                      <a:pt x="520" y="332"/>
                    </a:lnTo>
                    <a:lnTo>
                      <a:pt x="582" y="332"/>
                    </a:lnTo>
                    <a:lnTo>
                      <a:pt x="582" y="380"/>
                    </a:lnTo>
                    <a:close/>
                    <a:moveTo>
                      <a:pt x="582" y="310"/>
                    </a:moveTo>
                    <a:lnTo>
                      <a:pt x="520" y="310"/>
                    </a:lnTo>
                    <a:lnTo>
                      <a:pt x="520" y="262"/>
                    </a:lnTo>
                    <a:lnTo>
                      <a:pt x="582" y="262"/>
                    </a:lnTo>
                    <a:lnTo>
                      <a:pt x="582" y="310"/>
                    </a:lnTo>
                    <a:close/>
                  </a:path>
                </a:pathLst>
              </a:custGeom>
              <a:grpFill/>
              <a:ln w="9525">
                <a:noFill/>
                <a:round/>
                <a:headEnd/>
                <a:tailEnd/>
              </a:ln>
            </p:spPr>
            <p:txBody>
              <a:bodyPr/>
              <a:lstStyle/>
              <a:p>
                <a:pPr defTabSz="695133">
                  <a:buClr>
                    <a:srgbClr val="CC9900"/>
                  </a:buClr>
                  <a:defRPr/>
                </a:pPr>
                <a:endParaRPr lang="zh-CN" altLang="en-US" sz="1100" dirty="0">
                  <a:solidFill>
                    <a:prstClr val="black"/>
                  </a:solidFill>
                  <a:cs typeface="Arial" pitchFamily="34" charset="0"/>
                </a:endParaRPr>
              </a:p>
            </p:txBody>
          </p:sp>
          <p:sp>
            <p:nvSpPr>
              <p:cNvPr id="47" name="Freeform 82"/>
              <p:cNvSpPr>
                <a:spLocks noEditPoints="1"/>
              </p:cNvSpPr>
              <p:nvPr/>
            </p:nvSpPr>
            <p:spPr bwMode="auto">
              <a:xfrm>
                <a:off x="15763875" y="981075"/>
                <a:ext cx="603250" cy="660400"/>
              </a:xfrm>
              <a:custGeom>
                <a:avLst/>
                <a:gdLst/>
                <a:ahLst/>
                <a:cxnLst>
                  <a:cxn ang="0">
                    <a:pos x="326" y="0"/>
                  </a:cxn>
                  <a:cxn ang="0">
                    <a:pos x="44" y="32"/>
                  </a:cxn>
                  <a:cxn ang="0">
                    <a:pos x="0" y="202"/>
                  </a:cxn>
                  <a:cxn ang="0">
                    <a:pos x="166" y="416"/>
                  </a:cxn>
                  <a:cxn ang="0">
                    <a:pos x="198" y="362"/>
                  </a:cxn>
                  <a:cxn ang="0">
                    <a:pos x="200" y="362"/>
                  </a:cxn>
                  <a:cxn ang="0">
                    <a:pos x="206" y="328"/>
                  </a:cxn>
                  <a:cxn ang="0">
                    <a:pos x="220" y="302"/>
                  </a:cxn>
                  <a:cxn ang="0">
                    <a:pos x="240" y="282"/>
                  </a:cxn>
                  <a:cxn ang="0">
                    <a:pos x="264" y="276"/>
                  </a:cxn>
                  <a:cxn ang="0">
                    <a:pos x="276" y="278"/>
                  </a:cxn>
                  <a:cxn ang="0">
                    <a:pos x="298" y="290"/>
                  </a:cxn>
                  <a:cxn ang="0">
                    <a:pos x="316" y="314"/>
                  </a:cxn>
                  <a:cxn ang="0">
                    <a:pos x="326" y="344"/>
                  </a:cxn>
                  <a:cxn ang="0">
                    <a:pos x="328" y="362"/>
                  </a:cxn>
                  <a:cxn ang="0">
                    <a:pos x="380" y="416"/>
                  </a:cxn>
                  <a:cxn ang="0">
                    <a:pos x="326" y="32"/>
                  </a:cxn>
                  <a:cxn ang="0">
                    <a:pos x="230" y="102"/>
                  </a:cxn>
                  <a:cxn ang="0">
                    <a:pos x="134" y="56"/>
                  </a:cxn>
                  <a:cxn ang="0">
                    <a:pos x="32" y="56"/>
                  </a:cxn>
                  <a:cxn ang="0">
                    <a:pos x="120" y="102"/>
                  </a:cxn>
                  <a:cxn ang="0">
                    <a:pos x="32" y="56"/>
                  </a:cxn>
                  <a:cxn ang="0">
                    <a:pos x="120" y="136"/>
                  </a:cxn>
                  <a:cxn ang="0">
                    <a:pos x="32" y="182"/>
                  </a:cxn>
                  <a:cxn ang="0">
                    <a:pos x="134" y="182"/>
                  </a:cxn>
                  <a:cxn ang="0">
                    <a:pos x="230" y="136"/>
                  </a:cxn>
                  <a:cxn ang="0">
                    <a:pos x="134" y="182"/>
                  </a:cxn>
                  <a:cxn ang="0">
                    <a:pos x="244" y="182"/>
                  </a:cxn>
                  <a:cxn ang="0">
                    <a:pos x="342" y="136"/>
                  </a:cxn>
                  <a:cxn ang="0">
                    <a:pos x="342" y="102"/>
                  </a:cxn>
                  <a:cxn ang="0">
                    <a:pos x="244" y="56"/>
                  </a:cxn>
                  <a:cxn ang="0">
                    <a:pos x="342" y="102"/>
                  </a:cxn>
                </a:cxnLst>
                <a:rect l="0" t="0" r="r" b="b"/>
                <a:pathLst>
                  <a:path w="380" h="416">
                    <a:moveTo>
                      <a:pt x="326" y="32"/>
                    </a:moveTo>
                    <a:lnTo>
                      <a:pt x="326" y="0"/>
                    </a:lnTo>
                    <a:lnTo>
                      <a:pt x="44" y="0"/>
                    </a:lnTo>
                    <a:lnTo>
                      <a:pt x="44" y="32"/>
                    </a:lnTo>
                    <a:lnTo>
                      <a:pt x="0" y="32"/>
                    </a:lnTo>
                    <a:lnTo>
                      <a:pt x="0" y="202"/>
                    </a:lnTo>
                    <a:lnTo>
                      <a:pt x="166" y="202"/>
                    </a:lnTo>
                    <a:lnTo>
                      <a:pt x="166" y="416"/>
                    </a:lnTo>
                    <a:lnTo>
                      <a:pt x="198" y="416"/>
                    </a:lnTo>
                    <a:lnTo>
                      <a:pt x="198" y="362"/>
                    </a:lnTo>
                    <a:lnTo>
                      <a:pt x="200" y="362"/>
                    </a:lnTo>
                    <a:lnTo>
                      <a:pt x="200" y="362"/>
                    </a:lnTo>
                    <a:lnTo>
                      <a:pt x="202" y="344"/>
                    </a:lnTo>
                    <a:lnTo>
                      <a:pt x="206" y="328"/>
                    </a:lnTo>
                    <a:lnTo>
                      <a:pt x="212" y="314"/>
                    </a:lnTo>
                    <a:lnTo>
                      <a:pt x="220" y="302"/>
                    </a:lnTo>
                    <a:lnTo>
                      <a:pt x="228" y="290"/>
                    </a:lnTo>
                    <a:lnTo>
                      <a:pt x="240" y="282"/>
                    </a:lnTo>
                    <a:lnTo>
                      <a:pt x="252" y="278"/>
                    </a:lnTo>
                    <a:lnTo>
                      <a:pt x="264" y="276"/>
                    </a:lnTo>
                    <a:lnTo>
                      <a:pt x="264" y="276"/>
                    </a:lnTo>
                    <a:lnTo>
                      <a:pt x="276" y="278"/>
                    </a:lnTo>
                    <a:lnTo>
                      <a:pt x="288" y="282"/>
                    </a:lnTo>
                    <a:lnTo>
                      <a:pt x="298" y="290"/>
                    </a:lnTo>
                    <a:lnTo>
                      <a:pt x="308" y="302"/>
                    </a:lnTo>
                    <a:lnTo>
                      <a:pt x="316" y="314"/>
                    </a:lnTo>
                    <a:lnTo>
                      <a:pt x="322" y="328"/>
                    </a:lnTo>
                    <a:lnTo>
                      <a:pt x="326" y="344"/>
                    </a:lnTo>
                    <a:lnTo>
                      <a:pt x="328" y="362"/>
                    </a:lnTo>
                    <a:lnTo>
                      <a:pt x="328" y="362"/>
                    </a:lnTo>
                    <a:lnTo>
                      <a:pt x="328" y="416"/>
                    </a:lnTo>
                    <a:lnTo>
                      <a:pt x="380" y="416"/>
                    </a:lnTo>
                    <a:lnTo>
                      <a:pt x="380" y="32"/>
                    </a:lnTo>
                    <a:lnTo>
                      <a:pt x="326" y="32"/>
                    </a:lnTo>
                    <a:close/>
                    <a:moveTo>
                      <a:pt x="230" y="56"/>
                    </a:moveTo>
                    <a:lnTo>
                      <a:pt x="230" y="102"/>
                    </a:lnTo>
                    <a:lnTo>
                      <a:pt x="134" y="102"/>
                    </a:lnTo>
                    <a:lnTo>
                      <a:pt x="134" y="56"/>
                    </a:lnTo>
                    <a:lnTo>
                      <a:pt x="230" y="56"/>
                    </a:lnTo>
                    <a:close/>
                    <a:moveTo>
                      <a:pt x="32" y="56"/>
                    </a:moveTo>
                    <a:lnTo>
                      <a:pt x="120" y="56"/>
                    </a:lnTo>
                    <a:lnTo>
                      <a:pt x="120" y="102"/>
                    </a:lnTo>
                    <a:lnTo>
                      <a:pt x="32" y="102"/>
                    </a:lnTo>
                    <a:lnTo>
                      <a:pt x="32" y="56"/>
                    </a:lnTo>
                    <a:close/>
                    <a:moveTo>
                      <a:pt x="32" y="136"/>
                    </a:moveTo>
                    <a:lnTo>
                      <a:pt x="120" y="136"/>
                    </a:lnTo>
                    <a:lnTo>
                      <a:pt x="120" y="182"/>
                    </a:lnTo>
                    <a:lnTo>
                      <a:pt x="32" y="182"/>
                    </a:lnTo>
                    <a:lnTo>
                      <a:pt x="32" y="136"/>
                    </a:lnTo>
                    <a:close/>
                    <a:moveTo>
                      <a:pt x="134" y="182"/>
                    </a:moveTo>
                    <a:lnTo>
                      <a:pt x="134" y="136"/>
                    </a:lnTo>
                    <a:lnTo>
                      <a:pt x="230" y="136"/>
                    </a:lnTo>
                    <a:lnTo>
                      <a:pt x="230" y="182"/>
                    </a:lnTo>
                    <a:lnTo>
                      <a:pt x="134" y="182"/>
                    </a:lnTo>
                    <a:close/>
                    <a:moveTo>
                      <a:pt x="342" y="182"/>
                    </a:moveTo>
                    <a:lnTo>
                      <a:pt x="244" y="182"/>
                    </a:lnTo>
                    <a:lnTo>
                      <a:pt x="244" y="136"/>
                    </a:lnTo>
                    <a:lnTo>
                      <a:pt x="342" y="136"/>
                    </a:lnTo>
                    <a:lnTo>
                      <a:pt x="342" y="182"/>
                    </a:lnTo>
                    <a:close/>
                    <a:moveTo>
                      <a:pt x="342" y="102"/>
                    </a:moveTo>
                    <a:lnTo>
                      <a:pt x="244" y="102"/>
                    </a:lnTo>
                    <a:lnTo>
                      <a:pt x="244" y="56"/>
                    </a:lnTo>
                    <a:lnTo>
                      <a:pt x="342" y="56"/>
                    </a:lnTo>
                    <a:lnTo>
                      <a:pt x="342" y="102"/>
                    </a:lnTo>
                    <a:close/>
                  </a:path>
                </a:pathLst>
              </a:custGeom>
              <a:grpFill/>
              <a:ln w="9525">
                <a:noFill/>
                <a:round/>
                <a:headEnd/>
                <a:tailEnd/>
              </a:ln>
            </p:spPr>
            <p:txBody>
              <a:bodyPr/>
              <a:lstStyle/>
              <a:p>
                <a:pPr defTabSz="695133">
                  <a:buClr>
                    <a:srgbClr val="CC9900"/>
                  </a:buClr>
                  <a:defRPr/>
                </a:pPr>
                <a:endParaRPr lang="zh-CN" altLang="en-US" sz="1100" dirty="0">
                  <a:solidFill>
                    <a:prstClr val="black"/>
                  </a:solidFill>
                  <a:cs typeface="Arial" pitchFamily="34" charset="0"/>
                </a:endParaRPr>
              </a:p>
            </p:txBody>
          </p:sp>
          <p:sp>
            <p:nvSpPr>
              <p:cNvPr id="48" name="Rectangle 83"/>
              <p:cNvSpPr>
                <a:spLocks noChangeArrowheads="1"/>
              </p:cNvSpPr>
              <p:nvPr/>
            </p:nvSpPr>
            <p:spPr bwMode="auto">
              <a:xfrm>
                <a:off x="15093950" y="904875"/>
                <a:ext cx="127000" cy="44450"/>
              </a:xfrm>
              <a:prstGeom prst="rect">
                <a:avLst/>
              </a:prstGeom>
              <a:grpFill/>
              <a:ln w="9525">
                <a:noFill/>
                <a:miter lim="800000"/>
                <a:headEnd/>
                <a:tailEnd/>
              </a:ln>
            </p:spPr>
            <p:txBody>
              <a:bodyPr/>
              <a:lstStyle/>
              <a:p>
                <a:pPr defTabSz="695133">
                  <a:buClr>
                    <a:srgbClr val="CC9900"/>
                  </a:buClr>
                  <a:defRPr/>
                </a:pPr>
                <a:endParaRPr lang="zh-CN" altLang="en-US" sz="1100" dirty="0">
                  <a:solidFill>
                    <a:prstClr val="black"/>
                  </a:solidFill>
                  <a:cs typeface="Arial" pitchFamily="34" charset="0"/>
                </a:endParaRPr>
              </a:p>
            </p:txBody>
          </p:sp>
          <p:sp>
            <p:nvSpPr>
              <p:cNvPr id="49" name="Rectangle 84"/>
              <p:cNvSpPr>
                <a:spLocks noChangeArrowheads="1"/>
              </p:cNvSpPr>
              <p:nvPr/>
            </p:nvSpPr>
            <p:spPr bwMode="auto">
              <a:xfrm>
                <a:off x="15328900" y="904875"/>
                <a:ext cx="130175" cy="44450"/>
              </a:xfrm>
              <a:prstGeom prst="rect">
                <a:avLst/>
              </a:prstGeom>
              <a:grpFill/>
              <a:ln w="9525">
                <a:noFill/>
                <a:miter lim="800000"/>
                <a:headEnd/>
                <a:tailEnd/>
              </a:ln>
            </p:spPr>
            <p:txBody>
              <a:bodyPr/>
              <a:lstStyle/>
              <a:p>
                <a:pPr defTabSz="695133">
                  <a:buClr>
                    <a:srgbClr val="CC9900"/>
                  </a:buClr>
                  <a:defRPr/>
                </a:pPr>
                <a:endParaRPr lang="zh-CN" altLang="en-US" sz="1100" dirty="0">
                  <a:solidFill>
                    <a:prstClr val="black"/>
                  </a:solidFill>
                  <a:cs typeface="Arial" pitchFamily="34" charset="0"/>
                </a:endParaRPr>
              </a:p>
            </p:txBody>
          </p:sp>
        </p:grpSp>
        <p:sp>
          <p:nvSpPr>
            <p:cNvPr id="45" name="Freeform 49"/>
            <p:cNvSpPr>
              <a:spLocks noEditPoints="1"/>
            </p:cNvSpPr>
            <p:nvPr/>
          </p:nvSpPr>
          <p:spPr bwMode="auto">
            <a:xfrm>
              <a:off x="5088200" y="2233896"/>
              <a:ext cx="218748" cy="171062"/>
            </a:xfrm>
            <a:custGeom>
              <a:avLst/>
              <a:gdLst/>
              <a:ahLst/>
              <a:cxnLst>
                <a:cxn ang="0">
                  <a:pos x="578" y="412"/>
                </a:cxn>
                <a:cxn ang="0">
                  <a:pos x="52" y="274"/>
                </a:cxn>
                <a:cxn ang="0">
                  <a:pos x="100" y="310"/>
                </a:cxn>
                <a:cxn ang="0">
                  <a:pos x="130" y="320"/>
                </a:cxn>
                <a:cxn ang="0">
                  <a:pos x="138" y="312"/>
                </a:cxn>
                <a:cxn ang="0">
                  <a:pos x="112" y="278"/>
                </a:cxn>
                <a:cxn ang="0">
                  <a:pos x="96" y="238"/>
                </a:cxn>
                <a:cxn ang="0">
                  <a:pos x="230" y="198"/>
                </a:cxn>
                <a:cxn ang="0">
                  <a:pos x="260" y="242"/>
                </a:cxn>
                <a:cxn ang="0">
                  <a:pos x="278" y="198"/>
                </a:cxn>
                <a:cxn ang="0">
                  <a:pos x="414" y="72"/>
                </a:cxn>
                <a:cxn ang="0">
                  <a:pos x="484" y="258"/>
                </a:cxn>
                <a:cxn ang="0">
                  <a:pos x="448" y="250"/>
                </a:cxn>
                <a:cxn ang="0">
                  <a:pos x="416" y="240"/>
                </a:cxn>
                <a:cxn ang="0">
                  <a:pos x="384" y="250"/>
                </a:cxn>
                <a:cxn ang="0">
                  <a:pos x="360" y="284"/>
                </a:cxn>
                <a:cxn ang="0">
                  <a:pos x="470" y="404"/>
                </a:cxn>
                <a:cxn ang="0">
                  <a:pos x="516" y="386"/>
                </a:cxn>
                <a:cxn ang="0">
                  <a:pos x="548" y="332"/>
                </a:cxn>
                <a:cxn ang="0">
                  <a:pos x="546" y="284"/>
                </a:cxn>
                <a:cxn ang="0">
                  <a:pos x="510" y="232"/>
                </a:cxn>
                <a:cxn ang="0">
                  <a:pos x="450" y="62"/>
                </a:cxn>
                <a:cxn ang="0">
                  <a:pos x="460" y="38"/>
                </a:cxn>
                <a:cxn ang="0">
                  <a:pos x="450" y="12"/>
                </a:cxn>
                <a:cxn ang="0">
                  <a:pos x="424" y="0"/>
                </a:cxn>
                <a:cxn ang="0">
                  <a:pos x="394" y="16"/>
                </a:cxn>
                <a:cxn ang="0">
                  <a:pos x="102" y="158"/>
                </a:cxn>
                <a:cxn ang="0">
                  <a:pos x="92" y="138"/>
                </a:cxn>
                <a:cxn ang="0">
                  <a:pos x="60" y="124"/>
                </a:cxn>
                <a:cxn ang="0">
                  <a:pos x="26" y="136"/>
                </a:cxn>
                <a:cxn ang="0">
                  <a:pos x="16" y="150"/>
                </a:cxn>
                <a:cxn ang="0">
                  <a:pos x="12" y="184"/>
                </a:cxn>
                <a:cxn ang="0">
                  <a:pos x="28" y="236"/>
                </a:cxn>
                <a:cxn ang="0">
                  <a:pos x="454" y="332"/>
                </a:cxn>
                <a:cxn ang="0">
                  <a:pos x="438" y="316"/>
                </a:cxn>
                <a:cxn ang="0">
                  <a:pos x="446" y="302"/>
                </a:cxn>
                <a:cxn ang="0">
                  <a:pos x="464" y="304"/>
                </a:cxn>
                <a:cxn ang="0">
                  <a:pos x="468" y="322"/>
                </a:cxn>
                <a:cxn ang="0">
                  <a:pos x="454" y="332"/>
                </a:cxn>
                <a:cxn ang="0">
                  <a:pos x="438" y="22"/>
                </a:cxn>
                <a:cxn ang="0">
                  <a:pos x="444" y="44"/>
                </a:cxn>
                <a:cxn ang="0">
                  <a:pos x="426" y="56"/>
                </a:cxn>
                <a:cxn ang="0">
                  <a:pos x="406" y="36"/>
                </a:cxn>
                <a:cxn ang="0">
                  <a:pos x="418" y="18"/>
                </a:cxn>
                <a:cxn ang="0">
                  <a:pos x="246" y="124"/>
                </a:cxn>
                <a:cxn ang="0">
                  <a:pos x="262" y="142"/>
                </a:cxn>
                <a:cxn ang="0">
                  <a:pos x="252" y="156"/>
                </a:cxn>
                <a:cxn ang="0">
                  <a:pos x="234" y="154"/>
                </a:cxn>
                <a:cxn ang="0">
                  <a:pos x="230" y="134"/>
                </a:cxn>
                <a:cxn ang="0">
                  <a:pos x="246" y="124"/>
                </a:cxn>
                <a:cxn ang="0">
                  <a:pos x="74" y="152"/>
                </a:cxn>
                <a:cxn ang="0">
                  <a:pos x="80" y="180"/>
                </a:cxn>
                <a:cxn ang="0">
                  <a:pos x="56" y="196"/>
                </a:cxn>
                <a:cxn ang="0">
                  <a:pos x="28" y="170"/>
                </a:cxn>
                <a:cxn ang="0">
                  <a:pos x="46" y="146"/>
                </a:cxn>
              </a:cxnLst>
              <a:rect l="0" t="0" r="r" b="b"/>
              <a:pathLst>
                <a:path w="578" h="452">
                  <a:moveTo>
                    <a:pt x="0" y="412"/>
                  </a:moveTo>
                  <a:lnTo>
                    <a:pt x="0" y="452"/>
                  </a:lnTo>
                  <a:lnTo>
                    <a:pt x="578" y="452"/>
                  </a:lnTo>
                  <a:lnTo>
                    <a:pt x="578" y="412"/>
                  </a:lnTo>
                  <a:lnTo>
                    <a:pt x="36" y="412"/>
                  </a:lnTo>
                  <a:lnTo>
                    <a:pt x="38" y="254"/>
                  </a:lnTo>
                  <a:lnTo>
                    <a:pt x="38" y="254"/>
                  </a:lnTo>
                  <a:lnTo>
                    <a:pt x="52" y="274"/>
                  </a:lnTo>
                  <a:lnTo>
                    <a:pt x="74" y="292"/>
                  </a:lnTo>
                  <a:lnTo>
                    <a:pt x="74" y="292"/>
                  </a:lnTo>
                  <a:lnTo>
                    <a:pt x="88" y="302"/>
                  </a:lnTo>
                  <a:lnTo>
                    <a:pt x="100" y="310"/>
                  </a:lnTo>
                  <a:lnTo>
                    <a:pt x="112" y="316"/>
                  </a:lnTo>
                  <a:lnTo>
                    <a:pt x="112" y="316"/>
                  </a:lnTo>
                  <a:lnTo>
                    <a:pt x="122" y="320"/>
                  </a:lnTo>
                  <a:lnTo>
                    <a:pt x="130" y="320"/>
                  </a:lnTo>
                  <a:lnTo>
                    <a:pt x="132" y="320"/>
                  </a:lnTo>
                  <a:lnTo>
                    <a:pt x="136" y="316"/>
                  </a:lnTo>
                  <a:lnTo>
                    <a:pt x="136" y="316"/>
                  </a:lnTo>
                  <a:lnTo>
                    <a:pt x="138" y="312"/>
                  </a:lnTo>
                  <a:lnTo>
                    <a:pt x="136" y="306"/>
                  </a:lnTo>
                  <a:lnTo>
                    <a:pt x="134" y="302"/>
                  </a:lnTo>
                  <a:lnTo>
                    <a:pt x="130" y="296"/>
                  </a:lnTo>
                  <a:lnTo>
                    <a:pt x="112" y="278"/>
                  </a:lnTo>
                  <a:lnTo>
                    <a:pt x="112" y="278"/>
                  </a:lnTo>
                  <a:lnTo>
                    <a:pt x="104" y="264"/>
                  </a:lnTo>
                  <a:lnTo>
                    <a:pt x="98" y="252"/>
                  </a:lnTo>
                  <a:lnTo>
                    <a:pt x="96" y="238"/>
                  </a:lnTo>
                  <a:lnTo>
                    <a:pt x="96" y="222"/>
                  </a:lnTo>
                  <a:lnTo>
                    <a:pt x="218" y="162"/>
                  </a:lnTo>
                  <a:lnTo>
                    <a:pt x="218" y="198"/>
                  </a:lnTo>
                  <a:lnTo>
                    <a:pt x="230" y="198"/>
                  </a:lnTo>
                  <a:lnTo>
                    <a:pt x="176" y="402"/>
                  </a:lnTo>
                  <a:lnTo>
                    <a:pt x="202" y="402"/>
                  </a:lnTo>
                  <a:lnTo>
                    <a:pt x="236" y="242"/>
                  </a:lnTo>
                  <a:lnTo>
                    <a:pt x="260" y="242"/>
                  </a:lnTo>
                  <a:lnTo>
                    <a:pt x="296" y="402"/>
                  </a:lnTo>
                  <a:lnTo>
                    <a:pt x="320" y="402"/>
                  </a:lnTo>
                  <a:lnTo>
                    <a:pt x="266" y="198"/>
                  </a:lnTo>
                  <a:lnTo>
                    <a:pt x="278" y="198"/>
                  </a:lnTo>
                  <a:lnTo>
                    <a:pt x="278" y="132"/>
                  </a:lnTo>
                  <a:lnTo>
                    <a:pt x="406" y="70"/>
                  </a:lnTo>
                  <a:lnTo>
                    <a:pt x="406" y="70"/>
                  </a:lnTo>
                  <a:lnTo>
                    <a:pt x="414" y="72"/>
                  </a:lnTo>
                  <a:lnTo>
                    <a:pt x="424" y="74"/>
                  </a:lnTo>
                  <a:lnTo>
                    <a:pt x="424" y="74"/>
                  </a:lnTo>
                  <a:lnTo>
                    <a:pt x="434" y="72"/>
                  </a:lnTo>
                  <a:lnTo>
                    <a:pt x="484" y="258"/>
                  </a:lnTo>
                  <a:lnTo>
                    <a:pt x="468" y="274"/>
                  </a:lnTo>
                  <a:lnTo>
                    <a:pt x="468" y="274"/>
                  </a:lnTo>
                  <a:lnTo>
                    <a:pt x="460" y="260"/>
                  </a:lnTo>
                  <a:lnTo>
                    <a:pt x="448" y="250"/>
                  </a:lnTo>
                  <a:lnTo>
                    <a:pt x="440" y="246"/>
                  </a:lnTo>
                  <a:lnTo>
                    <a:pt x="432" y="242"/>
                  </a:lnTo>
                  <a:lnTo>
                    <a:pt x="424" y="240"/>
                  </a:lnTo>
                  <a:lnTo>
                    <a:pt x="416" y="240"/>
                  </a:lnTo>
                  <a:lnTo>
                    <a:pt x="416" y="240"/>
                  </a:lnTo>
                  <a:lnTo>
                    <a:pt x="404" y="242"/>
                  </a:lnTo>
                  <a:lnTo>
                    <a:pt x="394" y="244"/>
                  </a:lnTo>
                  <a:lnTo>
                    <a:pt x="384" y="250"/>
                  </a:lnTo>
                  <a:lnTo>
                    <a:pt x="376" y="256"/>
                  </a:lnTo>
                  <a:lnTo>
                    <a:pt x="368" y="264"/>
                  </a:lnTo>
                  <a:lnTo>
                    <a:pt x="362" y="274"/>
                  </a:lnTo>
                  <a:lnTo>
                    <a:pt x="360" y="284"/>
                  </a:lnTo>
                  <a:lnTo>
                    <a:pt x="358" y="296"/>
                  </a:lnTo>
                  <a:lnTo>
                    <a:pt x="358" y="296"/>
                  </a:lnTo>
                  <a:lnTo>
                    <a:pt x="358" y="404"/>
                  </a:lnTo>
                  <a:lnTo>
                    <a:pt x="470" y="404"/>
                  </a:lnTo>
                  <a:lnTo>
                    <a:pt x="470" y="358"/>
                  </a:lnTo>
                  <a:lnTo>
                    <a:pt x="504" y="396"/>
                  </a:lnTo>
                  <a:lnTo>
                    <a:pt x="504" y="396"/>
                  </a:lnTo>
                  <a:lnTo>
                    <a:pt x="516" y="386"/>
                  </a:lnTo>
                  <a:lnTo>
                    <a:pt x="528" y="374"/>
                  </a:lnTo>
                  <a:lnTo>
                    <a:pt x="536" y="362"/>
                  </a:lnTo>
                  <a:lnTo>
                    <a:pt x="544" y="348"/>
                  </a:lnTo>
                  <a:lnTo>
                    <a:pt x="548" y="332"/>
                  </a:lnTo>
                  <a:lnTo>
                    <a:pt x="550" y="318"/>
                  </a:lnTo>
                  <a:lnTo>
                    <a:pt x="550" y="300"/>
                  </a:lnTo>
                  <a:lnTo>
                    <a:pt x="546" y="284"/>
                  </a:lnTo>
                  <a:lnTo>
                    <a:pt x="546" y="284"/>
                  </a:lnTo>
                  <a:lnTo>
                    <a:pt x="540" y="268"/>
                  </a:lnTo>
                  <a:lnTo>
                    <a:pt x="532" y="254"/>
                  </a:lnTo>
                  <a:lnTo>
                    <a:pt x="522" y="242"/>
                  </a:lnTo>
                  <a:lnTo>
                    <a:pt x="510" y="232"/>
                  </a:lnTo>
                  <a:lnTo>
                    <a:pt x="492" y="250"/>
                  </a:lnTo>
                  <a:lnTo>
                    <a:pt x="442" y="68"/>
                  </a:lnTo>
                  <a:lnTo>
                    <a:pt x="442" y="68"/>
                  </a:lnTo>
                  <a:lnTo>
                    <a:pt x="450" y="62"/>
                  </a:lnTo>
                  <a:lnTo>
                    <a:pt x="456" y="54"/>
                  </a:lnTo>
                  <a:lnTo>
                    <a:pt x="458" y="46"/>
                  </a:lnTo>
                  <a:lnTo>
                    <a:pt x="460" y="38"/>
                  </a:lnTo>
                  <a:lnTo>
                    <a:pt x="460" y="38"/>
                  </a:lnTo>
                  <a:lnTo>
                    <a:pt x="460" y="30"/>
                  </a:lnTo>
                  <a:lnTo>
                    <a:pt x="458" y="24"/>
                  </a:lnTo>
                  <a:lnTo>
                    <a:pt x="454" y="18"/>
                  </a:lnTo>
                  <a:lnTo>
                    <a:pt x="450" y="12"/>
                  </a:lnTo>
                  <a:lnTo>
                    <a:pt x="444" y="8"/>
                  </a:lnTo>
                  <a:lnTo>
                    <a:pt x="438" y="4"/>
                  </a:lnTo>
                  <a:lnTo>
                    <a:pt x="430" y="2"/>
                  </a:lnTo>
                  <a:lnTo>
                    <a:pt x="424" y="0"/>
                  </a:lnTo>
                  <a:lnTo>
                    <a:pt x="424" y="0"/>
                  </a:lnTo>
                  <a:lnTo>
                    <a:pt x="412" y="2"/>
                  </a:lnTo>
                  <a:lnTo>
                    <a:pt x="402" y="8"/>
                  </a:lnTo>
                  <a:lnTo>
                    <a:pt x="394" y="16"/>
                  </a:lnTo>
                  <a:lnTo>
                    <a:pt x="390" y="26"/>
                  </a:lnTo>
                  <a:lnTo>
                    <a:pt x="102" y="168"/>
                  </a:lnTo>
                  <a:lnTo>
                    <a:pt x="102" y="168"/>
                  </a:lnTo>
                  <a:lnTo>
                    <a:pt x="102" y="158"/>
                  </a:lnTo>
                  <a:lnTo>
                    <a:pt x="102" y="158"/>
                  </a:lnTo>
                  <a:lnTo>
                    <a:pt x="98" y="148"/>
                  </a:lnTo>
                  <a:lnTo>
                    <a:pt x="92" y="138"/>
                  </a:lnTo>
                  <a:lnTo>
                    <a:pt x="92" y="138"/>
                  </a:lnTo>
                  <a:lnTo>
                    <a:pt x="84" y="132"/>
                  </a:lnTo>
                  <a:lnTo>
                    <a:pt x="76" y="128"/>
                  </a:lnTo>
                  <a:lnTo>
                    <a:pt x="68" y="126"/>
                  </a:lnTo>
                  <a:lnTo>
                    <a:pt x="60" y="124"/>
                  </a:lnTo>
                  <a:lnTo>
                    <a:pt x="50" y="124"/>
                  </a:lnTo>
                  <a:lnTo>
                    <a:pt x="42" y="126"/>
                  </a:lnTo>
                  <a:lnTo>
                    <a:pt x="34" y="130"/>
                  </a:lnTo>
                  <a:lnTo>
                    <a:pt x="26" y="136"/>
                  </a:lnTo>
                  <a:lnTo>
                    <a:pt x="26" y="136"/>
                  </a:lnTo>
                  <a:lnTo>
                    <a:pt x="20" y="142"/>
                  </a:lnTo>
                  <a:lnTo>
                    <a:pt x="20" y="142"/>
                  </a:lnTo>
                  <a:lnTo>
                    <a:pt x="16" y="150"/>
                  </a:lnTo>
                  <a:lnTo>
                    <a:pt x="16" y="150"/>
                  </a:lnTo>
                  <a:lnTo>
                    <a:pt x="14" y="162"/>
                  </a:lnTo>
                  <a:lnTo>
                    <a:pt x="12" y="184"/>
                  </a:lnTo>
                  <a:lnTo>
                    <a:pt x="12" y="184"/>
                  </a:lnTo>
                  <a:lnTo>
                    <a:pt x="14" y="196"/>
                  </a:lnTo>
                  <a:lnTo>
                    <a:pt x="18" y="208"/>
                  </a:lnTo>
                  <a:lnTo>
                    <a:pt x="22" y="222"/>
                  </a:lnTo>
                  <a:lnTo>
                    <a:pt x="28" y="236"/>
                  </a:lnTo>
                  <a:lnTo>
                    <a:pt x="26" y="412"/>
                  </a:lnTo>
                  <a:lnTo>
                    <a:pt x="0" y="412"/>
                  </a:lnTo>
                  <a:close/>
                  <a:moveTo>
                    <a:pt x="454" y="332"/>
                  </a:moveTo>
                  <a:lnTo>
                    <a:pt x="454" y="332"/>
                  </a:lnTo>
                  <a:lnTo>
                    <a:pt x="446" y="330"/>
                  </a:lnTo>
                  <a:lnTo>
                    <a:pt x="442" y="326"/>
                  </a:lnTo>
                  <a:lnTo>
                    <a:pt x="438" y="322"/>
                  </a:lnTo>
                  <a:lnTo>
                    <a:pt x="438" y="316"/>
                  </a:lnTo>
                  <a:lnTo>
                    <a:pt x="438" y="316"/>
                  </a:lnTo>
                  <a:lnTo>
                    <a:pt x="438" y="310"/>
                  </a:lnTo>
                  <a:lnTo>
                    <a:pt x="442" y="304"/>
                  </a:lnTo>
                  <a:lnTo>
                    <a:pt x="446" y="302"/>
                  </a:lnTo>
                  <a:lnTo>
                    <a:pt x="454" y="300"/>
                  </a:lnTo>
                  <a:lnTo>
                    <a:pt x="454" y="300"/>
                  </a:lnTo>
                  <a:lnTo>
                    <a:pt x="460" y="302"/>
                  </a:lnTo>
                  <a:lnTo>
                    <a:pt x="464" y="304"/>
                  </a:lnTo>
                  <a:lnTo>
                    <a:pt x="468" y="310"/>
                  </a:lnTo>
                  <a:lnTo>
                    <a:pt x="468" y="316"/>
                  </a:lnTo>
                  <a:lnTo>
                    <a:pt x="468" y="316"/>
                  </a:lnTo>
                  <a:lnTo>
                    <a:pt x="468" y="322"/>
                  </a:lnTo>
                  <a:lnTo>
                    <a:pt x="464" y="326"/>
                  </a:lnTo>
                  <a:lnTo>
                    <a:pt x="460" y="330"/>
                  </a:lnTo>
                  <a:lnTo>
                    <a:pt x="454" y="332"/>
                  </a:lnTo>
                  <a:lnTo>
                    <a:pt x="454" y="332"/>
                  </a:lnTo>
                  <a:close/>
                  <a:moveTo>
                    <a:pt x="426" y="16"/>
                  </a:moveTo>
                  <a:lnTo>
                    <a:pt x="426" y="16"/>
                  </a:lnTo>
                  <a:lnTo>
                    <a:pt x="432" y="18"/>
                  </a:lnTo>
                  <a:lnTo>
                    <a:pt x="438" y="22"/>
                  </a:lnTo>
                  <a:lnTo>
                    <a:pt x="444" y="28"/>
                  </a:lnTo>
                  <a:lnTo>
                    <a:pt x="444" y="36"/>
                  </a:lnTo>
                  <a:lnTo>
                    <a:pt x="444" y="36"/>
                  </a:lnTo>
                  <a:lnTo>
                    <a:pt x="444" y="44"/>
                  </a:lnTo>
                  <a:lnTo>
                    <a:pt x="438" y="50"/>
                  </a:lnTo>
                  <a:lnTo>
                    <a:pt x="432" y="54"/>
                  </a:lnTo>
                  <a:lnTo>
                    <a:pt x="426" y="56"/>
                  </a:lnTo>
                  <a:lnTo>
                    <a:pt x="426" y="56"/>
                  </a:lnTo>
                  <a:lnTo>
                    <a:pt x="418" y="54"/>
                  </a:lnTo>
                  <a:lnTo>
                    <a:pt x="412" y="50"/>
                  </a:lnTo>
                  <a:lnTo>
                    <a:pt x="408" y="44"/>
                  </a:lnTo>
                  <a:lnTo>
                    <a:pt x="406" y="36"/>
                  </a:lnTo>
                  <a:lnTo>
                    <a:pt x="406" y="36"/>
                  </a:lnTo>
                  <a:lnTo>
                    <a:pt x="408" y="28"/>
                  </a:lnTo>
                  <a:lnTo>
                    <a:pt x="412" y="22"/>
                  </a:lnTo>
                  <a:lnTo>
                    <a:pt x="418" y="18"/>
                  </a:lnTo>
                  <a:lnTo>
                    <a:pt x="426" y="16"/>
                  </a:lnTo>
                  <a:lnTo>
                    <a:pt x="426" y="16"/>
                  </a:lnTo>
                  <a:close/>
                  <a:moveTo>
                    <a:pt x="246" y="124"/>
                  </a:moveTo>
                  <a:lnTo>
                    <a:pt x="246" y="124"/>
                  </a:lnTo>
                  <a:lnTo>
                    <a:pt x="252" y="126"/>
                  </a:lnTo>
                  <a:lnTo>
                    <a:pt x="258" y="130"/>
                  </a:lnTo>
                  <a:lnTo>
                    <a:pt x="262" y="134"/>
                  </a:lnTo>
                  <a:lnTo>
                    <a:pt x="262" y="142"/>
                  </a:lnTo>
                  <a:lnTo>
                    <a:pt x="262" y="142"/>
                  </a:lnTo>
                  <a:lnTo>
                    <a:pt x="262" y="148"/>
                  </a:lnTo>
                  <a:lnTo>
                    <a:pt x="258" y="154"/>
                  </a:lnTo>
                  <a:lnTo>
                    <a:pt x="252" y="156"/>
                  </a:lnTo>
                  <a:lnTo>
                    <a:pt x="246" y="158"/>
                  </a:lnTo>
                  <a:lnTo>
                    <a:pt x="246" y="158"/>
                  </a:lnTo>
                  <a:lnTo>
                    <a:pt x="240" y="156"/>
                  </a:lnTo>
                  <a:lnTo>
                    <a:pt x="234" y="154"/>
                  </a:lnTo>
                  <a:lnTo>
                    <a:pt x="230" y="148"/>
                  </a:lnTo>
                  <a:lnTo>
                    <a:pt x="228" y="142"/>
                  </a:lnTo>
                  <a:lnTo>
                    <a:pt x="228" y="142"/>
                  </a:lnTo>
                  <a:lnTo>
                    <a:pt x="230" y="134"/>
                  </a:lnTo>
                  <a:lnTo>
                    <a:pt x="234" y="130"/>
                  </a:lnTo>
                  <a:lnTo>
                    <a:pt x="240" y="126"/>
                  </a:lnTo>
                  <a:lnTo>
                    <a:pt x="246" y="124"/>
                  </a:lnTo>
                  <a:lnTo>
                    <a:pt x="246" y="124"/>
                  </a:lnTo>
                  <a:close/>
                  <a:moveTo>
                    <a:pt x="56" y="144"/>
                  </a:moveTo>
                  <a:lnTo>
                    <a:pt x="56" y="144"/>
                  </a:lnTo>
                  <a:lnTo>
                    <a:pt x="66" y="146"/>
                  </a:lnTo>
                  <a:lnTo>
                    <a:pt x="74" y="152"/>
                  </a:lnTo>
                  <a:lnTo>
                    <a:pt x="80" y="160"/>
                  </a:lnTo>
                  <a:lnTo>
                    <a:pt x="82" y="170"/>
                  </a:lnTo>
                  <a:lnTo>
                    <a:pt x="82" y="170"/>
                  </a:lnTo>
                  <a:lnTo>
                    <a:pt x="80" y="180"/>
                  </a:lnTo>
                  <a:lnTo>
                    <a:pt x="74" y="190"/>
                  </a:lnTo>
                  <a:lnTo>
                    <a:pt x="66" y="194"/>
                  </a:lnTo>
                  <a:lnTo>
                    <a:pt x="56" y="196"/>
                  </a:lnTo>
                  <a:lnTo>
                    <a:pt x="56" y="196"/>
                  </a:lnTo>
                  <a:lnTo>
                    <a:pt x="46" y="194"/>
                  </a:lnTo>
                  <a:lnTo>
                    <a:pt x="36" y="190"/>
                  </a:lnTo>
                  <a:lnTo>
                    <a:pt x="30" y="180"/>
                  </a:lnTo>
                  <a:lnTo>
                    <a:pt x="28" y="170"/>
                  </a:lnTo>
                  <a:lnTo>
                    <a:pt x="28" y="170"/>
                  </a:lnTo>
                  <a:lnTo>
                    <a:pt x="30" y="160"/>
                  </a:lnTo>
                  <a:lnTo>
                    <a:pt x="36" y="152"/>
                  </a:lnTo>
                  <a:lnTo>
                    <a:pt x="46" y="146"/>
                  </a:lnTo>
                  <a:lnTo>
                    <a:pt x="56" y="144"/>
                  </a:lnTo>
                  <a:lnTo>
                    <a:pt x="56" y="144"/>
                  </a:lnTo>
                  <a:close/>
                </a:path>
              </a:pathLst>
            </a:custGeom>
            <a:grpFill/>
            <a:ln w="9525">
              <a:noFill/>
              <a:round/>
              <a:headEnd/>
              <a:tailEnd/>
            </a:ln>
          </p:spPr>
          <p:txBody>
            <a:bodyPr/>
            <a:lstStyle/>
            <a:p>
              <a:pPr defTabSz="695133">
                <a:buClr>
                  <a:srgbClr val="CC9900"/>
                </a:buClr>
                <a:defRPr/>
              </a:pPr>
              <a:endParaRPr lang="zh-CN" altLang="en-US" sz="1100" dirty="0">
                <a:solidFill>
                  <a:prstClr val="black"/>
                </a:solidFill>
                <a:cs typeface="Arial" pitchFamily="34" charset="0"/>
              </a:endParaRPr>
            </a:p>
          </p:txBody>
        </p:sp>
      </p:grpSp>
      <p:sp>
        <p:nvSpPr>
          <p:cNvPr id="52" name="文本框 175"/>
          <p:cNvSpPr txBox="1">
            <a:spLocks noChangeArrowheads="1"/>
          </p:cNvSpPr>
          <p:nvPr/>
        </p:nvSpPr>
        <p:spPr bwMode="auto">
          <a:xfrm>
            <a:off x="8580540" y="3243510"/>
            <a:ext cx="650230" cy="30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77" tIns="31038" rIns="62077" bIns="31038">
            <a:spAutoFit/>
          </a:bodyPr>
          <a:lstStyle>
            <a:lvl1pPr defTabSz="1022350">
              <a:defRPr sz="2400">
                <a:solidFill>
                  <a:schemeClr val="tx1"/>
                </a:solidFill>
                <a:latin typeface="Arial" panose="020B0604020202020204" pitchFamily="34" charset="0"/>
                <a:ea typeface="微软雅黑" panose="020B0503020204020204" pitchFamily="34" charset="-122"/>
              </a:defRPr>
            </a:lvl1pPr>
            <a:lvl2pPr marL="742950" indent="-285750" defTabSz="1022350">
              <a:defRPr sz="2400">
                <a:solidFill>
                  <a:schemeClr val="tx1"/>
                </a:solidFill>
                <a:latin typeface="Arial" panose="020B0604020202020204" pitchFamily="34" charset="0"/>
                <a:ea typeface="微软雅黑" panose="020B0503020204020204" pitchFamily="34" charset="-122"/>
              </a:defRPr>
            </a:lvl2pPr>
            <a:lvl3pPr marL="1143000" indent="-228600" defTabSz="1022350">
              <a:defRPr sz="2400">
                <a:solidFill>
                  <a:schemeClr val="tx1"/>
                </a:solidFill>
                <a:latin typeface="Arial" panose="020B0604020202020204" pitchFamily="34" charset="0"/>
                <a:ea typeface="微软雅黑" panose="020B0503020204020204" pitchFamily="34" charset="-122"/>
              </a:defRPr>
            </a:lvl3pPr>
            <a:lvl4pPr marL="1600200" indent="-228600" defTabSz="1022350">
              <a:defRPr sz="2400">
                <a:solidFill>
                  <a:schemeClr val="tx1"/>
                </a:solidFill>
                <a:latin typeface="Arial" panose="020B0604020202020204" pitchFamily="34" charset="0"/>
                <a:ea typeface="微软雅黑" panose="020B0503020204020204" pitchFamily="34" charset="-122"/>
              </a:defRPr>
            </a:lvl4pPr>
            <a:lvl5pPr marL="2057400" indent="-228600" defTabSz="1022350">
              <a:defRPr sz="2400">
                <a:solidFill>
                  <a:schemeClr val="tx1"/>
                </a:solidFill>
                <a:latin typeface="Arial" panose="020B0604020202020204" pitchFamily="34" charset="0"/>
                <a:ea typeface="微软雅黑" panose="020B0503020204020204" pitchFamily="34" charset="-122"/>
              </a:defRPr>
            </a:lvl5pPr>
            <a:lvl6pPr marL="25146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buClr>
                <a:srgbClr val="CC9900"/>
              </a:buClr>
            </a:pPr>
            <a:r>
              <a:rPr lang="en-US" altLang="zh-CN" sz="800" dirty="0">
                <a:solidFill>
                  <a:prstClr val="white"/>
                </a:solidFill>
                <a:latin typeface="Arial"/>
                <a:cs typeface="Arial" pitchFamily="34" charset="0"/>
              </a:rPr>
              <a:t>Massive </a:t>
            </a:r>
            <a:r>
              <a:rPr lang="en-US" altLang="zh-CN" sz="800" dirty="0" err="1">
                <a:solidFill>
                  <a:prstClr val="white"/>
                </a:solidFill>
                <a:latin typeface="Arial"/>
                <a:cs typeface="Arial" pitchFamily="34" charset="0"/>
              </a:rPr>
              <a:t>IoT</a:t>
            </a:r>
            <a:endParaRPr lang="zh-CN" altLang="en-US" sz="800" dirty="0">
              <a:solidFill>
                <a:prstClr val="white"/>
              </a:solidFill>
              <a:latin typeface="Arial"/>
              <a:cs typeface="Arial" pitchFamily="34" charset="0"/>
            </a:endParaRPr>
          </a:p>
        </p:txBody>
      </p:sp>
      <p:pic>
        <p:nvPicPr>
          <p:cNvPr id="53" name="图片 113"/>
          <p:cNvPicPr>
            <a:picLocks noChangeAspect="1"/>
          </p:cNvPicPr>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8645704" y="4281912"/>
            <a:ext cx="445664"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文本框 178"/>
          <p:cNvSpPr txBox="1">
            <a:spLocks noChangeArrowheads="1"/>
          </p:cNvSpPr>
          <p:nvPr/>
        </p:nvSpPr>
        <p:spPr bwMode="auto">
          <a:xfrm>
            <a:off x="8543184" y="4234339"/>
            <a:ext cx="685847" cy="18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77" tIns="31038" rIns="62077" bIns="31038">
            <a:spAutoFit/>
          </a:bodyPr>
          <a:lstStyle>
            <a:lvl1pPr defTabSz="1022350">
              <a:defRPr sz="2400">
                <a:solidFill>
                  <a:schemeClr val="tx1"/>
                </a:solidFill>
                <a:latin typeface="Arial" panose="020B0604020202020204" pitchFamily="34" charset="0"/>
                <a:ea typeface="微软雅黑" panose="020B0503020204020204" pitchFamily="34" charset="-122"/>
              </a:defRPr>
            </a:lvl1pPr>
            <a:lvl2pPr marL="742950" indent="-285750" defTabSz="1022350">
              <a:defRPr sz="2400">
                <a:solidFill>
                  <a:schemeClr val="tx1"/>
                </a:solidFill>
                <a:latin typeface="Arial" panose="020B0604020202020204" pitchFamily="34" charset="0"/>
                <a:ea typeface="微软雅黑" panose="020B0503020204020204" pitchFamily="34" charset="-122"/>
              </a:defRPr>
            </a:lvl2pPr>
            <a:lvl3pPr marL="1143000" indent="-228600" defTabSz="1022350">
              <a:defRPr sz="2400">
                <a:solidFill>
                  <a:schemeClr val="tx1"/>
                </a:solidFill>
                <a:latin typeface="Arial" panose="020B0604020202020204" pitchFamily="34" charset="0"/>
                <a:ea typeface="微软雅黑" panose="020B0503020204020204" pitchFamily="34" charset="-122"/>
              </a:defRPr>
            </a:lvl3pPr>
            <a:lvl4pPr marL="1600200" indent="-228600" defTabSz="1022350">
              <a:defRPr sz="2400">
                <a:solidFill>
                  <a:schemeClr val="tx1"/>
                </a:solidFill>
                <a:latin typeface="Arial" panose="020B0604020202020204" pitchFamily="34" charset="0"/>
                <a:ea typeface="微软雅黑" panose="020B0503020204020204" pitchFamily="34" charset="-122"/>
              </a:defRPr>
            </a:lvl4pPr>
            <a:lvl5pPr marL="2057400" indent="-228600" defTabSz="1022350">
              <a:defRPr sz="2400">
                <a:solidFill>
                  <a:schemeClr val="tx1"/>
                </a:solidFill>
                <a:latin typeface="Arial" panose="020B0604020202020204" pitchFamily="34" charset="0"/>
                <a:ea typeface="微软雅黑" panose="020B0503020204020204" pitchFamily="34" charset="-122"/>
              </a:defRPr>
            </a:lvl5pPr>
            <a:lvl6pPr marL="25146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a:buClr>
                <a:srgbClr val="CC9900"/>
              </a:buClr>
            </a:pPr>
            <a:r>
              <a:rPr lang="en-US" altLang="zh-CN" sz="800" dirty="0">
                <a:solidFill>
                  <a:prstClr val="white"/>
                </a:solidFill>
                <a:latin typeface="Arial"/>
                <a:cs typeface="Arial" pitchFamily="34" charset="0"/>
              </a:rPr>
              <a:t>AR/VR</a:t>
            </a:r>
            <a:endParaRPr lang="zh-CN" altLang="en-US" sz="800" dirty="0">
              <a:solidFill>
                <a:prstClr val="white"/>
              </a:solidFill>
              <a:latin typeface="Arial"/>
              <a:cs typeface="Arial" pitchFamily="34" charset="0"/>
            </a:endParaRPr>
          </a:p>
        </p:txBody>
      </p:sp>
      <p:sp>
        <p:nvSpPr>
          <p:cNvPr id="55" name="文本框 63"/>
          <p:cNvSpPr txBox="1"/>
          <p:nvPr/>
        </p:nvSpPr>
        <p:spPr>
          <a:xfrm>
            <a:off x="6798044" y="3177308"/>
            <a:ext cx="804036" cy="190078"/>
          </a:xfrm>
          <a:prstGeom prst="rect">
            <a:avLst/>
          </a:prstGeom>
          <a:solidFill>
            <a:schemeClr val="bg2">
              <a:alpha val="28000"/>
            </a:schemeClr>
          </a:solidFill>
        </p:spPr>
        <p:txBody>
          <a:bodyPr wrap="square" lIns="35841" tIns="17920" rIns="35841" bIns="17920" rtlCol="0">
            <a:spAutoFit/>
          </a:bodyPr>
          <a:lstStyle>
            <a:defPPr>
              <a:defRPr lang="zh-CN"/>
            </a:defPPr>
            <a:lvl1pPr algn="ctr">
              <a:defRPr kumimoji="1" sz="2000" b="1">
                <a:solidFill>
                  <a:srgbClr val="26DEBB"/>
                </a:solidFill>
                <a:ea typeface="宋体" pitchFamily="2" charset="-122"/>
                <a:cs typeface="Arial" pitchFamily="34" charset="0"/>
              </a:defRPr>
            </a:lvl1pPr>
          </a:lstStyle>
          <a:p>
            <a:pPr defTabSz="1219234"/>
            <a:r>
              <a:rPr lang="en-US" altLang="zh-CN" sz="1000" b="0" dirty="0">
                <a:solidFill>
                  <a:srgbClr val="FFC000"/>
                </a:solidFill>
              </a:rPr>
              <a:t>150Mbps</a:t>
            </a:r>
            <a:endParaRPr lang="zh-CN" altLang="en-US" sz="1000" b="0" dirty="0">
              <a:solidFill>
                <a:srgbClr val="FFC000"/>
              </a:solidFill>
            </a:endParaRPr>
          </a:p>
        </p:txBody>
      </p:sp>
      <p:sp>
        <p:nvSpPr>
          <p:cNvPr id="56" name="文本框 65"/>
          <p:cNvSpPr txBox="1"/>
          <p:nvPr/>
        </p:nvSpPr>
        <p:spPr>
          <a:xfrm>
            <a:off x="8317235" y="2548527"/>
            <a:ext cx="804036" cy="190078"/>
          </a:xfrm>
          <a:prstGeom prst="rect">
            <a:avLst/>
          </a:prstGeom>
          <a:solidFill>
            <a:schemeClr val="bg2">
              <a:alpha val="28000"/>
            </a:schemeClr>
          </a:solidFill>
        </p:spPr>
        <p:txBody>
          <a:bodyPr wrap="square" lIns="35841" tIns="17920" rIns="35841" bIns="17920" rtlCol="0">
            <a:spAutoFit/>
          </a:bodyPr>
          <a:lstStyle>
            <a:defPPr>
              <a:defRPr lang="zh-CN"/>
            </a:defPPr>
            <a:lvl1pPr algn="ctr">
              <a:defRPr sz="1800">
                <a:solidFill>
                  <a:srgbClr val="FFFF00"/>
                </a:solidFill>
              </a:defRPr>
            </a:lvl1pPr>
          </a:lstStyle>
          <a:p>
            <a:pPr defTabSz="1219234"/>
            <a:r>
              <a:rPr kumimoji="1" lang="en-US" altLang="zh-CN" sz="1000" dirty="0">
                <a:solidFill>
                  <a:srgbClr val="FFC000"/>
                </a:solidFill>
                <a:ea typeface="宋体" pitchFamily="2" charset="-122"/>
                <a:cs typeface="Arial" pitchFamily="34" charset="0"/>
              </a:rPr>
              <a:t>1Gbps</a:t>
            </a:r>
            <a:endParaRPr kumimoji="1" lang="zh-CN" altLang="en-US" sz="1000" dirty="0">
              <a:solidFill>
                <a:srgbClr val="FFC000"/>
              </a:solidFill>
              <a:ea typeface="宋体" pitchFamily="2" charset="-122"/>
              <a:cs typeface="Arial" pitchFamily="34" charset="0"/>
            </a:endParaRPr>
          </a:p>
        </p:txBody>
      </p:sp>
      <p:sp>
        <p:nvSpPr>
          <p:cNvPr id="57" name="文本框 66"/>
          <p:cNvSpPr txBox="1"/>
          <p:nvPr/>
        </p:nvSpPr>
        <p:spPr>
          <a:xfrm>
            <a:off x="9967750" y="2111883"/>
            <a:ext cx="804036" cy="190078"/>
          </a:xfrm>
          <a:prstGeom prst="rect">
            <a:avLst/>
          </a:prstGeom>
          <a:solidFill>
            <a:schemeClr val="bg2">
              <a:alpha val="28000"/>
            </a:schemeClr>
          </a:solidFill>
        </p:spPr>
        <p:txBody>
          <a:bodyPr wrap="square" lIns="35841" tIns="17920" rIns="35841" bIns="17920" rtlCol="0">
            <a:spAutoFit/>
          </a:bodyPr>
          <a:lstStyle>
            <a:defPPr>
              <a:defRPr lang="zh-CN"/>
            </a:defPPr>
            <a:lvl1pPr algn="ctr">
              <a:defRPr kumimoji="1" sz="2000" b="1">
                <a:solidFill>
                  <a:srgbClr val="26DEBB"/>
                </a:solidFill>
                <a:ea typeface="宋体" pitchFamily="2" charset="-122"/>
                <a:cs typeface="Arial" pitchFamily="34" charset="0"/>
              </a:defRPr>
            </a:lvl1pPr>
          </a:lstStyle>
          <a:p>
            <a:pPr defTabSz="1219234"/>
            <a:r>
              <a:rPr lang="en-US" altLang="zh-CN" sz="1000" b="0" dirty="0">
                <a:solidFill>
                  <a:srgbClr val="FFC000"/>
                </a:solidFill>
              </a:rPr>
              <a:t>10Gbps</a:t>
            </a:r>
            <a:endParaRPr lang="zh-CN" altLang="en-US" sz="1000" b="0" dirty="0">
              <a:solidFill>
                <a:srgbClr val="FFC000"/>
              </a:solidFill>
            </a:endParaRPr>
          </a:p>
        </p:txBody>
      </p:sp>
      <p:sp>
        <p:nvSpPr>
          <p:cNvPr id="58" name="文本框 67"/>
          <p:cNvSpPr txBox="1"/>
          <p:nvPr/>
        </p:nvSpPr>
        <p:spPr>
          <a:xfrm>
            <a:off x="6798044" y="2745259"/>
            <a:ext cx="804036" cy="190078"/>
          </a:xfrm>
          <a:prstGeom prst="rect">
            <a:avLst/>
          </a:prstGeom>
          <a:solidFill>
            <a:schemeClr val="bg2">
              <a:alpha val="28000"/>
            </a:schemeClr>
          </a:solidFill>
        </p:spPr>
        <p:txBody>
          <a:bodyPr wrap="square" lIns="35841" tIns="17920" rIns="35841" bIns="17920" rtlCol="0">
            <a:spAutoFit/>
          </a:bodyPr>
          <a:lstStyle>
            <a:defPPr>
              <a:defRPr lang="zh-CN"/>
            </a:defPPr>
            <a:lvl1pPr algn="ctr">
              <a:defRPr kumimoji="1" sz="2000" b="1">
                <a:solidFill>
                  <a:srgbClr val="26DEBB"/>
                </a:solidFill>
                <a:ea typeface="宋体" pitchFamily="2" charset="-122"/>
                <a:cs typeface="Arial" pitchFamily="34" charset="0"/>
              </a:defRPr>
            </a:lvl1pPr>
          </a:lstStyle>
          <a:p>
            <a:pPr defTabSz="1219234"/>
            <a:r>
              <a:rPr lang="en-US" altLang="zh-CN" sz="1000" b="0" dirty="0">
                <a:solidFill>
                  <a:srgbClr val="FFC000"/>
                </a:solidFill>
              </a:rPr>
              <a:t>50ms</a:t>
            </a:r>
            <a:endParaRPr lang="zh-CN" altLang="en-US" sz="1000" b="0" dirty="0">
              <a:solidFill>
                <a:srgbClr val="FFC000"/>
              </a:solidFill>
            </a:endParaRPr>
          </a:p>
        </p:txBody>
      </p:sp>
      <p:sp>
        <p:nvSpPr>
          <p:cNvPr id="59" name="文本框 68"/>
          <p:cNvSpPr txBox="1"/>
          <p:nvPr/>
        </p:nvSpPr>
        <p:spPr>
          <a:xfrm>
            <a:off x="8315145" y="2116479"/>
            <a:ext cx="804036" cy="190078"/>
          </a:xfrm>
          <a:prstGeom prst="rect">
            <a:avLst/>
          </a:prstGeom>
          <a:solidFill>
            <a:schemeClr val="bg2">
              <a:alpha val="28000"/>
            </a:schemeClr>
          </a:solidFill>
        </p:spPr>
        <p:txBody>
          <a:bodyPr wrap="square" lIns="35841" tIns="17920" rIns="35841" bIns="17920" rtlCol="0">
            <a:spAutoFit/>
          </a:bodyPr>
          <a:lstStyle>
            <a:defPPr>
              <a:defRPr lang="zh-CN"/>
            </a:defPPr>
            <a:lvl1pPr algn="ctr">
              <a:defRPr kumimoji="1" sz="2000" b="1">
                <a:solidFill>
                  <a:srgbClr val="26DEBB"/>
                </a:solidFill>
                <a:ea typeface="宋体" pitchFamily="2" charset="-122"/>
                <a:cs typeface="Arial" pitchFamily="34" charset="0"/>
              </a:defRPr>
            </a:lvl1pPr>
          </a:lstStyle>
          <a:p>
            <a:pPr defTabSz="1219234"/>
            <a:r>
              <a:rPr lang="en-US" altLang="zh-CN" sz="1000" b="0" dirty="0">
                <a:solidFill>
                  <a:srgbClr val="FFC000"/>
                </a:solidFill>
              </a:rPr>
              <a:t>10ms</a:t>
            </a:r>
            <a:endParaRPr lang="zh-CN" altLang="en-US" sz="1000" b="0" dirty="0">
              <a:solidFill>
                <a:srgbClr val="FFC000"/>
              </a:solidFill>
            </a:endParaRPr>
          </a:p>
        </p:txBody>
      </p:sp>
      <p:sp>
        <p:nvSpPr>
          <p:cNvPr id="60" name="Freeform 37"/>
          <p:cNvSpPr>
            <a:spLocks noEditPoints="1"/>
          </p:cNvSpPr>
          <p:nvPr/>
        </p:nvSpPr>
        <p:spPr bwMode="auto">
          <a:xfrm>
            <a:off x="8772568" y="5273954"/>
            <a:ext cx="181736" cy="377825"/>
          </a:xfrm>
          <a:custGeom>
            <a:avLst/>
            <a:gdLst/>
            <a:ahLst/>
            <a:cxnLst>
              <a:cxn ang="0">
                <a:pos x="11685" y="13579"/>
              </a:cxn>
              <a:cxn ang="0">
                <a:pos x="11685" y="12632"/>
              </a:cxn>
              <a:cxn ang="0">
                <a:pos x="12107" y="12527"/>
              </a:cxn>
              <a:cxn ang="0">
                <a:pos x="12422" y="12316"/>
              </a:cxn>
              <a:cxn ang="0">
                <a:pos x="12633" y="12000"/>
              </a:cxn>
              <a:cxn ang="0">
                <a:pos x="12738" y="11579"/>
              </a:cxn>
              <a:cxn ang="0">
                <a:pos x="12738" y="6842"/>
              </a:cxn>
              <a:cxn ang="0">
                <a:pos x="12001" y="1053"/>
              </a:cxn>
              <a:cxn ang="0">
                <a:pos x="11896" y="632"/>
              </a:cxn>
              <a:cxn ang="0">
                <a:pos x="11685" y="316"/>
              </a:cxn>
              <a:cxn ang="0">
                <a:pos x="11370" y="0"/>
              </a:cxn>
              <a:cxn ang="0">
                <a:pos x="10949" y="0"/>
              </a:cxn>
              <a:cxn ang="0">
                <a:pos x="2526" y="0"/>
              </a:cxn>
              <a:cxn ang="0">
                <a:pos x="2105" y="0"/>
              </a:cxn>
              <a:cxn ang="0">
                <a:pos x="1789" y="316"/>
              </a:cxn>
              <a:cxn ang="0">
                <a:pos x="1579" y="632"/>
              </a:cxn>
              <a:cxn ang="0">
                <a:pos x="1474" y="1053"/>
              </a:cxn>
              <a:cxn ang="0">
                <a:pos x="737" y="6526"/>
              </a:cxn>
              <a:cxn ang="0">
                <a:pos x="737" y="11579"/>
              </a:cxn>
              <a:cxn ang="0">
                <a:pos x="842" y="12000"/>
              </a:cxn>
              <a:cxn ang="0">
                <a:pos x="1053" y="12316"/>
              </a:cxn>
              <a:cxn ang="0">
                <a:pos x="1368" y="12527"/>
              </a:cxn>
              <a:cxn ang="0">
                <a:pos x="1789" y="12632"/>
              </a:cxn>
              <a:cxn ang="0">
                <a:pos x="2211" y="12632"/>
              </a:cxn>
              <a:cxn ang="0">
                <a:pos x="2211" y="13579"/>
              </a:cxn>
              <a:cxn ang="0">
                <a:pos x="0" y="16632"/>
              </a:cxn>
              <a:cxn ang="0">
                <a:pos x="2211" y="16632"/>
              </a:cxn>
              <a:cxn ang="0">
                <a:pos x="3368" y="13579"/>
              </a:cxn>
              <a:cxn ang="0">
                <a:pos x="3368" y="12632"/>
              </a:cxn>
              <a:cxn ang="0">
                <a:pos x="10633" y="12632"/>
              </a:cxn>
              <a:cxn ang="0">
                <a:pos x="10633" y="13579"/>
              </a:cxn>
              <a:cxn ang="0">
                <a:pos x="11685" y="16632"/>
              </a:cxn>
              <a:cxn ang="0">
                <a:pos x="13896" y="16632"/>
              </a:cxn>
              <a:cxn ang="0">
                <a:pos x="11685" y="13579"/>
              </a:cxn>
              <a:cxn ang="0">
                <a:pos x="4211" y="9369"/>
              </a:cxn>
              <a:cxn ang="0">
                <a:pos x="1789" y="9369"/>
              </a:cxn>
              <a:cxn ang="0">
                <a:pos x="1789" y="7895"/>
              </a:cxn>
              <a:cxn ang="0">
                <a:pos x="4211" y="7895"/>
              </a:cxn>
              <a:cxn ang="0">
                <a:pos x="4211" y="9369"/>
              </a:cxn>
              <a:cxn ang="0">
                <a:pos x="2000" y="6105"/>
              </a:cxn>
              <a:cxn ang="0">
                <a:pos x="2526" y="1263"/>
              </a:cxn>
              <a:cxn ang="0">
                <a:pos x="10949" y="1263"/>
              </a:cxn>
              <a:cxn ang="0">
                <a:pos x="11580" y="6105"/>
              </a:cxn>
              <a:cxn ang="0">
                <a:pos x="10422" y="6632"/>
              </a:cxn>
              <a:cxn ang="0">
                <a:pos x="9264" y="6842"/>
              </a:cxn>
              <a:cxn ang="0">
                <a:pos x="8106" y="7053"/>
              </a:cxn>
              <a:cxn ang="0">
                <a:pos x="6842" y="7158"/>
              </a:cxn>
              <a:cxn ang="0">
                <a:pos x="5684" y="7053"/>
              </a:cxn>
              <a:cxn ang="0">
                <a:pos x="4526" y="6948"/>
              </a:cxn>
              <a:cxn ang="0">
                <a:pos x="3263" y="6632"/>
              </a:cxn>
              <a:cxn ang="0">
                <a:pos x="2000" y="6105"/>
              </a:cxn>
              <a:cxn ang="0">
                <a:pos x="11580" y="9369"/>
              </a:cxn>
              <a:cxn ang="0">
                <a:pos x="9159" y="9369"/>
              </a:cxn>
              <a:cxn ang="0">
                <a:pos x="9159" y="7895"/>
              </a:cxn>
              <a:cxn ang="0">
                <a:pos x="11580" y="7895"/>
              </a:cxn>
              <a:cxn ang="0">
                <a:pos x="11580" y="9369"/>
              </a:cxn>
            </a:cxnLst>
            <a:rect l="0" t="0" r="r" b="b"/>
            <a:pathLst>
              <a:path w="13896" h="16632">
                <a:moveTo>
                  <a:pt x="11685" y="13579"/>
                </a:moveTo>
                <a:lnTo>
                  <a:pt x="11685" y="12632"/>
                </a:lnTo>
                <a:lnTo>
                  <a:pt x="12107" y="12527"/>
                </a:lnTo>
                <a:lnTo>
                  <a:pt x="12422" y="12316"/>
                </a:lnTo>
                <a:lnTo>
                  <a:pt x="12633" y="12000"/>
                </a:lnTo>
                <a:lnTo>
                  <a:pt x="12738" y="11579"/>
                </a:lnTo>
                <a:lnTo>
                  <a:pt x="12738" y="6842"/>
                </a:lnTo>
                <a:lnTo>
                  <a:pt x="12001" y="1053"/>
                </a:lnTo>
                <a:lnTo>
                  <a:pt x="11896" y="632"/>
                </a:lnTo>
                <a:lnTo>
                  <a:pt x="11685" y="316"/>
                </a:lnTo>
                <a:lnTo>
                  <a:pt x="11370" y="0"/>
                </a:lnTo>
                <a:lnTo>
                  <a:pt x="10949" y="0"/>
                </a:lnTo>
                <a:lnTo>
                  <a:pt x="2526" y="0"/>
                </a:lnTo>
                <a:lnTo>
                  <a:pt x="2105" y="0"/>
                </a:lnTo>
                <a:lnTo>
                  <a:pt x="1789" y="316"/>
                </a:lnTo>
                <a:lnTo>
                  <a:pt x="1579" y="632"/>
                </a:lnTo>
                <a:lnTo>
                  <a:pt x="1474" y="1053"/>
                </a:lnTo>
                <a:lnTo>
                  <a:pt x="737" y="6526"/>
                </a:lnTo>
                <a:lnTo>
                  <a:pt x="737" y="11579"/>
                </a:lnTo>
                <a:lnTo>
                  <a:pt x="842" y="12000"/>
                </a:lnTo>
                <a:lnTo>
                  <a:pt x="1053" y="12316"/>
                </a:lnTo>
                <a:lnTo>
                  <a:pt x="1368" y="12527"/>
                </a:lnTo>
                <a:lnTo>
                  <a:pt x="1789" y="12632"/>
                </a:lnTo>
                <a:lnTo>
                  <a:pt x="2211" y="12632"/>
                </a:lnTo>
                <a:lnTo>
                  <a:pt x="2211" y="13579"/>
                </a:lnTo>
                <a:lnTo>
                  <a:pt x="0" y="16632"/>
                </a:lnTo>
                <a:lnTo>
                  <a:pt x="2211" y="16632"/>
                </a:lnTo>
                <a:lnTo>
                  <a:pt x="3368" y="13579"/>
                </a:lnTo>
                <a:lnTo>
                  <a:pt x="3368" y="12632"/>
                </a:lnTo>
                <a:lnTo>
                  <a:pt x="10633" y="12632"/>
                </a:lnTo>
                <a:lnTo>
                  <a:pt x="10633" y="13579"/>
                </a:lnTo>
                <a:lnTo>
                  <a:pt x="11685" y="16632"/>
                </a:lnTo>
                <a:lnTo>
                  <a:pt x="13896" y="16632"/>
                </a:lnTo>
                <a:lnTo>
                  <a:pt x="11685" y="13579"/>
                </a:lnTo>
                <a:close/>
                <a:moveTo>
                  <a:pt x="4211" y="9369"/>
                </a:moveTo>
                <a:lnTo>
                  <a:pt x="1789" y="9369"/>
                </a:lnTo>
                <a:lnTo>
                  <a:pt x="1789" y="7895"/>
                </a:lnTo>
                <a:lnTo>
                  <a:pt x="4211" y="7895"/>
                </a:lnTo>
                <a:lnTo>
                  <a:pt x="4211" y="9369"/>
                </a:lnTo>
                <a:close/>
                <a:moveTo>
                  <a:pt x="2000" y="6105"/>
                </a:moveTo>
                <a:lnTo>
                  <a:pt x="2526" y="1263"/>
                </a:lnTo>
                <a:lnTo>
                  <a:pt x="10949" y="1263"/>
                </a:lnTo>
                <a:lnTo>
                  <a:pt x="11580" y="6105"/>
                </a:lnTo>
                <a:lnTo>
                  <a:pt x="10422" y="6632"/>
                </a:lnTo>
                <a:lnTo>
                  <a:pt x="9264" y="6842"/>
                </a:lnTo>
                <a:lnTo>
                  <a:pt x="8106" y="7053"/>
                </a:lnTo>
                <a:lnTo>
                  <a:pt x="6842" y="7158"/>
                </a:lnTo>
                <a:lnTo>
                  <a:pt x="5684" y="7053"/>
                </a:lnTo>
                <a:lnTo>
                  <a:pt x="4526" y="6948"/>
                </a:lnTo>
                <a:lnTo>
                  <a:pt x="3263" y="6632"/>
                </a:lnTo>
                <a:lnTo>
                  <a:pt x="2000" y="6105"/>
                </a:lnTo>
                <a:close/>
                <a:moveTo>
                  <a:pt x="11580" y="9369"/>
                </a:moveTo>
                <a:lnTo>
                  <a:pt x="9159" y="9369"/>
                </a:lnTo>
                <a:lnTo>
                  <a:pt x="9159" y="7895"/>
                </a:lnTo>
                <a:lnTo>
                  <a:pt x="11580" y="7895"/>
                </a:lnTo>
                <a:lnTo>
                  <a:pt x="11580" y="9369"/>
                </a:lnTo>
                <a:close/>
              </a:path>
            </a:pathLst>
          </a:custGeom>
          <a:solidFill>
            <a:schemeClr val="bg1">
              <a:lumMod val="75000"/>
            </a:schemeClr>
          </a:solidFill>
          <a:ln w="9525">
            <a:noFill/>
            <a:round/>
            <a:headEnd/>
            <a:tailEnd/>
          </a:ln>
        </p:spPr>
        <p:txBody>
          <a:bodyPr lIns="62077" tIns="31038" rIns="62077" bIns="31038"/>
          <a:lstStyle/>
          <a:p>
            <a:pPr defTabSz="695133">
              <a:buClr>
                <a:srgbClr val="CC9900"/>
              </a:buClr>
              <a:buFont typeface="Wingdings" pitchFamily="2" charset="2"/>
              <a:buChar char="n"/>
              <a:defRPr/>
            </a:pPr>
            <a:endParaRPr lang="zh-CN" altLang="en-US" sz="1400" dirty="0">
              <a:solidFill>
                <a:prstClr val="black"/>
              </a:solidFill>
              <a:cs typeface="Arial" pitchFamily="34" charset="0"/>
            </a:endParaRPr>
          </a:p>
        </p:txBody>
      </p:sp>
      <p:grpSp>
        <p:nvGrpSpPr>
          <p:cNvPr id="61" name="组合 176"/>
          <p:cNvGrpSpPr/>
          <p:nvPr/>
        </p:nvGrpSpPr>
        <p:grpSpPr>
          <a:xfrm>
            <a:off x="10058787" y="5000082"/>
            <a:ext cx="511883" cy="478648"/>
            <a:chOff x="6664389" y="3756660"/>
            <a:chExt cx="1627972" cy="875519"/>
          </a:xfrm>
          <a:solidFill>
            <a:schemeClr val="bg1">
              <a:lumMod val="75000"/>
            </a:schemeClr>
          </a:solidFill>
        </p:grpSpPr>
        <p:grpSp>
          <p:nvGrpSpPr>
            <p:cNvPr id="62" name="组合 155"/>
            <p:cNvGrpSpPr/>
            <p:nvPr/>
          </p:nvGrpSpPr>
          <p:grpSpPr>
            <a:xfrm>
              <a:off x="6664389" y="3756660"/>
              <a:ext cx="1627972" cy="875519"/>
              <a:chOff x="9391650" y="3060700"/>
              <a:chExt cx="1928813" cy="769938"/>
            </a:xfrm>
            <a:grpFill/>
          </p:grpSpPr>
          <p:sp>
            <p:nvSpPr>
              <p:cNvPr id="69" name="Freeform 6"/>
              <p:cNvSpPr>
                <a:spLocks noEditPoints="1"/>
              </p:cNvSpPr>
              <p:nvPr/>
            </p:nvSpPr>
            <p:spPr bwMode="auto">
              <a:xfrm>
                <a:off x="9391650" y="3384550"/>
                <a:ext cx="1928813" cy="446088"/>
              </a:xfrm>
              <a:custGeom>
                <a:avLst/>
                <a:gdLst/>
                <a:ahLst/>
                <a:cxnLst>
                  <a:cxn ang="0">
                    <a:pos x="62" y="330"/>
                  </a:cxn>
                  <a:cxn ang="0">
                    <a:pos x="212" y="278"/>
                  </a:cxn>
                  <a:cxn ang="0">
                    <a:pos x="2393" y="128"/>
                  </a:cxn>
                  <a:cxn ang="0">
                    <a:pos x="4510" y="206"/>
                  </a:cxn>
                  <a:cxn ang="0">
                    <a:pos x="7765" y="353"/>
                  </a:cxn>
                  <a:cxn ang="0">
                    <a:pos x="10877" y="240"/>
                  </a:cxn>
                  <a:cxn ang="0">
                    <a:pos x="13961" y="54"/>
                  </a:cxn>
                  <a:cxn ang="0">
                    <a:pos x="16864" y="102"/>
                  </a:cxn>
                  <a:cxn ang="0">
                    <a:pos x="16999" y="197"/>
                  </a:cxn>
                  <a:cxn ang="0">
                    <a:pos x="16963" y="378"/>
                  </a:cxn>
                  <a:cxn ang="0">
                    <a:pos x="16746" y="799"/>
                  </a:cxn>
                  <a:cxn ang="0">
                    <a:pos x="16144" y="2365"/>
                  </a:cxn>
                  <a:cxn ang="0">
                    <a:pos x="15928" y="2534"/>
                  </a:cxn>
                  <a:cxn ang="0">
                    <a:pos x="15168" y="2502"/>
                  </a:cxn>
                  <a:cxn ang="0">
                    <a:pos x="14362" y="2416"/>
                  </a:cxn>
                  <a:cxn ang="0">
                    <a:pos x="14106" y="2326"/>
                  </a:cxn>
                  <a:cxn ang="0">
                    <a:pos x="13964" y="2178"/>
                  </a:cxn>
                  <a:cxn ang="0">
                    <a:pos x="13919" y="2001"/>
                  </a:cxn>
                  <a:cxn ang="0">
                    <a:pos x="12236" y="3551"/>
                  </a:cxn>
                  <a:cxn ang="0">
                    <a:pos x="12157" y="3752"/>
                  </a:cxn>
                  <a:cxn ang="0">
                    <a:pos x="11921" y="3844"/>
                  </a:cxn>
                  <a:cxn ang="0">
                    <a:pos x="11645" y="3844"/>
                  </a:cxn>
                  <a:cxn ang="0">
                    <a:pos x="10774" y="3204"/>
                  </a:cxn>
                  <a:cxn ang="0">
                    <a:pos x="10657" y="2863"/>
                  </a:cxn>
                  <a:cxn ang="0">
                    <a:pos x="10627" y="2313"/>
                  </a:cxn>
                  <a:cxn ang="0">
                    <a:pos x="6840" y="1774"/>
                  </a:cxn>
                  <a:cxn ang="0">
                    <a:pos x="6783" y="3140"/>
                  </a:cxn>
                  <a:cxn ang="0">
                    <a:pos x="6615" y="3402"/>
                  </a:cxn>
                  <a:cxn ang="0">
                    <a:pos x="6098" y="3899"/>
                  </a:cxn>
                  <a:cxn ang="0">
                    <a:pos x="5811" y="3936"/>
                  </a:cxn>
                  <a:cxn ang="0">
                    <a:pos x="5562" y="3846"/>
                  </a:cxn>
                  <a:cxn ang="0">
                    <a:pos x="5461" y="3601"/>
                  </a:cxn>
                  <a:cxn ang="0">
                    <a:pos x="5457" y="2622"/>
                  </a:cxn>
                  <a:cxn ang="0">
                    <a:pos x="3263" y="2085"/>
                  </a:cxn>
                  <a:cxn ang="0">
                    <a:pos x="3115" y="2420"/>
                  </a:cxn>
                  <a:cxn ang="0">
                    <a:pos x="2862" y="2578"/>
                  </a:cxn>
                  <a:cxn ang="0">
                    <a:pos x="1682" y="2738"/>
                  </a:cxn>
                  <a:cxn ang="0">
                    <a:pos x="1208" y="2739"/>
                  </a:cxn>
                  <a:cxn ang="0">
                    <a:pos x="954" y="2606"/>
                  </a:cxn>
                  <a:cxn ang="0">
                    <a:pos x="728" y="2303"/>
                  </a:cxn>
                  <a:cxn ang="0">
                    <a:pos x="504" y="937"/>
                  </a:cxn>
                  <a:cxn ang="0">
                    <a:pos x="320" y="728"/>
                  </a:cxn>
                  <a:cxn ang="0">
                    <a:pos x="0" y="493"/>
                  </a:cxn>
                  <a:cxn ang="0">
                    <a:pos x="15805" y="1979"/>
                  </a:cxn>
                  <a:cxn ang="0">
                    <a:pos x="15716" y="2093"/>
                  </a:cxn>
                  <a:cxn ang="0">
                    <a:pos x="15355" y="2064"/>
                  </a:cxn>
                  <a:cxn ang="0">
                    <a:pos x="14590" y="1994"/>
                  </a:cxn>
                  <a:cxn ang="0">
                    <a:pos x="12376" y="1529"/>
                  </a:cxn>
                  <a:cxn ang="0">
                    <a:pos x="11066" y="2953"/>
                  </a:cxn>
                  <a:cxn ang="0">
                    <a:pos x="11017" y="2709"/>
                  </a:cxn>
                  <a:cxn ang="0">
                    <a:pos x="11018" y="1948"/>
                  </a:cxn>
                  <a:cxn ang="0">
                    <a:pos x="6398" y="3094"/>
                  </a:cxn>
                  <a:cxn ang="0">
                    <a:pos x="6480" y="2792"/>
                  </a:cxn>
                  <a:cxn ang="0">
                    <a:pos x="6479" y="2171"/>
                  </a:cxn>
                  <a:cxn ang="0">
                    <a:pos x="2589" y="2054"/>
                  </a:cxn>
                  <a:cxn ang="0">
                    <a:pos x="2512" y="2140"/>
                  </a:cxn>
                  <a:cxn ang="0">
                    <a:pos x="1684" y="2267"/>
                  </a:cxn>
                  <a:cxn ang="0">
                    <a:pos x="1357" y="2281"/>
                  </a:cxn>
                  <a:cxn ang="0">
                    <a:pos x="1307" y="2205"/>
                  </a:cxn>
                </a:cxnLst>
                <a:rect l="0" t="0" r="r" b="b"/>
                <a:pathLst>
                  <a:path w="17010" h="3937">
                    <a:moveTo>
                      <a:pt x="0" y="493"/>
                    </a:moveTo>
                    <a:lnTo>
                      <a:pt x="1" y="483"/>
                    </a:lnTo>
                    <a:lnTo>
                      <a:pt x="5" y="460"/>
                    </a:lnTo>
                    <a:lnTo>
                      <a:pt x="10" y="444"/>
                    </a:lnTo>
                    <a:lnTo>
                      <a:pt x="14" y="426"/>
                    </a:lnTo>
                    <a:lnTo>
                      <a:pt x="20" y="406"/>
                    </a:lnTo>
                    <a:lnTo>
                      <a:pt x="28" y="386"/>
                    </a:lnTo>
                    <a:lnTo>
                      <a:pt x="37" y="366"/>
                    </a:lnTo>
                    <a:lnTo>
                      <a:pt x="48" y="347"/>
                    </a:lnTo>
                    <a:lnTo>
                      <a:pt x="54" y="338"/>
                    </a:lnTo>
                    <a:lnTo>
                      <a:pt x="62" y="330"/>
                    </a:lnTo>
                    <a:lnTo>
                      <a:pt x="68" y="321"/>
                    </a:lnTo>
                    <a:lnTo>
                      <a:pt x="77" y="313"/>
                    </a:lnTo>
                    <a:lnTo>
                      <a:pt x="84" y="306"/>
                    </a:lnTo>
                    <a:lnTo>
                      <a:pt x="94" y="300"/>
                    </a:lnTo>
                    <a:lnTo>
                      <a:pt x="103" y="294"/>
                    </a:lnTo>
                    <a:lnTo>
                      <a:pt x="113" y="289"/>
                    </a:lnTo>
                    <a:lnTo>
                      <a:pt x="123" y="285"/>
                    </a:lnTo>
                    <a:lnTo>
                      <a:pt x="135" y="282"/>
                    </a:lnTo>
                    <a:lnTo>
                      <a:pt x="147" y="281"/>
                    </a:lnTo>
                    <a:lnTo>
                      <a:pt x="159" y="280"/>
                    </a:lnTo>
                    <a:lnTo>
                      <a:pt x="212" y="278"/>
                    </a:lnTo>
                    <a:lnTo>
                      <a:pt x="311" y="272"/>
                    </a:lnTo>
                    <a:lnTo>
                      <a:pt x="453" y="263"/>
                    </a:lnTo>
                    <a:lnTo>
                      <a:pt x="627" y="252"/>
                    </a:lnTo>
                    <a:lnTo>
                      <a:pt x="829" y="238"/>
                    </a:lnTo>
                    <a:lnTo>
                      <a:pt x="1050" y="222"/>
                    </a:lnTo>
                    <a:lnTo>
                      <a:pt x="1284" y="206"/>
                    </a:lnTo>
                    <a:lnTo>
                      <a:pt x="1523" y="189"/>
                    </a:lnTo>
                    <a:lnTo>
                      <a:pt x="1761" y="172"/>
                    </a:lnTo>
                    <a:lnTo>
                      <a:pt x="1990" y="156"/>
                    </a:lnTo>
                    <a:lnTo>
                      <a:pt x="2203" y="141"/>
                    </a:lnTo>
                    <a:lnTo>
                      <a:pt x="2393" y="128"/>
                    </a:lnTo>
                    <a:lnTo>
                      <a:pt x="2554" y="116"/>
                    </a:lnTo>
                    <a:lnTo>
                      <a:pt x="2677" y="107"/>
                    </a:lnTo>
                    <a:lnTo>
                      <a:pt x="2756" y="101"/>
                    </a:lnTo>
                    <a:lnTo>
                      <a:pt x="2784" y="99"/>
                    </a:lnTo>
                    <a:lnTo>
                      <a:pt x="2829" y="102"/>
                    </a:lnTo>
                    <a:lnTo>
                      <a:pt x="2958" y="111"/>
                    </a:lnTo>
                    <a:lnTo>
                      <a:pt x="3160" y="123"/>
                    </a:lnTo>
                    <a:lnTo>
                      <a:pt x="3426" y="140"/>
                    </a:lnTo>
                    <a:lnTo>
                      <a:pt x="3746" y="161"/>
                    </a:lnTo>
                    <a:lnTo>
                      <a:pt x="4111" y="183"/>
                    </a:lnTo>
                    <a:lnTo>
                      <a:pt x="4510" y="206"/>
                    </a:lnTo>
                    <a:lnTo>
                      <a:pt x="4934" y="231"/>
                    </a:lnTo>
                    <a:lnTo>
                      <a:pt x="5373" y="255"/>
                    </a:lnTo>
                    <a:lnTo>
                      <a:pt x="5816" y="279"/>
                    </a:lnTo>
                    <a:lnTo>
                      <a:pt x="6255" y="300"/>
                    </a:lnTo>
                    <a:lnTo>
                      <a:pt x="6680" y="319"/>
                    </a:lnTo>
                    <a:lnTo>
                      <a:pt x="6883" y="328"/>
                    </a:lnTo>
                    <a:lnTo>
                      <a:pt x="7078" y="335"/>
                    </a:lnTo>
                    <a:lnTo>
                      <a:pt x="7266" y="341"/>
                    </a:lnTo>
                    <a:lnTo>
                      <a:pt x="7444" y="347"/>
                    </a:lnTo>
                    <a:lnTo>
                      <a:pt x="7611" y="350"/>
                    </a:lnTo>
                    <a:lnTo>
                      <a:pt x="7765" y="353"/>
                    </a:lnTo>
                    <a:lnTo>
                      <a:pt x="7906" y="354"/>
                    </a:lnTo>
                    <a:lnTo>
                      <a:pt x="8033" y="354"/>
                    </a:lnTo>
                    <a:lnTo>
                      <a:pt x="8161" y="352"/>
                    </a:lnTo>
                    <a:lnTo>
                      <a:pt x="8304" y="350"/>
                    </a:lnTo>
                    <a:lnTo>
                      <a:pt x="8465" y="346"/>
                    </a:lnTo>
                    <a:lnTo>
                      <a:pt x="8639" y="340"/>
                    </a:lnTo>
                    <a:lnTo>
                      <a:pt x="9025" y="326"/>
                    </a:lnTo>
                    <a:lnTo>
                      <a:pt x="9452" y="309"/>
                    </a:lnTo>
                    <a:lnTo>
                      <a:pt x="9910" y="287"/>
                    </a:lnTo>
                    <a:lnTo>
                      <a:pt x="10389" y="265"/>
                    </a:lnTo>
                    <a:lnTo>
                      <a:pt x="10877" y="240"/>
                    </a:lnTo>
                    <a:lnTo>
                      <a:pt x="11365" y="214"/>
                    </a:lnTo>
                    <a:lnTo>
                      <a:pt x="11840" y="188"/>
                    </a:lnTo>
                    <a:lnTo>
                      <a:pt x="12294" y="163"/>
                    </a:lnTo>
                    <a:lnTo>
                      <a:pt x="12715" y="138"/>
                    </a:lnTo>
                    <a:lnTo>
                      <a:pt x="13092" y="116"/>
                    </a:lnTo>
                    <a:lnTo>
                      <a:pt x="13417" y="95"/>
                    </a:lnTo>
                    <a:lnTo>
                      <a:pt x="13677" y="78"/>
                    </a:lnTo>
                    <a:lnTo>
                      <a:pt x="13779" y="70"/>
                    </a:lnTo>
                    <a:lnTo>
                      <a:pt x="13862" y="64"/>
                    </a:lnTo>
                    <a:lnTo>
                      <a:pt x="13923" y="59"/>
                    </a:lnTo>
                    <a:lnTo>
                      <a:pt x="13961" y="54"/>
                    </a:lnTo>
                    <a:lnTo>
                      <a:pt x="14058" y="41"/>
                    </a:lnTo>
                    <a:lnTo>
                      <a:pt x="14135" y="31"/>
                    </a:lnTo>
                    <a:lnTo>
                      <a:pt x="14196" y="21"/>
                    </a:lnTo>
                    <a:lnTo>
                      <a:pt x="14242" y="14"/>
                    </a:lnTo>
                    <a:lnTo>
                      <a:pt x="14275" y="7"/>
                    </a:lnTo>
                    <a:lnTo>
                      <a:pt x="14295" y="3"/>
                    </a:lnTo>
                    <a:lnTo>
                      <a:pt x="14306" y="0"/>
                    </a:lnTo>
                    <a:lnTo>
                      <a:pt x="14310" y="0"/>
                    </a:lnTo>
                    <a:lnTo>
                      <a:pt x="16831" y="91"/>
                    </a:lnTo>
                    <a:lnTo>
                      <a:pt x="16841" y="94"/>
                    </a:lnTo>
                    <a:lnTo>
                      <a:pt x="16864" y="102"/>
                    </a:lnTo>
                    <a:lnTo>
                      <a:pt x="16879" y="107"/>
                    </a:lnTo>
                    <a:lnTo>
                      <a:pt x="16896" y="115"/>
                    </a:lnTo>
                    <a:lnTo>
                      <a:pt x="16914" y="123"/>
                    </a:lnTo>
                    <a:lnTo>
                      <a:pt x="16932" y="134"/>
                    </a:lnTo>
                    <a:lnTo>
                      <a:pt x="16950" y="146"/>
                    </a:lnTo>
                    <a:lnTo>
                      <a:pt x="16966" y="159"/>
                    </a:lnTo>
                    <a:lnTo>
                      <a:pt x="16975" y="165"/>
                    </a:lnTo>
                    <a:lnTo>
                      <a:pt x="16981" y="172"/>
                    </a:lnTo>
                    <a:lnTo>
                      <a:pt x="16988" y="180"/>
                    </a:lnTo>
                    <a:lnTo>
                      <a:pt x="16994" y="188"/>
                    </a:lnTo>
                    <a:lnTo>
                      <a:pt x="16999" y="197"/>
                    </a:lnTo>
                    <a:lnTo>
                      <a:pt x="17004" y="205"/>
                    </a:lnTo>
                    <a:lnTo>
                      <a:pt x="17007" y="215"/>
                    </a:lnTo>
                    <a:lnTo>
                      <a:pt x="17009" y="224"/>
                    </a:lnTo>
                    <a:lnTo>
                      <a:pt x="17010" y="234"/>
                    </a:lnTo>
                    <a:lnTo>
                      <a:pt x="17010" y="244"/>
                    </a:lnTo>
                    <a:lnTo>
                      <a:pt x="17009" y="254"/>
                    </a:lnTo>
                    <a:lnTo>
                      <a:pt x="17006" y="266"/>
                    </a:lnTo>
                    <a:lnTo>
                      <a:pt x="16998" y="289"/>
                    </a:lnTo>
                    <a:lnTo>
                      <a:pt x="16988" y="317"/>
                    </a:lnTo>
                    <a:lnTo>
                      <a:pt x="16976" y="346"/>
                    </a:lnTo>
                    <a:lnTo>
                      <a:pt x="16963" y="378"/>
                    </a:lnTo>
                    <a:lnTo>
                      <a:pt x="16933" y="443"/>
                    </a:lnTo>
                    <a:lnTo>
                      <a:pt x="16902" y="510"/>
                    </a:lnTo>
                    <a:lnTo>
                      <a:pt x="16871" y="574"/>
                    </a:lnTo>
                    <a:lnTo>
                      <a:pt x="16842" y="631"/>
                    </a:lnTo>
                    <a:lnTo>
                      <a:pt x="16819" y="677"/>
                    </a:lnTo>
                    <a:lnTo>
                      <a:pt x="16804" y="706"/>
                    </a:lnTo>
                    <a:lnTo>
                      <a:pt x="16793" y="727"/>
                    </a:lnTo>
                    <a:lnTo>
                      <a:pt x="16782" y="746"/>
                    </a:lnTo>
                    <a:lnTo>
                      <a:pt x="16772" y="763"/>
                    </a:lnTo>
                    <a:lnTo>
                      <a:pt x="16761" y="778"/>
                    </a:lnTo>
                    <a:lnTo>
                      <a:pt x="16746" y="799"/>
                    </a:lnTo>
                    <a:lnTo>
                      <a:pt x="16740" y="807"/>
                    </a:lnTo>
                    <a:lnTo>
                      <a:pt x="16300" y="899"/>
                    </a:lnTo>
                    <a:lnTo>
                      <a:pt x="16235" y="2164"/>
                    </a:lnTo>
                    <a:lnTo>
                      <a:pt x="16230" y="2182"/>
                    </a:lnTo>
                    <a:lnTo>
                      <a:pt x="16215" y="2228"/>
                    </a:lnTo>
                    <a:lnTo>
                      <a:pt x="16202" y="2257"/>
                    </a:lnTo>
                    <a:lnTo>
                      <a:pt x="16186" y="2291"/>
                    </a:lnTo>
                    <a:lnTo>
                      <a:pt x="16178" y="2309"/>
                    </a:lnTo>
                    <a:lnTo>
                      <a:pt x="16167" y="2328"/>
                    </a:lnTo>
                    <a:lnTo>
                      <a:pt x="16155" y="2347"/>
                    </a:lnTo>
                    <a:lnTo>
                      <a:pt x="16144" y="2365"/>
                    </a:lnTo>
                    <a:lnTo>
                      <a:pt x="16130" y="2384"/>
                    </a:lnTo>
                    <a:lnTo>
                      <a:pt x="16115" y="2402"/>
                    </a:lnTo>
                    <a:lnTo>
                      <a:pt x="16099" y="2420"/>
                    </a:lnTo>
                    <a:lnTo>
                      <a:pt x="16082" y="2438"/>
                    </a:lnTo>
                    <a:lnTo>
                      <a:pt x="16064" y="2454"/>
                    </a:lnTo>
                    <a:lnTo>
                      <a:pt x="16045" y="2471"/>
                    </a:lnTo>
                    <a:lnTo>
                      <a:pt x="16024" y="2486"/>
                    </a:lnTo>
                    <a:lnTo>
                      <a:pt x="16002" y="2500"/>
                    </a:lnTo>
                    <a:lnTo>
                      <a:pt x="15979" y="2513"/>
                    </a:lnTo>
                    <a:lnTo>
                      <a:pt x="15953" y="2523"/>
                    </a:lnTo>
                    <a:lnTo>
                      <a:pt x="15928" y="2534"/>
                    </a:lnTo>
                    <a:lnTo>
                      <a:pt x="15900" y="2541"/>
                    </a:lnTo>
                    <a:lnTo>
                      <a:pt x="15870" y="2548"/>
                    </a:lnTo>
                    <a:lnTo>
                      <a:pt x="15839" y="2551"/>
                    </a:lnTo>
                    <a:lnTo>
                      <a:pt x="15808" y="2553"/>
                    </a:lnTo>
                    <a:lnTo>
                      <a:pt x="15774" y="2553"/>
                    </a:lnTo>
                    <a:lnTo>
                      <a:pt x="15697" y="2549"/>
                    </a:lnTo>
                    <a:lnTo>
                      <a:pt x="15607" y="2541"/>
                    </a:lnTo>
                    <a:lnTo>
                      <a:pt x="15507" y="2534"/>
                    </a:lnTo>
                    <a:lnTo>
                      <a:pt x="15398" y="2524"/>
                    </a:lnTo>
                    <a:lnTo>
                      <a:pt x="15285" y="2514"/>
                    </a:lnTo>
                    <a:lnTo>
                      <a:pt x="15168" y="2502"/>
                    </a:lnTo>
                    <a:lnTo>
                      <a:pt x="15050" y="2490"/>
                    </a:lnTo>
                    <a:lnTo>
                      <a:pt x="14934" y="2479"/>
                    </a:lnTo>
                    <a:lnTo>
                      <a:pt x="14822" y="2467"/>
                    </a:lnTo>
                    <a:lnTo>
                      <a:pt x="14718" y="2455"/>
                    </a:lnTo>
                    <a:lnTo>
                      <a:pt x="14622" y="2445"/>
                    </a:lnTo>
                    <a:lnTo>
                      <a:pt x="14539" y="2436"/>
                    </a:lnTo>
                    <a:lnTo>
                      <a:pt x="14469" y="2429"/>
                    </a:lnTo>
                    <a:lnTo>
                      <a:pt x="14417" y="2422"/>
                    </a:lnTo>
                    <a:lnTo>
                      <a:pt x="14384" y="2418"/>
                    </a:lnTo>
                    <a:lnTo>
                      <a:pt x="14372" y="2417"/>
                    </a:lnTo>
                    <a:lnTo>
                      <a:pt x="14362" y="2416"/>
                    </a:lnTo>
                    <a:lnTo>
                      <a:pt x="14334" y="2409"/>
                    </a:lnTo>
                    <a:lnTo>
                      <a:pt x="14315" y="2405"/>
                    </a:lnTo>
                    <a:lnTo>
                      <a:pt x="14293" y="2400"/>
                    </a:lnTo>
                    <a:lnTo>
                      <a:pt x="14268" y="2393"/>
                    </a:lnTo>
                    <a:lnTo>
                      <a:pt x="14242" y="2385"/>
                    </a:lnTo>
                    <a:lnTo>
                      <a:pt x="14215" y="2376"/>
                    </a:lnTo>
                    <a:lnTo>
                      <a:pt x="14187" y="2366"/>
                    </a:lnTo>
                    <a:lnTo>
                      <a:pt x="14159" y="2354"/>
                    </a:lnTo>
                    <a:lnTo>
                      <a:pt x="14132" y="2340"/>
                    </a:lnTo>
                    <a:lnTo>
                      <a:pt x="14118" y="2334"/>
                    </a:lnTo>
                    <a:lnTo>
                      <a:pt x="14106" y="2326"/>
                    </a:lnTo>
                    <a:lnTo>
                      <a:pt x="14093" y="2318"/>
                    </a:lnTo>
                    <a:lnTo>
                      <a:pt x="14080" y="2309"/>
                    </a:lnTo>
                    <a:lnTo>
                      <a:pt x="14068" y="2301"/>
                    </a:lnTo>
                    <a:lnTo>
                      <a:pt x="14058" y="2291"/>
                    </a:lnTo>
                    <a:lnTo>
                      <a:pt x="14047" y="2283"/>
                    </a:lnTo>
                    <a:lnTo>
                      <a:pt x="14038" y="2272"/>
                    </a:lnTo>
                    <a:lnTo>
                      <a:pt x="14019" y="2252"/>
                    </a:lnTo>
                    <a:lnTo>
                      <a:pt x="14003" y="2233"/>
                    </a:lnTo>
                    <a:lnTo>
                      <a:pt x="13989" y="2214"/>
                    </a:lnTo>
                    <a:lnTo>
                      <a:pt x="13976" y="2196"/>
                    </a:lnTo>
                    <a:lnTo>
                      <a:pt x="13964" y="2178"/>
                    </a:lnTo>
                    <a:lnTo>
                      <a:pt x="13955" y="2161"/>
                    </a:lnTo>
                    <a:lnTo>
                      <a:pt x="13945" y="2143"/>
                    </a:lnTo>
                    <a:lnTo>
                      <a:pt x="13938" y="2126"/>
                    </a:lnTo>
                    <a:lnTo>
                      <a:pt x="13932" y="2111"/>
                    </a:lnTo>
                    <a:lnTo>
                      <a:pt x="13927" y="2093"/>
                    </a:lnTo>
                    <a:lnTo>
                      <a:pt x="13923" y="2079"/>
                    </a:lnTo>
                    <a:lnTo>
                      <a:pt x="13921" y="2063"/>
                    </a:lnTo>
                    <a:lnTo>
                      <a:pt x="13918" y="2047"/>
                    </a:lnTo>
                    <a:lnTo>
                      <a:pt x="13918" y="2032"/>
                    </a:lnTo>
                    <a:lnTo>
                      <a:pt x="13918" y="2016"/>
                    </a:lnTo>
                    <a:lnTo>
                      <a:pt x="13919" y="2001"/>
                    </a:lnTo>
                    <a:lnTo>
                      <a:pt x="13927" y="1946"/>
                    </a:lnTo>
                    <a:lnTo>
                      <a:pt x="13932" y="1903"/>
                    </a:lnTo>
                    <a:lnTo>
                      <a:pt x="13937" y="1875"/>
                    </a:lnTo>
                    <a:lnTo>
                      <a:pt x="13938" y="1865"/>
                    </a:lnTo>
                    <a:lnTo>
                      <a:pt x="12265" y="1792"/>
                    </a:lnTo>
                    <a:lnTo>
                      <a:pt x="12247" y="3421"/>
                    </a:lnTo>
                    <a:lnTo>
                      <a:pt x="12247" y="3435"/>
                    </a:lnTo>
                    <a:lnTo>
                      <a:pt x="12245" y="3470"/>
                    </a:lnTo>
                    <a:lnTo>
                      <a:pt x="12243" y="3494"/>
                    </a:lnTo>
                    <a:lnTo>
                      <a:pt x="12240" y="3521"/>
                    </a:lnTo>
                    <a:lnTo>
                      <a:pt x="12236" y="3551"/>
                    </a:lnTo>
                    <a:lnTo>
                      <a:pt x="12230" y="3582"/>
                    </a:lnTo>
                    <a:lnTo>
                      <a:pt x="12223" y="3614"/>
                    </a:lnTo>
                    <a:lnTo>
                      <a:pt x="12214" y="3644"/>
                    </a:lnTo>
                    <a:lnTo>
                      <a:pt x="12209" y="3660"/>
                    </a:lnTo>
                    <a:lnTo>
                      <a:pt x="12204" y="3675"/>
                    </a:lnTo>
                    <a:lnTo>
                      <a:pt x="12197" y="3690"/>
                    </a:lnTo>
                    <a:lnTo>
                      <a:pt x="12190" y="3704"/>
                    </a:lnTo>
                    <a:lnTo>
                      <a:pt x="12182" y="3717"/>
                    </a:lnTo>
                    <a:lnTo>
                      <a:pt x="12175" y="3730"/>
                    </a:lnTo>
                    <a:lnTo>
                      <a:pt x="12165" y="3741"/>
                    </a:lnTo>
                    <a:lnTo>
                      <a:pt x="12157" y="3752"/>
                    </a:lnTo>
                    <a:lnTo>
                      <a:pt x="12146" y="3761"/>
                    </a:lnTo>
                    <a:lnTo>
                      <a:pt x="12136" y="3770"/>
                    </a:lnTo>
                    <a:lnTo>
                      <a:pt x="12124" y="3777"/>
                    </a:lnTo>
                    <a:lnTo>
                      <a:pt x="12111" y="3783"/>
                    </a:lnTo>
                    <a:lnTo>
                      <a:pt x="12086" y="3793"/>
                    </a:lnTo>
                    <a:lnTo>
                      <a:pt x="12059" y="3803"/>
                    </a:lnTo>
                    <a:lnTo>
                      <a:pt x="12032" y="3813"/>
                    </a:lnTo>
                    <a:lnTo>
                      <a:pt x="12005" y="3821"/>
                    </a:lnTo>
                    <a:lnTo>
                      <a:pt x="11976" y="3830"/>
                    </a:lnTo>
                    <a:lnTo>
                      <a:pt x="11948" y="3837"/>
                    </a:lnTo>
                    <a:lnTo>
                      <a:pt x="11921" y="3844"/>
                    </a:lnTo>
                    <a:lnTo>
                      <a:pt x="11892" y="3850"/>
                    </a:lnTo>
                    <a:lnTo>
                      <a:pt x="11864" y="3855"/>
                    </a:lnTo>
                    <a:lnTo>
                      <a:pt x="11837" y="3859"/>
                    </a:lnTo>
                    <a:lnTo>
                      <a:pt x="11810" y="3861"/>
                    </a:lnTo>
                    <a:lnTo>
                      <a:pt x="11784" y="3864"/>
                    </a:lnTo>
                    <a:lnTo>
                      <a:pt x="11758" y="3864"/>
                    </a:lnTo>
                    <a:lnTo>
                      <a:pt x="11733" y="3863"/>
                    </a:lnTo>
                    <a:lnTo>
                      <a:pt x="11709" y="3859"/>
                    </a:lnTo>
                    <a:lnTo>
                      <a:pt x="11687" y="3855"/>
                    </a:lnTo>
                    <a:lnTo>
                      <a:pt x="11666" y="3850"/>
                    </a:lnTo>
                    <a:lnTo>
                      <a:pt x="11645" y="3844"/>
                    </a:lnTo>
                    <a:lnTo>
                      <a:pt x="11627" y="3838"/>
                    </a:lnTo>
                    <a:lnTo>
                      <a:pt x="11610" y="3832"/>
                    </a:lnTo>
                    <a:lnTo>
                      <a:pt x="11594" y="3824"/>
                    </a:lnTo>
                    <a:lnTo>
                      <a:pt x="11581" y="3818"/>
                    </a:lnTo>
                    <a:lnTo>
                      <a:pt x="11568" y="3811"/>
                    </a:lnTo>
                    <a:lnTo>
                      <a:pt x="11557" y="3805"/>
                    </a:lnTo>
                    <a:lnTo>
                      <a:pt x="11538" y="3792"/>
                    </a:lnTo>
                    <a:lnTo>
                      <a:pt x="11525" y="3783"/>
                    </a:lnTo>
                    <a:lnTo>
                      <a:pt x="11518" y="3776"/>
                    </a:lnTo>
                    <a:lnTo>
                      <a:pt x="11515" y="3774"/>
                    </a:lnTo>
                    <a:lnTo>
                      <a:pt x="10774" y="3204"/>
                    </a:lnTo>
                    <a:lnTo>
                      <a:pt x="10768" y="3194"/>
                    </a:lnTo>
                    <a:lnTo>
                      <a:pt x="10755" y="3165"/>
                    </a:lnTo>
                    <a:lnTo>
                      <a:pt x="10746" y="3144"/>
                    </a:lnTo>
                    <a:lnTo>
                      <a:pt x="10735" y="3119"/>
                    </a:lnTo>
                    <a:lnTo>
                      <a:pt x="10724" y="3091"/>
                    </a:lnTo>
                    <a:lnTo>
                      <a:pt x="10712" y="3059"/>
                    </a:lnTo>
                    <a:lnTo>
                      <a:pt x="10700" y="3025"/>
                    </a:lnTo>
                    <a:lnTo>
                      <a:pt x="10689" y="2988"/>
                    </a:lnTo>
                    <a:lnTo>
                      <a:pt x="10677" y="2948"/>
                    </a:lnTo>
                    <a:lnTo>
                      <a:pt x="10666" y="2906"/>
                    </a:lnTo>
                    <a:lnTo>
                      <a:pt x="10657" y="2863"/>
                    </a:lnTo>
                    <a:lnTo>
                      <a:pt x="10649" y="2818"/>
                    </a:lnTo>
                    <a:lnTo>
                      <a:pt x="10645" y="2796"/>
                    </a:lnTo>
                    <a:lnTo>
                      <a:pt x="10642" y="2772"/>
                    </a:lnTo>
                    <a:lnTo>
                      <a:pt x="10640" y="2749"/>
                    </a:lnTo>
                    <a:lnTo>
                      <a:pt x="10638" y="2724"/>
                    </a:lnTo>
                    <a:lnTo>
                      <a:pt x="10634" y="2672"/>
                    </a:lnTo>
                    <a:lnTo>
                      <a:pt x="10632" y="2612"/>
                    </a:lnTo>
                    <a:lnTo>
                      <a:pt x="10630" y="2543"/>
                    </a:lnTo>
                    <a:lnTo>
                      <a:pt x="10629" y="2469"/>
                    </a:lnTo>
                    <a:lnTo>
                      <a:pt x="10628" y="2392"/>
                    </a:lnTo>
                    <a:lnTo>
                      <a:pt x="10627" y="2313"/>
                    </a:lnTo>
                    <a:lnTo>
                      <a:pt x="10627" y="2233"/>
                    </a:lnTo>
                    <a:lnTo>
                      <a:pt x="10627" y="2155"/>
                    </a:lnTo>
                    <a:lnTo>
                      <a:pt x="10627" y="2080"/>
                    </a:lnTo>
                    <a:lnTo>
                      <a:pt x="10627" y="2008"/>
                    </a:lnTo>
                    <a:lnTo>
                      <a:pt x="10627" y="1945"/>
                    </a:lnTo>
                    <a:lnTo>
                      <a:pt x="10628" y="1887"/>
                    </a:lnTo>
                    <a:lnTo>
                      <a:pt x="10628" y="1840"/>
                    </a:lnTo>
                    <a:lnTo>
                      <a:pt x="10628" y="1805"/>
                    </a:lnTo>
                    <a:lnTo>
                      <a:pt x="10629" y="1783"/>
                    </a:lnTo>
                    <a:lnTo>
                      <a:pt x="10629" y="1774"/>
                    </a:lnTo>
                    <a:lnTo>
                      <a:pt x="6840" y="1774"/>
                    </a:lnTo>
                    <a:lnTo>
                      <a:pt x="6840" y="2797"/>
                    </a:lnTo>
                    <a:lnTo>
                      <a:pt x="6840" y="2812"/>
                    </a:lnTo>
                    <a:lnTo>
                      <a:pt x="6837" y="2851"/>
                    </a:lnTo>
                    <a:lnTo>
                      <a:pt x="6835" y="2877"/>
                    </a:lnTo>
                    <a:lnTo>
                      <a:pt x="6832" y="2908"/>
                    </a:lnTo>
                    <a:lnTo>
                      <a:pt x="6826" y="2943"/>
                    </a:lnTo>
                    <a:lnTo>
                      <a:pt x="6821" y="2981"/>
                    </a:lnTo>
                    <a:lnTo>
                      <a:pt x="6814" y="3019"/>
                    </a:lnTo>
                    <a:lnTo>
                      <a:pt x="6805" y="3059"/>
                    </a:lnTo>
                    <a:lnTo>
                      <a:pt x="6795" y="3100"/>
                    </a:lnTo>
                    <a:lnTo>
                      <a:pt x="6783" y="3140"/>
                    </a:lnTo>
                    <a:lnTo>
                      <a:pt x="6776" y="3160"/>
                    </a:lnTo>
                    <a:lnTo>
                      <a:pt x="6769" y="3180"/>
                    </a:lnTo>
                    <a:lnTo>
                      <a:pt x="6761" y="3199"/>
                    </a:lnTo>
                    <a:lnTo>
                      <a:pt x="6753" y="3218"/>
                    </a:lnTo>
                    <a:lnTo>
                      <a:pt x="6744" y="3236"/>
                    </a:lnTo>
                    <a:lnTo>
                      <a:pt x="6735" y="3253"/>
                    </a:lnTo>
                    <a:lnTo>
                      <a:pt x="6724" y="3270"/>
                    </a:lnTo>
                    <a:lnTo>
                      <a:pt x="6714" y="3286"/>
                    </a:lnTo>
                    <a:lnTo>
                      <a:pt x="6688" y="3319"/>
                    </a:lnTo>
                    <a:lnTo>
                      <a:pt x="6654" y="3358"/>
                    </a:lnTo>
                    <a:lnTo>
                      <a:pt x="6615" y="3402"/>
                    </a:lnTo>
                    <a:lnTo>
                      <a:pt x="6571" y="3449"/>
                    </a:lnTo>
                    <a:lnTo>
                      <a:pt x="6523" y="3499"/>
                    </a:lnTo>
                    <a:lnTo>
                      <a:pt x="6473" y="3549"/>
                    </a:lnTo>
                    <a:lnTo>
                      <a:pt x="6422" y="3600"/>
                    </a:lnTo>
                    <a:lnTo>
                      <a:pt x="6371" y="3650"/>
                    </a:lnTo>
                    <a:lnTo>
                      <a:pt x="6275" y="3743"/>
                    </a:lnTo>
                    <a:lnTo>
                      <a:pt x="6194" y="3820"/>
                    </a:lnTo>
                    <a:lnTo>
                      <a:pt x="6137" y="3872"/>
                    </a:lnTo>
                    <a:lnTo>
                      <a:pt x="6117" y="3891"/>
                    </a:lnTo>
                    <a:lnTo>
                      <a:pt x="6112" y="3893"/>
                    </a:lnTo>
                    <a:lnTo>
                      <a:pt x="6098" y="3899"/>
                    </a:lnTo>
                    <a:lnTo>
                      <a:pt x="6075" y="3906"/>
                    </a:lnTo>
                    <a:lnTo>
                      <a:pt x="6045" y="3915"/>
                    </a:lnTo>
                    <a:lnTo>
                      <a:pt x="6027" y="3919"/>
                    </a:lnTo>
                    <a:lnTo>
                      <a:pt x="6008" y="3923"/>
                    </a:lnTo>
                    <a:lnTo>
                      <a:pt x="5986" y="3926"/>
                    </a:lnTo>
                    <a:lnTo>
                      <a:pt x="5964" y="3930"/>
                    </a:lnTo>
                    <a:lnTo>
                      <a:pt x="5941" y="3933"/>
                    </a:lnTo>
                    <a:lnTo>
                      <a:pt x="5916" y="3935"/>
                    </a:lnTo>
                    <a:lnTo>
                      <a:pt x="5891" y="3937"/>
                    </a:lnTo>
                    <a:lnTo>
                      <a:pt x="5864" y="3937"/>
                    </a:lnTo>
                    <a:lnTo>
                      <a:pt x="5811" y="3936"/>
                    </a:lnTo>
                    <a:lnTo>
                      <a:pt x="5763" y="3933"/>
                    </a:lnTo>
                    <a:lnTo>
                      <a:pt x="5721" y="3928"/>
                    </a:lnTo>
                    <a:lnTo>
                      <a:pt x="5683" y="3923"/>
                    </a:lnTo>
                    <a:lnTo>
                      <a:pt x="5653" y="3919"/>
                    </a:lnTo>
                    <a:lnTo>
                      <a:pt x="5630" y="3914"/>
                    </a:lnTo>
                    <a:lnTo>
                      <a:pt x="5615" y="3911"/>
                    </a:lnTo>
                    <a:lnTo>
                      <a:pt x="5611" y="3909"/>
                    </a:lnTo>
                    <a:lnTo>
                      <a:pt x="5604" y="3902"/>
                    </a:lnTo>
                    <a:lnTo>
                      <a:pt x="5587" y="3880"/>
                    </a:lnTo>
                    <a:lnTo>
                      <a:pt x="5575" y="3865"/>
                    </a:lnTo>
                    <a:lnTo>
                      <a:pt x="5562" y="3846"/>
                    </a:lnTo>
                    <a:lnTo>
                      <a:pt x="5548" y="3824"/>
                    </a:lnTo>
                    <a:lnTo>
                      <a:pt x="5534" y="3800"/>
                    </a:lnTo>
                    <a:lnTo>
                      <a:pt x="5520" y="3774"/>
                    </a:lnTo>
                    <a:lnTo>
                      <a:pt x="5506" y="3746"/>
                    </a:lnTo>
                    <a:lnTo>
                      <a:pt x="5492" y="3716"/>
                    </a:lnTo>
                    <a:lnTo>
                      <a:pt x="5481" y="3685"/>
                    </a:lnTo>
                    <a:lnTo>
                      <a:pt x="5476" y="3669"/>
                    </a:lnTo>
                    <a:lnTo>
                      <a:pt x="5471" y="3652"/>
                    </a:lnTo>
                    <a:lnTo>
                      <a:pt x="5467" y="3635"/>
                    </a:lnTo>
                    <a:lnTo>
                      <a:pt x="5463" y="3618"/>
                    </a:lnTo>
                    <a:lnTo>
                      <a:pt x="5461" y="3601"/>
                    </a:lnTo>
                    <a:lnTo>
                      <a:pt x="5459" y="3584"/>
                    </a:lnTo>
                    <a:lnTo>
                      <a:pt x="5457" y="3566"/>
                    </a:lnTo>
                    <a:lnTo>
                      <a:pt x="5457" y="3548"/>
                    </a:lnTo>
                    <a:lnTo>
                      <a:pt x="5457" y="3498"/>
                    </a:lnTo>
                    <a:lnTo>
                      <a:pt x="5457" y="3420"/>
                    </a:lnTo>
                    <a:lnTo>
                      <a:pt x="5457" y="3320"/>
                    </a:lnTo>
                    <a:lnTo>
                      <a:pt x="5457" y="3201"/>
                    </a:lnTo>
                    <a:lnTo>
                      <a:pt x="5457" y="3067"/>
                    </a:lnTo>
                    <a:lnTo>
                      <a:pt x="5457" y="2923"/>
                    </a:lnTo>
                    <a:lnTo>
                      <a:pt x="5457" y="2773"/>
                    </a:lnTo>
                    <a:lnTo>
                      <a:pt x="5457" y="2622"/>
                    </a:lnTo>
                    <a:lnTo>
                      <a:pt x="5457" y="2472"/>
                    </a:lnTo>
                    <a:lnTo>
                      <a:pt x="5457" y="2329"/>
                    </a:lnTo>
                    <a:lnTo>
                      <a:pt x="5457" y="2197"/>
                    </a:lnTo>
                    <a:lnTo>
                      <a:pt x="5457" y="2079"/>
                    </a:lnTo>
                    <a:lnTo>
                      <a:pt x="5457" y="1980"/>
                    </a:lnTo>
                    <a:lnTo>
                      <a:pt x="5457" y="1903"/>
                    </a:lnTo>
                    <a:lnTo>
                      <a:pt x="5457" y="1855"/>
                    </a:lnTo>
                    <a:lnTo>
                      <a:pt x="5457" y="1838"/>
                    </a:lnTo>
                    <a:lnTo>
                      <a:pt x="3278" y="2009"/>
                    </a:lnTo>
                    <a:lnTo>
                      <a:pt x="3274" y="2031"/>
                    </a:lnTo>
                    <a:lnTo>
                      <a:pt x="3263" y="2085"/>
                    </a:lnTo>
                    <a:lnTo>
                      <a:pt x="3252" y="2121"/>
                    </a:lnTo>
                    <a:lnTo>
                      <a:pt x="3240" y="2163"/>
                    </a:lnTo>
                    <a:lnTo>
                      <a:pt x="3226" y="2208"/>
                    </a:lnTo>
                    <a:lnTo>
                      <a:pt x="3206" y="2255"/>
                    </a:lnTo>
                    <a:lnTo>
                      <a:pt x="3197" y="2280"/>
                    </a:lnTo>
                    <a:lnTo>
                      <a:pt x="3185" y="2304"/>
                    </a:lnTo>
                    <a:lnTo>
                      <a:pt x="3173" y="2328"/>
                    </a:lnTo>
                    <a:lnTo>
                      <a:pt x="3160" y="2352"/>
                    </a:lnTo>
                    <a:lnTo>
                      <a:pt x="3146" y="2375"/>
                    </a:lnTo>
                    <a:lnTo>
                      <a:pt x="3131" y="2398"/>
                    </a:lnTo>
                    <a:lnTo>
                      <a:pt x="3115" y="2420"/>
                    </a:lnTo>
                    <a:lnTo>
                      <a:pt x="3099" y="2441"/>
                    </a:lnTo>
                    <a:lnTo>
                      <a:pt x="3081" y="2462"/>
                    </a:lnTo>
                    <a:lnTo>
                      <a:pt x="3062" y="2481"/>
                    </a:lnTo>
                    <a:lnTo>
                      <a:pt x="3042" y="2499"/>
                    </a:lnTo>
                    <a:lnTo>
                      <a:pt x="3021" y="2515"/>
                    </a:lnTo>
                    <a:lnTo>
                      <a:pt x="2999" y="2530"/>
                    </a:lnTo>
                    <a:lnTo>
                      <a:pt x="2976" y="2542"/>
                    </a:lnTo>
                    <a:lnTo>
                      <a:pt x="2951" y="2553"/>
                    </a:lnTo>
                    <a:lnTo>
                      <a:pt x="2926" y="2562"/>
                    </a:lnTo>
                    <a:lnTo>
                      <a:pt x="2896" y="2570"/>
                    </a:lnTo>
                    <a:lnTo>
                      <a:pt x="2862" y="2578"/>
                    </a:lnTo>
                    <a:lnTo>
                      <a:pt x="2823" y="2586"/>
                    </a:lnTo>
                    <a:lnTo>
                      <a:pt x="2778" y="2595"/>
                    </a:lnTo>
                    <a:lnTo>
                      <a:pt x="2679" y="2612"/>
                    </a:lnTo>
                    <a:lnTo>
                      <a:pt x="2565" y="2629"/>
                    </a:lnTo>
                    <a:lnTo>
                      <a:pt x="2442" y="2647"/>
                    </a:lnTo>
                    <a:lnTo>
                      <a:pt x="2313" y="2664"/>
                    </a:lnTo>
                    <a:lnTo>
                      <a:pt x="2180" y="2681"/>
                    </a:lnTo>
                    <a:lnTo>
                      <a:pt x="2048" y="2697"/>
                    </a:lnTo>
                    <a:lnTo>
                      <a:pt x="1918" y="2712"/>
                    </a:lnTo>
                    <a:lnTo>
                      <a:pt x="1795" y="2725"/>
                    </a:lnTo>
                    <a:lnTo>
                      <a:pt x="1682" y="2738"/>
                    </a:lnTo>
                    <a:lnTo>
                      <a:pt x="1582" y="2749"/>
                    </a:lnTo>
                    <a:lnTo>
                      <a:pt x="1498" y="2757"/>
                    </a:lnTo>
                    <a:lnTo>
                      <a:pt x="1434" y="2765"/>
                    </a:lnTo>
                    <a:lnTo>
                      <a:pt x="1394" y="2769"/>
                    </a:lnTo>
                    <a:lnTo>
                      <a:pt x="1379" y="2770"/>
                    </a:lnTo>
                    <a:lnTo>
                      <a:pt x="1366" y="2769"/>
                    </a:lnTo>
                    <a:lnTo>
                      <a:pt x="1330" y="2766"/>
                    </a:lnTo>
                    <a:lnTo>
                      <a:pt x="1304" y="2762"/>
                    </a:lnTo>
                    <a:lnTo>
                      <a:pt x="1276" y="2756"/>
                    </a:lnTo>
                    <a:lnTo>
                      <a:pt x="1243" y="2749"/>
                    </a:lnTo>
                    <a:lnTo>
                      <a:pt x="1208" y="2739"/>
                    </a:lnTo>
                    <a:lnTo>
                      <a:pt x="1171" y="2728"/>
                    </a:lnTo>
                    <a:lnTo>
                      <a:pt x="1131" y="2713"/>
                    </a:lnTo>
                    <a:lnTo>
                      <a:pt x="1111" y="2704"/>
                    </a:lnTo>
                    <a:lnTo>
                      <a:pt x="1091" y="2696"/>
                    </a:lnTo>
                    <a:lnTo>
                      <a:pt x="1072" y="2685"/>
                    </a:lnTo>
                    <a:lnTo>
                      <a:pt x="1051" y="2674"/>
                    </a:lnTo>
                    <a:lnTo>
                      <a:pt x="1031" y="2663"/>
                    </a:lnTo>
                    <a:lnTo>
                      <a:pt x="1011" y="2650"/>
                    </a:lnTo>
                    <a:lnTo>
                      <a:pt x="992" y="2636"/>
                    </a:lnTo>
                    <a:lnTo>
                      <a:pt x="973" y="2622"/>
                    </a:lnTo>
                    <a:lnTo>
                      <a:pt x="954" y="2606"/>
                    </a:lnTo>
                    <a:lnTo>
                      <a:pt x="936" y="2589"/>
                    </a:lnTo>
                    <a:lnTo>
                      <a:pt x="917" y="2572"/>
                    </a:lnTo>
                    <a:lnTo>
                      <a:pt x="900" y="2553"/>
                    </a:lnTo>
                    <a:lnTo>
                      <a:pt x="868" y="2515"/>
                    </a:lnTo>
                    <a:lnTo>
                      <a:pt x="839" y="2479"/>
                    </a:lnTo>
                    <a:lnTo>
                      <a:pt x="813" y="2443"/>
                    </a:lnTo>
                    <a:lnTo>
                      <a:pt x="791" y="2412"/>
                    </a:lnTo>
                    <a:lnTo>
                      <a:pt x="772" y="2381"/>
                    </a:lnTo>
                    <a:lnTo>
                      <a:pt x="755" y="2353"/>
                    </a:lnTo>
                    <a:lnTo>
                      <a:pt x="740" y="2326"/>
                    </a:lnTo>
                    <a:lnTo>
                      <a:pt x="728" y="2303"/>
                    </a:lnTo>
                    <a:lnTo>
                      <a:pt x="719" y="2282"/>
                    </a:lnTo>
                    <a:lnTo>
                      <a:pt x="710" y="2263"/>
                    </a:lnTo>
                    <a:lnTo>
                      <a:pt x="704" y="2247"/>
                    </a:lnTo>
                    <a:lnTo>
                      <a:pt x="700" y="2234"/>
                    </a:lnTo>
                    <a:lnTo>
                      <a:pt x="693" y="2215"/>
                    </a:lnTo>
                    <a:lnTo>
                      <a:pt x="692" y="2209"/>
                    </a:lnTo>
                    <a:lnTo>
                      <a:pt x="689" y="2085"/>
                    </a:lnTo>
                    <a:lnTo>
                      <a:pt x="830" y="1948"/>
                    </a:lnTo>
                    <a:lnTo>
                      <a:pt x="768" y="1021"/>
                    </a:lnTo>
                    <a:lnTo>
                      <a:pt x="511" y="943"/>
                    </a:lnTo>
                    <a:lnTo>
                      <a:pt x="504" y="937"/>
                    </a:lnTo>
                    <a:lnTo>
                      <a:pt x="485" y="921"/>
                    </a:lnTo>
                    <a:lnTo>
                      <a:pt x="458" y="897"/>
                    </a:lnTo>
                    <a:lnTo>
                      <a:pt x="425" y="866"/>
                    </a:lnTo>
                    <a:lnTo>
                      <a:pt x="408" y="848"/>
                    </a:lnTo>
                    <a:lnTo>
                      <a:pt x="391" y="830"/>
                    </a:lnTo>
                    <a:lnTo>
                      <a:pt x="374" y="810"/>
                    </a:lnTo>
                    <a:lnTo>
                      <a:pt x="358" y="789"/>
                    </a:lnTo>
                    <a:lnTo>
                      <a:pt x="344" y="769"/>
                    </a:lnTo>
                    <a:lnTo>
                      <a:pt x="332" y="749"/>
                    </a:lnTo>
                    <a:lnTo>
                      <a:pt x="325" y="738"/>
                    </a:lnTo>
                    <a:lnTo>
                      <a:pt x="320" y="728"/>
                    </a:lnTo>
                    <a:lnTo>
                      <a:pt x="316" y="717"/>
                    </a:lnTo>
                    <a:lnTo>
                      <a:pt x="313" y="707"/>
                    </a:lnTo>
                    <a:lnTo>
                      <a:pt x="301" y="669"/>
                    </a:lnTo>
                    <a:lnTo>
                      <a:pt x="291" y="636"/>
                    </a:lnTo>
                    <a:lnTo>
                      <a:pt x="285" y="608"/>
                    </a:lnTo>
                    <a:lnTo>
                      <a:pt x="281" y="585"/>
                    </a:lnTo>
                    <a:lnTo>
                      <a:pt x="279" y="567"/>
                    </a:lnTo>
                    <a:lnTo>
                      <a:pt x="276" y="554"/>
                    </a:lnTo>
                    <a:lnTo>
                      <a:pt x="276" y="547"/>
                    </a:lnTo>
                    <a:lnTo>
                      <a:pt x="276" y="545"/>
                    </a:lnTo>
                    <a:lnTo>
                      <a:pt x="0" y="493"/>
                    </a:lnTo>
                    <a:close/>
                    <a:moveTo>
                      <a:pt x="1208" y="1116"/>
                    </a:moveTo>
                    <a:lnTo>
                      <a:pt x="1894" y="1205"/>
                    </a:lnTo>
                    <a:lnTo>
                      <a:pt x="2601" y="1652"/>
                    </a:lnTo>
                    <a:lnTo>
                      <a:pt x="2595" y="1817"/>
                    </a:lnTo>
                    <a:lnTo>
                      <a:pt x="1276" y="1914"/>
                    </a:lnTo>
                    <a:lnTo>
                      <a:pt x="1208" y="1116"/>
                    </a:lnTo>
                    <a:close/>
                    <a:moveTo>
                      <a:pt x="14533" y="1838"/>
                    </a:moveTo>
                    <a:lnTo>
                      <a:pt x="15819" y="1936"/>
                    </a:lnTo>
                    <a:lnTo>
                      <a:pt x="15817" y="1945"/>
                    </a:lnTo>
                    <a:lnTo>
                      <a:pt x="15811" y="1965"/>
                    </a:lnTo>
                    <a:lnTo>
                      <a:pt x="15805" y="1979"/>
                    </a:lnTo>
                    <a:lnTo>
                      <a:pt x="15800" y="1995"/>
                    </a:lnTo>
                    <a:lnTo>
                      <a:pt x="15793" y="2011"/>
                    </a:lnTo>
                    <a:lnTo>
                      <a:pt x="15783" y="2026"/>
                    </a:lnTo>
                    <a:lnTo>
                      <a:pt x="15774" y="2042"/>
                    </a:lnTo>
                    <a:lnTo>
                      <a:pt x="15761" y="2058"/>
                    </a:lnTo>
                    <a:lnTo>
                      <a:pt x="15754" y="2066"/>
                    </a:lnTo>
                    <a:lnTo>
                      <a:pt x="15748" y="2072"/>
                    </a:lnTo>
                    <a:lnTo>
                      <a:pt x="15741" y="2079"/>
                    </a:lnTo>
                    <a:lnTo>
                      <a:pt x="15733" y="2084"/>
                    </a:lnTo>
                    <a:lnTo>
                      <a:pt x="15725" y="2089"/>
                    </a:lnTo>
                    <a:lnTo>
                      <a:pt x="15716" y="2093"/>
                    </a:lnTo>
                    <a:lnTo>
                      <a:pt x="15708" y="2097"/>
                    </a:lnTo>
                    <a:lnTo>
                      <a:pt x="15698" y="2099"/>
                    </a:lnTo>
                    <a:lnTo>
                      <a:pt x="15689" y="2101"/>
                    </a:lnTo>
                    <a:lnTo>
                      <a:pt x="15678" y="2101"/>
                    </a:lnTo>
                    <a:lnTo>
                      <a:pt x="15667" y="2101"/>
                    </a:lnTo>
                    <a:lnTo>
                      <a:pt x="15657" y="2099"/>
                    </a:lnTo>
                    <a:lnTo>
                      <a:pt x="15624" y="2093"/>
                    </a:lnTo>
                    <a:lnTo>
                      <a:pt x="15576" y="2087"/>
                    </a:lnTo>
                    <a:lnTo>
                      <a:pt x="15512" y="2080"/>
                    </a:lnTo>
                    <a:lnTo>
                      <a:pt x="15438" y="2072"/>
                    </a:lnTo>
                    <a:lnTo>
                      <a:pt x="15355" y="2064"/>
                    </a:lnTo>
                    <a:lnTo>
                      <a:pt x="15265" y="2055"/>
                    </a:lnTo>
                    <a:lnTo>
                      <a:pt x="15172" y="2046"/>
                    </a:lnTo>
                    <a:lnTo>
                      <a:pt x="15077" y="2037"/>
                    </a:lnTo>
                    <a:lnTo>
                      <a:pt x="14984" y="2029"/>
                    </a:lnTo>
                    <a:lnTo>
                      <a:pt x="14895" y="2020"/>
                    </a:lnTo>
                    <a:lnTo>
                      <a:pt x="14813" y="2013"/>
                    </a:lnTo>
                    <a:lnTo>
                      <a:pt x="14739" y="2006"/>
                    </a:lnTo>
                    <a:lnTo>
                      <a:pt x="14678" y="2001"/>
                    </a:lnTo>
                    <a:lnTo>
                      <a:pt x="14631" y="1997"/>
                    </a:lnTo>
                    <a:lnTo>
                      <a:pt x="14601" y="1994"/>
                    </a:lnTo>
                    <a:lnTo>
                      <a:pt x="14590" y="1994"/>
                    </a:lnTo>
                    <a:lnTo>
                      <a:pt x="14533" y="1838"/>
                    </a:lnTo>
                    <a:close/>
                    <a:moveTo>
                      <a:pt x="14557" y="1651"/>
                    </a:moveTo>
                    <a:lnTo>
                      <a:pt x="15811" y="1733"/>
                    </a:lnTo>
                    <a:lnTo>
                      <a:pt x="15860" y="1007"/>
                    </a:lnTo>
                    <a:lnTo>
                      <a:pt x="15192" y="1081"/>
                    </a:lnTo>
                    <a:lnTo>
                      <a:pt x="14549" y="1504"/>
                    </a:lnTo>
                    <a:lnTo>
                      <a:pt x="14557" y="1651"/>
                    </a:lnTo>
                    <a:close/>
                    <a:moveTo>
                      <a:pt x="12376" y="1529"/>
                    </a:moveTo>
                    <a:lnTo>
                      <a:pt x="13914" y="1627"/>
                    </a:lnTo>
                    <a:lnTo>
                      <a:pt x="13947" y="1277"/>
                    </a:lnTo>
                    <a:lnTo>
                      <a:pt x="12376" y="1529"/>
                    </a:lnTo>
                    <a:close/>
                    <a:moveTo>
                      <a:pt x="11017" y="1773"/>
                    </a:moveTo>
                    <a:lnTo>
                      <a:pt x="11815" y="1773"/>
                    </a:lnTo>
                    <a:lnTo>
                      <a:pt x="11799" y="3516"/>
                    </a:lnTo>
                    <a:lnTo>
                      <a:pt x="11147" y="3092"/>
                    </a:lnTo>
                    <a:lnTo>
                      <a:pt x="11142" y="3085"/>
                    </a:lnTo>
                    <a:lnTo>
                      <a:pt x="11126" y="3063"/>
                    </a:lnTo>
                    <a:lnTo>
                      <a:pt x="11115" y="3047"/>
                    </a:lnTo>
                    <a:lnTo>
                      <a:pt x="11103" y="3027"/>
                    </a:lnTo>
                    <a:lnTo>
                      <a:pt x="11092" y="3005"/>
                    </a:lnTo>
                    <a:lnTo>
                      <a:pt x="11079" y="2981"/>
                    </a:lnTo>
                    <a:lnTo>
                      <a:pt x="11066" y="2953"/>
                    </a:lnTo>
                    <a:lnTo>
                      <a:pt x="11054" y="2924"/>
                    </a:lnTo>
                    <a:lnTo>
                      <a:pt x="11044" y="2892"/>
                    </a:lnTo>
                    <a:lnTo>
                      <a:pt x="11034" y="2859"/>
                    </a:lnTo>
                    <a:lnTo>
                      <a:pt x="11030" y="2841"/>
                    </a:lnTo>
                    <a:lnTo>
                      <a:pt x="11026" y="2823"/>
                    </a:lnTo>
                    <a:lnTo>
                      <a:pt x="11022" y="2805"/>
                    </a:lnTo>
                    <a:lnTo>
                      <a:pt x="11020" y="2787"/>
                    </a:lnTo>
                    <a:lnTo>
                      <a:pt x="11018" y="2768"/>
                    </a:lnTo>
                    <a:lnTo>
                      <a:pt x="11017" y="2749"/>
                    </a:lnTo>
                    <a:lnTo>
                      <a:pt x="11016" y="2730"/>
                    </a:lnTo>
                    <a:lnTo>
                      <a:pt x="11017" y="2709"/>
                    </a:lnTo>
                    <a:lnTo>
                      <a:pt x="11018" y="2665"/>
                    </a:lnTo>
                    <a:lnTo>
                      <a:pt x="11019" y="2608"/>
                    </a:lnTo>
                    <a:lnTo>
                      <a:pt x="11019" y="2545"/>
                    </a:lnTo>
                    <a:lnTo>
                      <a:pt x="11020" y="2474"/>
                    </a:lnTo>
                    <a:lnTo>
                      <a:pt x="11020" y="2399"/>
                    </a:lnTo>
                    <a:lnTo>
                      <a:pt x="11020" y="2320"/>
                    </a:lnTo>
                    <a:lnTo>
                      <a:pt x="11020" y="2241"/>
                    </a:lnTo>
                    <a:lnTo>
                      <a:pt x="11020" y="2162"/>
                    </a:lnTo>
                    <a:lnTo>
                      <a:pt x="11019" y="2086"/>
                    </a:lnTo>
                    <a:lnTo>
                      <a:pt x="11019" y="2014"/>
                    </a:lnTo>
                    <a:lnTo>
                      <a:pt x="11018" y="1948"/>
                    </a:lnTo>
                    <a:lnTo>
                      <a:pt x="11018" y="1889"/>
                    </a:lnTo>
                    <a:lnTo>
                      <a:pt x="11017" y="1841"/>
                    </a:lnTo>
                    <a:lnTo>
                      <a:pt x="11017" y="1805"/>
                    </a:lnTo>
                    <a:lnTo>
                      <a:pt x="11017" y="1782"/>
                    </a:lnTo>
                    <a:lnTo>
                      <a:pt x="11017" y="1773"/>
                    </a:lnTo>
                    <a:close/>
                    <a:moveTo>
                      <a:pt x="6481" y="1773"/>
                    </a:moveTo>
                    <a:lnTo>
                      <a:pt x="5876" y="1773"/>
                    </a:lnTo>
                    <a:lnTo>
                      <a:pt x="5888" y="3559"/>
                    </a:lnTo>
                    <a:lnTo>
                      <a:pt x="6382" y="3125"/>
                    </a:lnTo>
                    <a:lnTo>
                      <a:pt x="6386" y="3117"/>
                    </a:lnTo>
                    <a:lnTo>
                      <a:pt x="6398" y="3094"/>
                    </a:lnTo>
                    <a:lnTo>
                      <a:pt x="6406" y="3077"/>
                    </a:lnTo>
                    <a:lnTo>
                      <a:pt x="6415" y="3058"/>
                    </a:lnTo>
                    <a:lnTo>
                      <a:pt x="6424" y="3036"/>
                    </a:lnTo>
                    <a:lnTo>
                      <a:pt x="6434" y="3010"/>
                    </a:lnTo>
                    <a:lnTo>
                      <a:pt x="6443" y="2983"/>
                    </a:lnTo>
                    <a:lnTo>
                      <a:pt x="6452" y="2952"/>
                    </a:lnTo>
                    <a:lnTo>
                      <a:pt x="6461" y="2920"/>
                    </a:lnTo>
                    <a:lnTo>
                      <a:pt x="6468" y="2886"/>
                    </a:lnTo>
                    <a:lnTo>
                      <a:pt x="6473" y="2850"/>
                    </a:lnTo>
                    <a:lnTo>
                      <a:pt x="6479" y="2812"/>
                    </a:lnTo>
                    <a:lnTo>
                      <a:pt x="6480" y="2792"/>
                    </a:lnTo>
                    <a:lnTo>
                      <a:pt x="6481" y="2773"/>
                    </a:lnTo>
                    <a:lnTo>
                      <a:pt x="6481" y="2753"/>
                    </a:lnTo>
                    <a:lnTo>
                      <a:pt x="6481" y="2733"/>
                    </a:lnTo>
                    <a:lnTo>
                      <a:pt x="6480" y="2686"/>
                    </a:lnTo>
                    <a:lnTo>
                      <a:pt x="6479" y="2630"/>
                    </a:lnTo>
                    <a:lnTo>
                      <a:pt x="6479" y="2564"/>
                    </a:lnTo>
                    <a:lnTo>
                      <a:pt x="6478" y="2491"/>
                    </a:lnTo>
                    <a:lnTo>
                      <a:pt x="6478" y="2414"/>
                    </a:lnTo>
                    <a:lnTo>
                      <a:pt x="6478" y="2334"/>
                    </a:lnTo>
                    <a:lnTo>
                      <a:pt x="6478" y="2252"/>
                    </a:lnTo>
                    <a:lnTo>
                      <a:pt x="6479" y="2171"/>
                    </a:lnTo>
                    <a:lnTo>
                      <a:pt x="6479" y="2093"/>
                    </a:lnTo>
                    <a:lnTo>
                      <a:pt x="6479" y="2020"/>
                    </a:lnTo>
                    <a:lnTo>
                      <a:pt x="6480" y="1952"/>
                    </a:lnTo>
                    <a:lnTo>
                      <a:pt x="6480" y="1892"/>
                    </a:lnTo>
                    <a:lnTo>
                      <a:pt x="6480" y="1844"/>
                    </a:lnTo>
                    <a:lnTo>
                      <a:pt x="6481" y="1805"/>
                    </a:lnTo>
                    <a:lnTo>
                      <a:pt x="6481" y="1782"/>
                    </a:lnTo>
                    <a:lnTo>
                      <a:pt x="6481" y="1773"/>
                    </a:lnTo>
                    <a:close/>
                    <a:moveTo>
                      <a:pt x="1303" y="2202"/>
                    </a:moveTo>
                    <a:lnTo>
                      <a:pt x="2588" y="2051"/>
                    </a:lnTo>
                    <a:lnTo>
                      <a:pt x="2589" y="2054"/>
                    </a:lnTo>
                    <a:lnTo>
                      <a:pt x="2588" y="2062"/>
                    </a:lnTo>
                    <a:lnTo>
                      <a:pt x="2586" y="2072"/>
                    </a:lnTo>
                    <a:lnTo>
                      <a:pt x="2581" y="2085"/>
                    </a:lnTo>
                    <a:lnTo>
                      <a:pt x="2577" y="2092"/>
                    </a:lnTo>
                    <a:lnTo>
                      <a:pt x="2573" y="2100"/>
                    </a:lnTo>
                    <a:lnTo>
                      <a:pt x="2566" y="2107"/>
                    </a:lnTo>
                    <a:lnTo>
                      <a:pt x="2559" y="2115"/>
                    </a:lnTo>
                    <a:lnTo>
                      <a:pt x="2550" y="2122"/>
                    </a:lnTo>
                    <a:lnTo>
                      <a:pt x="2540" y="2129"/>
                    </a:lnTo>
                    <a:lnTo>
                      <a:pt x="2527" y="2135"/>
                    </a:lnTo>
                    <a:lnTo>
                      <a:pt x="2512" y="2140"/>
                    </a:lnTo>
                    <a:lnTo>
                      <a:pt x="2487" y="2147"/>
                    </a:lnTo>
                    <a:lnTo>
                      <a:pt x="2443" y="2155"/>
                    </a:lnTo>
                    <a:lnTo>
                      <a:pt x="2385" y="2165"/>
                    </a:lnTo>
                    <a:lnTo>
                      <a:pt x="2312" y="2176"/>
                    </a:lnTo>
                    <a:lnTo>
                      <a:pt x="2230" y="2189"/>
                    </a:lnTo>
                    <a:lnTo>
                      <a:pt x="2142" y="2202"/>
                    </a:lnTo>
                    <a:lnTo>
                      <a:pt x="2048" y="2216"/>
                    </a:lnTo>
                    <a:lnTo>
                      <a:pt x="1953" y="2230"/>
                    </a:lnTo>
                    <a:lnTo>
                      <a:pt x="1858" y="2243"/>
                    </a:lnTo>
                    <a:lnTo>
                      <a:pt x="1768" y="2256"/>
                    </a:lnTo>
                    <a:lnTo>
                      <a:pt x="1684" y="2267"/>
                    </a:lnTo>
                    <a:lnTo>
                      <a:pt x="1609" y="2278"/>
                    </a:lnTo>
                    <a:lnTo>
                      <a:pt x="1546" y="2286"/>
                    </a:lnTo>
                    <a:lnTo>
                      <a:pt x="1497" y="2292"/>
                    </a:lnTo>
                    <a:lnTo>
                      <a:pt x="1466" y="2297"/>
                    </a:lnTo>
                    <a:lnTo>
                      <a:pt x="1454" y="2299"/>
                    </a:lnTo>
                    <a:lnTo>
                      <a:pt x="1437" y="2298"/>
                    </a:lnTo>
                    <a:lnTo>
                      <a:pt x="1398" y="2293"/>
                    </a:lnTo>
                    <a:lnTo>
                      <a:pt x="1387" y="2291"/>
                    </a:lnTo>
                    <a:lnTo>
                      <a:pt x="1377" y="2288"/>
                    </a:lnTo>
                    <a:lnTo>
                      <a:pt x="1366" y="2285"/>
                    </a:lnTo>
                    <a:lnTo>
                      <a:pt x="1357" y="2281"/>
                    </a:lnTo>
                    <a:lnTo>
                      <a:pt x="1348" y="2276"/>
                    </a:lnTo>
                    <a:lnTo>
                      <a:pt x="1341" y="2271"/>
                    </a:lnTo>
                    <a:lnTo>
                      <a:pt x="1337" y="2268"/>
                    </a:lnTo>
                    <a:lnTo>
                      <a:pt x="1335" y="2265"/>
                    </a:lnTo>
                    <a:lnTo>
                      <a:pt x="1333" y="2261"/>
                    </a:lnTo>
                    <a:lnTo>
                      <a:pt x="1331" y="2257"/>
                    </a:lnTo>
                    <a:lnTo>
                      <a:pt x="1326" y="2243"/>
                    </a:lnTo>
                    <a:lnTo>
                      <a:pt x="1321" y="2232"/>
                    </a:lnTo>
                    <a:lnTo>
                      <a:pt x="1316" y="2222"/>
                    </a:lnTo>
                    <a:lnTo>
                      <a:pt x="1312" y="2215"/>
                    </a:lnTo>
                    <a:lnTo>
                      <a:pt x="1307" y="2205"/>
                    </a:lnTo>
                    <a:lnTo>
                      <a:pt x="1303" y="2202"/>
                    </a:lnTo>
                    <a:close/>
                  </a:path>
                </a:pathLst>
              </a:custGeom>
              <a:grpFill/>
              <a:ln w="9525">
                <a:noFill/>
                <a:round/>
                <a:headEnd/>
                <a:tailEnd/>
              </a:ln>
            </p:spPr>
            <p:txBody>
              <a:bodyPr/>
              <a:lstStyle/>
              <a:p>
                <a:pPr defTabSz="695133">
                  <a:buClr>
                    <a:srgbClr val="CC9900"/>
                  </a:buClr>
                  <a:buFont typeface="Wingdings" pitchFamily="2" charset="2"/>
                  <a:buChar char="n"/>
                  <a:defRPr/>
                </a:pPr>
                <a:endParaRPr lang="zh-CN" altLang="en-US" sz="1400" dirty="0">
                  <a:solidFill>
                    <a:prstClr val="black"/>
                  </a:solidFill>
                  <a:cs typeface="Arial" pitchFamily="34" charset="0"/>
                </a:endParaRPr>
              </a:p>
            </p:txBody>
          </p:sp>
          <p:sp>
            <p:nvSpPr>
              <p:cNvPr id="70" name="Freeform 7"/>
              <p:cNvSpPr>
                <a:spLocks noEditPoints="1"/>
              </p:cNvSpPr>
              <p:nvPr/>
            </p:nvSpPr>
            <p:spPr bwMode="auto">
              <a:xfrm>
                <a:off x="9586913" y="3060700"/>
                <a:ext cx="1512888" cy="342900"/>
              </a:xfrm>
              <a:custGeom>
                <a:avLst/>
                <a:gdLst/>
                <a:ahLst/>
                <a:cxnLst>
                  <a:cxn ang="0">
                    <a:pos x="12983" y="15"/>
                  </a:cxn>
                  <a:cxn ang="0">
                    <a:pos x="13125" y="80"/>
                  </a:cxn>
                  <a:cxn ang="0">
                    <a:pos x="13238" y="187"/>
                  </a:cxn>
                  <a:cxn ang="0">
                    <a:pos x="13309" y="327"/>
                  </a:cxn>
                  <a:cxn ang="0">
                    <a:pos x="13330" y="2696"/>
                  </a:cxn>
                  <a:cxn ang="0">
                    <a:pos x="12299" y="2713"/>
                  </a:cxn>
                  <a:cxn ang="0">
                    <a:pos x="11963" y="2746"/>
                  </a:cxn>
                  <a:cxn ang="0">
                    <a:pos x="10964" y="2808"/>
                  </a:cxn>
                  <a:cxn ang="0">
                    <a:pos x="9474" y="2891"/>
                  </a:cxn>
                  <a:cxn ang="0">
                    <a:pos x="8162" y="2957"/>
                  </a:cxn>
                  <a:cxn ang="0">
                    <a:pos x="7295" y="2994"/>
                  </a:cxn>
                  <a:cxn ang="0">
                    <a:pos x="6428" y="3021"/>
                  </a:cxn>
                  <a:cxn ang="0">
                    <a:pos x="5784" y="3017"/>
                  </a:cxn>
                  <a:cxn ang="0">
                    <a:pos x="5142" y="2996"/>
                  </a:cxn>
                  <a:cxn ang="0">
                    <a:pos x="3825" y="2933"/>
                  </a:cxn>
                  <a:cxn ang="0">
                    <a:pos x="2239" y="2842"/>
                  </a:cxn>
                  <a:cxn ang="0">
                    <a:pos x="1229" y="2779"/>
                  </a:cxn>
                  <a:cxn ang="0">
                    <a:pos x="923" y="2776"/>
                  </a:cxn>
                  <a:cxn ang="0">
                    <a:pos x="463" y="2809"/>
                  </a:cxn>
                  <a:cxn ang="0">
                    <a:pos x="4" y="2842"/>
                  </a:cxn>
                  <a:cxn ang="0">
                    <a:pos x="2" y="417"/>
                  </a:cxn>
                  <a:cxn ang="0">
                    <a:pos x="45" y="263"/>
                  </a:cxn>
                  <a:cxn ang="0">
                    <a:pos x="136" y="136"/>
                  </a:cxn>
                  <a:cxn ang="0">
                    <a:pos x="262" y="46"/>
                  </a:cxn>
                  <a:cxn ang="0">
                    <a:pos x="416" y="2"/>
                  </a:cxn>
                  <a:cxn ang="0">
                    <a:pos x="6288" y="165"/>
                  </a:cxn>
                  <a:cxn ang="0">
                    <a:pos x="6323" y="197"/>
                  </a:cxn>
                  <a:cxn ang="0">
                    <a:pos x="6331" y="246"/>
                  </a:cxn>
                  <a:cxn ang="0">
                    <a:pos x="6306" y="286"/>
                  </a:cxn>
                  <a:cxn ang="0">
                    <a:pos x="6260" y="303"/>
                  </a:cxn>
                  <a:cxn ang="0">
                    <a:pos x="6215" y="286"/>
                  </a:cxn>
                  <a:cxn ang="0">
                    <a:pos x="6190" y="246"/>
                  </a:cxn>
                  <a:cxn ang="0">
                    <a:pos x="6198" y="197"/>
                  </a:cxn>
                  <a:cxn ang="0">
                    <a:pos x="6233" y="165"/>
                  </a:cxn>
                  <a:cxn ang="0">
                    <a:pos x="6679" y="161"/>
                  </a:cxn>
                  <a:cxn ang="0">
                    <a:pos x="6721" y="186"/>
                  </a:cxn>
                  <a:cxn ang="0">
                    <a:pos x="6737" y="231"/>
                  </a:cxn>
                  <a:cxn ang="0">
                    <a:pos x="6721" y="277"/>
                  </a:cxn>
                  <a:cxn ang="0">
                    <a:pos x="6679" y="301"/>
                  </a:cxn>
                  <a:cxn ang="0">
                    <a:pos x="6631" y="295"/>
                  </a:cxn>
                  <a:cxn ang="0">
                    <a:pos x="6600" y="260"/>
                  </a:cxn>
                  <a:cxn ang="0">
                    <a:pos x="6596" y="210"/>
                  </a:cxn>
                  <a:cxn ang="0">
                    <a:pos x="6625" y="172"/>
                  </a:cxn>
                  <a:cxn ang="0">
                    <a:pos x="7069" y="160"/>
                  </a:cxn>
                  <a:cxn ang="0">
                    <a:pos x="7115" y="177"/>
                  </a:cxn>
                  <a:cxn ang="0">
                    <a:pos x="7140" y="217"/>
                  </a:cxn>
                  <a:cxn ang="0">
                    <a:pos x="7132" y="265"/>
                  </a:cxn>
                  <a:cxn ang="0">
                    <a:pos x="7098" y="297"/>
                  </a:cxn>
                  <a:cxn ang="0">
                    <a:pos x="7048" y="300"/>
                  </a:cxn>
                  <a:cxn ang="0">
                    <a:pos x="7011" y="271"/>
                  </a:cxn>
                  <a:cxn ang="0">
                    <a:pos x="6998" y="224"/>
                  </a:cxn>
                  <a:cxn ang="0">
                    <a:pos x="7019" y="181"/>
                  </a:cxn>
                  <a:cxn ang="0">
                    <a:pos x="7062" y="160"/>
                  </a:cxn>
                  <a:cxn ang="0">
                    <a:pos x="589" y="468"/>
                  </a:cxn>
                  <a:cxn ang="0">
                    <a:pos x="8587" y="2531"/>
                  </a:cxn>
                  <a:cxn ang="0">
                    <a:pos x="8898" y="468"/>
                  </a:cxn>
                </a:cxnLst>
                <a:rect l="0" t="0" r="r" b="b"/>
                <a:pathLst>
                  <a:path w="13330" h="3022">
                    <a:moveTo>
                      <a:pt x="463" y="0"/>
                    </a:moveTo>
                    <a:lnTo>
                      <a:pt x="12867" y="0"/>
                    </a:lnTo>
                    <a:lnTo>
                      <a:pt x="12891" y="1"/>
                    </a:lnTo>
                    <a:lnTo>
                      <a:pt x="12914" y="2"/>
                    </a:lnTo>
                    <a:lnTo>
                      <a:pt x="12937" y="5"/>
                    </a:lnTo>
                    <a:lnTo>
                      <a:pt x="12960" y="10"/>
                    </a:lnTo>
                    <a:lnTo>
                      <a:pt x="12983" y="15"/>
                    </a:lnTo>
                    <a:lnTo>
                      <a:pt x="13004" y="21"/>
                    </a:lnTo>
                    <a:lnTo>
                      <a:pt x="13026" y="29"/>
                    </a:lnTo>
                    <a:lnTo>
                      <a:pt x="13046" y="36"/>
                    </a:lnTo>
                    <a:lnTo>
                      <a:pt x="13068" y="46"/>
                    </a:lnTo>
                    <a:lnTo>
                      <a:pt x="13088" y="56"/>
                    </a:lnTo>
                    <a:lnTo>
                      <a:pt x="13107" y="67"/>
                    </a:lnTo>
                    <a:lnTo>
                      <a:pt x="13125" y="80"/>
                    </a:lnTo>
                    <a:lnTo>
                      <a:pt x="13144" y="93"/>
                    </a:lnTo>
                    <a:lnTo>
                      <a:pt x="13161" y="106"/>
                    </a:lnTo>
                    <a:lnTo>
                      <a:pt x="13178" y="121"/>
                    </a:lnTo>
                    <a:lnTo>
                      <a:pt x="13194" y="136"/>
                    </a:lnTo>
                    <a:lnTo>
                      <a:pt x="13210" y="152"/>
                    </a:lnTo>
                    <a:lnTo>
                      <a:pt x="13224" y="169"/>
                    </a:lnTo>
                    <a:lnTo>
                      <a:pt x="13238" y="187"/>
                    </a:lnTo>
                    <a:lnTo>
                      <a:pt x="13250" y="205"/>
                    </a:lnTo>
                    <a:lnTo>
                      <a:pt x="13263" y="223"/>
                    </a:lnTo>
                    <a:lnTo>
                      <a:pt x="13274" y="244"/>
                    </a:lnTo>
                    <a:lnTo>
                      <a:pt x="13284" y="263"/>
                    </a:lnTo>
                    <a:lnTo>
                      <a:pt x="13294" y="284"/>
                    </a:lnTo>
                    <a:lnTo>
                      <a:pt x="13303" y="305"/>
                    </a:lnTo>
                    <a:lnTo>
                      <a:pt x="13309" y="327"/>
                    </a:lnTo>
                    <a:lnTo>
                      <a:pt x="13315" y="348"/>
                    </a:lnTo>
                    <a:lnTo>
                      <a:pt x="13321" y="370"/>
                    </a:lnTo>
                    <a:lnTo>
                      <a:pt x="13325" y="394"/>
                    </a:lnTo>
                    <a:lnTo>
                      <a:pt x="13328" y="417"/>
                    </a:lnTo>
                    <a:lnTo>
                      <a:pt x="13330" y="440"/>
                    </a:lnTo>
                    <a:lnTo>
                      <a:pt x="13330" y="464"/>
                    </a:lnTo>
                    <a:lnTo>
                      <a:pt x="13330" y="2696"/>
                    </a:lnTo>
                    <a:lnTo>
                      <a:pt x="12564" y="2668"/>
                    </a:lnTo>
                    <a:lnTo>
                      <a:pt x="12520" y="2677"/>
                    </a:lnTo>
                    <a:lnTo>
                      <a:pt x="12475" y="2686"/>
                    </a:lnTo>
                    <a:lnTo>
                      <a:pt x="12432" y="2693"/>
                    </a:lnTo>
                    <a:lnTo>
                      <a:pt x="12387" y="2700"/>
                    </a:lnTo>
                    <a:lnTo>
                      <a:pt x="12344" y="2707"/>
                    </a:lnTo>
                    <a:lnTo>
                      <a:pt x="12299" y="2713"/>
                    </a:lnTo>
                    <a:lnTo>
                      <a:pt x="12255" y="2719"/>
                    </a:lnTo>
                    <a:lnTo>
                      <a:pt x="12211" y="2724"/>
                    </a:lnTo>
                    <a:lnTo>
                      <a:pt x="12161" y="2730"/>
                    </a:lnTo>
                    <a:lnTo>
                      <a:pt x="12112" y="2734"/>
                    </a:lnTo>
                    <a:lnTo>
                      <a:pt x="12062" y="2738"/>
                    </a:lnTo>
                    <a:lnTo>
                      <a:pt x="12013" y="2741"/>
                    </a:lnTo>
                    <a:lnTo>
                      <a:pt x="11963" y="2746"/>
                    </a:lnTo>
                    <a:lnTo>
                      <a:pt x="11913" y="2749"/>
                    </a:lnTo>
                    <a:lnTo>
                      <a:pt x="11864" y="2752"/>
                    </a:lnTo>
                    <a:lnTo>
                      <a:pt x="11814" y="2755"/>
                    </a:lnTo>
                    <a:lnTo>
                      <a:pt x="11602" y="2769"/>
                    </a:lnTo>
                    <a:lnTo>
                      <a:pt x="11389" y="2783"/>
                    </a:lnTo>
                    <a:lnTo>
                      <a:pt x="11176" y="2796"/>
                    </a:lnTo>
                    <a:lnTo>
                      <a:pt x="10964" y="2808"/>
                    </a:lnTo>
                    <a:lnTo>
                      <a:pt x="10751" y="2821"/>
                    </a:lnTo>
                    <a:lnTo>
                      <a:pt x="10538" y="2834"/>
                    </a:lnTo>
                    <a:lnTo>
                      <a:pt x="10326" y="2846"/>
                    </a:lnTo>
                    <a:lnTo>
                      <a:pt x="10112" y="2857"/>
                    </a:lnTo>
                    <a:lnTo>
                      <a:pt x="9899" y="2869"/>
                    </a:lnTo>
                    <a:lnTo>
                      <a:pt x="9687" y="2881"/>
                    </a:lnTo>
                    <a:lnTo>
                      <a:pt x="9474" y="2891"/>
                    </a:lnTo>
                    <a:lnTo>
                      <a:pt x="9262" y="2903"/>
                    </a:lnTo>
                    <a:lnTo>
                      <a:pt x="9049" y="2914"/>
                    </a:lnTo>
                    <a:lnTo>
                      <a:pt x="8835" y="2924"/>
                    </a:lnTo>
                    <a:lnTo>
                      <a:pt x="8623" y="2935"/>
                    </a:lnTo>
                    <a:lnTo>
                      <a:pt x="8410" y="2946"/>
                    </a:lnTo>
                    <a:lnTo>
                      <a:pt x="8287" y="2951"/>
                    </a:lnTo>
                    <a:lnTo>
                      <a:pt x="8162" y="2957"/>
                    </a:lnTo>
                    <a:lnTo>
                      <a:pt x="8039" y="2963"/>
                    </a:lnTo>
                    <a:lnTo>
                      <a:pt x="7915" y="2968"/>
                    </a:lnTo>
                    <a:lnTo>
                      <a:pt x="7791" y="2974"/>
                    </a:lnTo>
                    <a:lnTo>
                      <a:pt x="7667" y="2980"/>
                    </a:lnTo>
                    <a:lnTo>
                      <a:pt x="7544" y="2985"/>
                    </a:lnTo>
                    <a:lnTo>
                      <a:pt x="7419" y="2990"/>
                    </a:lnTo>
                    <a:lnTo>
                      <a:pt x="7295" y="2994"/>
                    </a:lnTo>
                    <a:lnTo>
                      <a:pt x="7171" y="3000"/>
                    </a:lnTo>
                    <a:lnTo>
                      <a:pt x="7047" y="3004"/>
                    </a:lnTo>
                    <a:lnTo>
                      <a:pt x="6924" y="3008"/>
                    </a:lnTo>
                    <a:lnTo>
                      <a:pt x="6799" y="3012"/>
                    </a:lnTo>
                    <a:lnTo>
                      <a:pt x="6676" y="3016"/>
                    </a:lnTo>
                    <a:lnTo>
                      <a:pt x="6552" y="3019"/>
                    </a:lnTo>
                    <a:lnTo>
                      <a:pt x="6428" y="3021"/>
                    </a:lnTo>
                    <a:lnTo>
                      <a:pt x="6336" y="3022"/>
                    </a:lnTo>
                    <a:lnTo>
                      <a:pt x="6244" y="3022"/>
                    </a:lnTo>
                    <a:lnTo>
                      <a:pt x="6152" y="3022"/>
                    </a:lnTo>
                    <a:lnTo>
                      <a:pt x="6061" y="3022"/>
                    </a:lnTo>
                    <a:lnTo>
                      <a:pt x="5968" y="3021"/>
                    </a:lnTo>
                    <a:lnTo>
                      <a:pt x="5877" y="3019"/>
                    </a:lnTo>
                    <a:lnTo>
                      <a:pt x="5784" y="3017"/>
                    </a:lnTo>
                    <a:lnTo>
                      <a:pt x="5693" y="3015"/>
                    </a:lnTo>
                    <a:lnTo>
                      <a:pt x="5601" y="3012"/>
                    </a:lnTo>
                    <a:lnTo>
                      <a:pt x="5509" y="3009"/>
                    </a:lnTo>
                    <a:lnTo>
                      <a:pt x="5417" y="3006"/>
                    </a:lnTo>
                    <a:lnTo>
                      <a:pt x="5325" y="3003"/>
                    </a:lnTo>
                    <a:lnTo>
                      <a:pt x="5233" y="2999"/>
                    </a:lnTo>
                    <a:lnTo>
                      <a:pt x="5142" y="2996"/>
                    </a:lnTo>
                    <a:lnTo>
                      <a:pt x="5049" y="2991"/>
                    </a:lnTo>
                    <a:lnTo>
                      <a:pt x="4958" y="2988"/>
                    </a:lnTo>
                    <a:lnTo>
                      <a:pt x="4732" y="2977"/>
                    </a:lnTo>
                    <a:lnTo>
                      <a:pt x="4504" y="2967"/>
                    </a:lnTo>
                    <a:lnTo>
                      <a:pt x="4278" y="2956"/>
                    </a:lnTo>
                    <a:lnTo>
                      <a:pt x="4051" y="2944"/>
                    </a:lnTo>
                    <a:lnTo>
                      <a:pt x="3825" y="2933"/>
                    </a:lnTo>
                    <a:lnTo>
                      <a:pt x="3598" y="2921"/>
                    </a:lnTo>
                    <a:lnTo>
                      <a:pt x="3372" y="2908"/>
                    </a:lnTo>
                    <a:lnTo>
                      <a:pt x="3144" y="2896"/>
                    </a:lnTo>
                    <a:lnTo>
                      <a:pt x="2918" y="2883"/>
                    </a:lnTo>
                    <a:lnTo>
                      <a:pt x="2691" y="2870"/>
                    </a:lnTo>
                    <a:lnTo>
                      <a:pt x="2465" y="2856"/>
                    </a:lnTo>
                    <a:lnTo>
                      <a:pt x="2239" y="2842"/>
                    </a:lnTo>
                    <a:lnTo>
                      <a:pt x="2012" y="2829"/>
                    </a:lnTo>
                    <a:lnTo>
                      <a:pt x="1786" y="2815"/>
                    </a:lnTo>
                    <a:lnTo>
                      <a:pt x="1559" y="2800"/>
                    </a:lnTo>
                    <a:lnTo>
                      <a:pt x="1333" y="2786"/>
                    </a:lnTo>
                    <a:lnTo>
                      <a:pt x="1298" y="2784"/>
                    </a:lnTo>
                    <a:lnTo>
                      <a:pt x="1264" y="2781"/>
                    </a:lnTo>
                    <a:lnTo>
                      <a:pt x="1229" y="2779"/>
                    </a:lnTo>
                    <a:lnTo>
                      <a:pt x="1194" y="2776"/>
                    </a:lnTo>
                    <a:lnTo>
                      <a:pt x="1158" y="2774"/>
                    </a:lnTo>
                    <a:lnTo>
                      <a:pt x="1124" y="2772"/>
                    </a:lnTo>
                    <a:lnTo>
                      <a:pt x="1089" y="2770"/>
                    </a:lnTo>
                    <a:lnTo>
                      <a:pt x="1054" y="2768"/>
                    </a:lnTo>
                    <a:lnTo>
                      <a:pt x="988" y="2772"/>
                    </a:lnTo>
                    <a:lnTo>
                      <a:pt x="923" y="2776"/>
                    </a:lnTo>
                    <a:lnTo>
                      <a:pt x="858" y="2782"/>
                    </a:lnTo>
                    <a:lnTo>
                      <a:pt x="792" y="2786"/>
                    </a:lnTo>
                    <a:lnTo>
                      <a:pt x="726" y="2790"/>
                    </a:lnTo>
                    <a:lnTo>
                      <a:pt x="660" y="2796"/>
                    </a:lnTo>
                    <a:lnTo>
                      <a:pt x="595" y="2800"/>
                    </a:lnTo>
                    <a:lnTo>
                      <a:pt x="529" y="2805"/>
                    </a:lnTo>
                    <a:lnTo>
                      <a:pt x="463" y="2809"/>
                    </a:lnTo>
                    <a:lnTo>
                      <a:pt x="397" y="2815"/>
                    </a:lnTo>
                    <a:lnTo>
                      <a:pt x="332" y="2819"/>
                    </a:lnTo>
                    <a:lnTo>
                      <a:pt x="266" y="2823"/>
                    </a:lnTo>
                    <a:lnTo>
                      <a:pt x="201" y="2829"/>
                    </a:lnTo>
                    <a:lnTo>
                      <a:pt x="135" y="2833"/>
                    </a:lnTo>
                    <a:lnTo>
                      <a:pt x="69" y="2838"/>
                    </a:lnTo>
                    <a:lnTo>
                      <a:pt x="4" y="2842"/>
                    </a:lnTo>
                    <a:lnTo>
                      <a:pt x="2" y="2827"/>
                    </a:lnTo>
                    <a:lnTo>
                      <a:pt x="1" y="2813"/>
                    </a:lnTo>
                    <a:lnTo>
                      <a:pt x="0" y="2798"/>
                    </a:lnTo>
                    <a:lnTo>
                      <a:pt x="0" y="2783"/>
                    </a:lnTo>
                    <a:lnTo>
                      <a:pt x="0" y="464"/>
                    </a:lnTo>
                    <a:lnTo>
                      <a:pt x="1" y="440"/>
                    </a:lnTo>
                    <a:lnTo>
                      <a:pt x="2" y="417"/>
                    </a:lnTo>
                    <a:lnTo>
                      <a:pt x="5" y="394"/>
                    </a:lnTo>
                    <a:lnTo>
                      <a:pt x="9" y="370"/>
                    </a:lnTo>
                    <a:lnTo>
                      <a:pt x="15" y="348"/>
                    </a:lnTo>
                    <a:lnTo>
                      <a:pt x="21" y="327"/>
                    </a:lnTo>
                    <a:lnTo>
                      <a:pt x="28" y="305"/>
                    </a:lnTo>
                    <a:lnTo>
                      <a:pt x="36" y="284"/>
                    </a:lnTo>
                    <a:lnTo>
                      <a:pt x="45" y="263"/>
                    </a:lnTo>
                    <a:lnTo>
                      <a:pt x="56" y="244"/>
                    </a:lnTo>
                    <a:lnTo>
                      <a:pt x="67" y="223"/>
                    </a:lnTo>
                    <a:lnTo>
                      <a:pt x="79" y="205"/>
                    </a:lnTo>
                    <a:lnTo>
                      <a:pt x="92" y="187"/>
                    </a:lnTo>
                    <a:lnTo>
                      <a:pt x="106" y="169"/>
                    </a:lnTo>
                    <a:lnTo>
                      <a:pt x="121" y="152"/>
                    </a:lnTo>
                    <a:lnTo>
                      <a:pt x="136" y="136"/>
                    </a:lnTo>
                    <a:lnTo>
                      <a:pt x="152" y="121"/>
                    </a:lnTo>
                    <a:lnTo>
                      <a:pt x="169" y="106"/>
                    </a:lnTo>
                    <a:lnTo>
                      <a:pt x="187" y="93"/>
                    </a:lnTo>
                    <a:lnTo>
                      <a:pt x="205" y="80"/>
                    </a:lnTo>
                    <a:lnTo>
                      <a:pt x="223" y="67"/>
                    </a:lnTo>
                    <a:lnTo>
                      <a:pt x="243" y="56"/>
                    </a:lnTo>
                    <a:lnTo>
                      <a:pt x="262" y="46"/>
                    </a:lnTo>
                    <a:lnTo>
                      <a:pt x="283" y="36"/>
                    </a:lnTo>
                    <a:lnTo>
                      <a:pt x="305" y="29"/>
                    </a:lnTo>
                    <a:lnTo>
                      <a:pt x="326" y="21"/>
                    </a:lnTo>
                    <a:lnTo>
                      <a:pt x="347" y="15"/>
                    </a:lnTo>
                    <a:lnTo>
                      <a:pt x="370" y="10"/>
                    </a:lnTo>
                    <a:lnTo>
                      <a:pt x="393" y="5"/>
                    </a:lnTo>
                    <a:lnTo>
                      <a:pt x="416" y="2"/>
                    </a:lnTo>
                    <a:lnTo>
                      <a:pt x="440" y="1"/>
                    </a:lnTo>
                    <a:lnTo>
                      <a:pt x="463" y="0"/>
                    </a:lnTo>
                    <a:close/>
                    <a:moveTo>
                      <a:pt x="6260" y="160"/>
                    </a:moveTo>
                    <a:lnTo>
                      <a:pt x="6268" y="160"/>
                    </a:lnTo>
                    <a:lnTo>
                      <a:pt x="6274" y="161"/>
                    </a:lnTo>
                    <a:lnTo>
                      <a:pt x="6282" y="163"/>
                    </a:lnTo>
                    <a:lnTo>
                      <a:pt x="6288" y="165"/>
                    </a:lnTo>
                    <a:lnTo>
                      <a:pt x="6294" y="168"/>
                    </a:lnTo>
                    <a:lnTo>
                      <a:pt x="6300" y="172"/>
                    </a:lnTo>
                    <a:lnTo>
                      <a:pt x="6306" y="177"/>
                    </a:lnTo>
                    <a:lnTo>
                      <a:pt x="6310" y="181"/>
                    </a:lnTo>
                    <a:lnTo>
                      <a:pt x="6316" y="186"/>
                    </a:lnTo>
                    <a:lnTo>
                      <a:pt x="6320" y="191"/>
                    </a:lnTo>
                    <a:lnTo>
                      <a:pt x="6323" y="197"/>
                    </a:lnTo>
                    <a:lnTo>
                      <a:pt x="6326" y="203"/>
                    </a:lnTo>
                    <a:lnTo>
                      <a:pt x="6328" y="210"/>
                    </a:lnTo>
                    <a:lnTo>
                      <a:pt x="6331" y="217"/>
                    </a:lnTo>
                    <a:lnTo>
                      <a:pt x="6332" y="224"/>
                    </a:lnTo>
                    <a:lnTo>
                      <a:pt x="6332" y="231"/>
                    </a:lnTo>
                    <a:lnTo>
                      <a:pt x="6332" y="238"/>
                    </a:lnTo>
                    <a:lnTo>
                      <a:pt x="6331" y="246"/>
                    </a:lnTo>
                    <a:lnTo>
                      <a:pt x="6328" y="252"/>
                    </a:lnTo>
                    <a:lnTo>
                      <a:pt x="6326" y="260"/>
                    </a:lnTo>
                    <a:lnTo>
                      <a:pt x="6323" y="265"/>
                    </a:lnTo>
                    <a:lnTo>
                      <a:pt x="6320" y="271"/>
                    </a:lnTo>
                    <a:lnTo>
                      <a:pt x="6316" y="277"/>
                    </a:lnTo>
                    <a:lnTo>
                      <a:pt x="6310" y="282"/>
                    </a:lnTo>
                    <a:lnTo>
                      <a:pt x="6306" y="286"/>
                    </a:lnTo>
                    <a:lnTo>
                      <a:pt x="6300" y="290"/>
                    </a:lnTo>
                    <a:lnTo>
                      <a:pt x="6294" y="295"/>
                    </a:lnTo>
                    <a:lnTo>
                      <a:pt x="6288" y="297"/>
                    </a:lnTo>
                    <a:lnTo>
                      <a:pt x="6282" y="300"/>
                    </a:lnTo>
                    <a:lnTo>
                      <a:pt x="6274" y="301"/>
                    </a:lnTo>
                    <a:lnTo>
                      <a:pt x="6268" y="302"/>
                    </a:lnTo>
                    <a:lnTo>
                      <a:pt x="6260" y="303"/>
                    </a:lnTo>
                    <a:lnTo>
                      <a:pt x="6253" y="302"/>
                    </a:lnTo>
                    <a:lnTo>
                      <a:pt x="6246" y="301"/>
                    </a:lnTo>
                    <a:lnTo>
                      <a:pt x="6239" y="300"/>
                    </a:lnTo>
                    <a:lnTo>
                      <a:pt x="6233" y="297"/>
                    </a:lnTo>
                    <a:lnTo>
                      <a:pt x="6226" y="295"/>
                    </a:lnTo>
                    <a:lnTo>
                      <a:pt x="6220" y="290"/>
                    </a:lnTo>
                    <a:lnTo>
                      <a:pt x="6215" y="286"/>
                    </a:lnTo>
                    <a:lnTo>
                      <a:pt x="6209" y="282"/>
                    </a:lnTo>
                    <a:lnTo>
                      <a:pt x="6205" y="277"/>
                    </a:lnTo>
                    <a:lnTo>
                      <a:pt x="6201" y="271"/>
                    </a:lnTo>
                    <a:lnTo>
                      <a:pt x="6198" y="265"/>
                    </a:lnTo>
                    <a:lnTo>
                      <a:pt x="6194" y="260"/>
                    </a:lnTo>
                    <a:lnTo>
                      <a:pt x="6192" y="252"/>
                    </a:lnTo>
                    <a:lnTo>
                      <a:pt x="6190" y="246"/>
                    </a:lnTo>
                    <a:lnTo>
                      <a:pt x="6189" y="238"/>
                    </a:lnTo>
                    <a:lnTo>
                      <a:pt x="6189" y="231"/>
                    </a:lnTo>
                    <a:lnTo>
                      <a:pt x="6189" y="224"/>
                    </a:lnTo>
                    <a:lnTo>
                      <a:pt x="6190" y="217"/>
                    </a:lnTo>
                    <a:lnTo>
                      <a:pt x="6192" y="210"/>
                    </a:lnTo>
                    <a:lnTo>
                      <a:pt x="6194" y="203"/>
                    </a:lnTo>
                    <a:lnTo>
                      <a:pt x="6198" y="197"/>
                    </a:lnTo>
                    <a:lnTo>
                      <a:pt x="6201" y="191"/>
                    </a:lnTo>
                    <a:lnTo>
                      <a:pt x="6205" y="186"/>
                    </a:lnTo>
                    <a:lnTo>
                      <a:pt x="6209" y="181"/>
                    </a:lnTo>
                    <a:lnTo>
                      <a:pt x="6215" y="177"/>
                    </a:lnTo>
                    <a:lnTo>
                      <a:pt x="6220" y="172"/>
                    </a:lnTo>
                    <a:lnTo>
                      <a:pt x="6226" y="168"/>
                    </a:lnTo>
                    <a:lnTo>
                      <a:pt x="6233" y="165"/>
                    </a:lnTo>
                    <a:lnTo>
                      <a:pt x="6239" y="163"/>
                    </a:lnTo>
                    <a:lnTo>
                      <a:pt x="6246" y="161"/>
                    </a:lnTo>
                    <a:lnTo>
                      <a:pt x="6253" y="160"/>
                    </a:lnTo>
                    <a:lnTo>
                      <a:pt x="6260" y="160"/>
                    </a:lnTo>
                    <a:close/>
                    <a:moveTo>
                      <a:pt x="6665" y="160"/>
                    </a:moveTo>
                    <a:lnTo>
                      <a:pt x="6672" y="160"/>
                    </a:lnTo>
                    <a:lnTo>
                      <a:pt x="6679" y="161"/>
                    </a:lnTo>
                    <a:lnTo>
                      <a:pt x="6687" y="163"/>
                    </a:lnTo>
                    <a:lnTo>
                      <a:pt x="6693" y="165"/>
                    </a:lnTo>
                    <a:lnTo>
                      <a:pt x="6699" y="168"/>
                    </a:lnTo>
                    <a:lnTo>
                      <a:pt x="6705" y="172"/>
                    </a:lnTo>
                    <a:lnTo>
                      <a:pt x="6710" y="177"/>
                    </a:lnTo>
                    <a:lnTo>
                      <a:pt x="6715" y="181"/>
                    </a:lnTo>
                    <a:lnTo>
                      <a:pt x="6721" y="186"/>
                    </a:lnTo>
                    <a:lnTo>
                      <a:pt x="6724" y="191"/>
                    </a:lnTo>
                    <a:lnTo>
                      <a:pt x="6728" y="197"/>
                    </a:lnTo>
                    <a:lnTo>
                      <a:pt x="6731" y="203"/>
                    </a:lnTo>
                    <a:lnTo>
                      <a:pt x="6733" y="210"/>
                    </a:lnTo>
                    <a:lnTo>
                      <a:pt x="6736" y="217"/>
                    </a:lnTo>
                    <a:lnTo>
                      <a:pt x="6737" y="224"/>
                    </a:lnTo>
                    <a:lnTo>
                      <a:pt x="6737" y="231"/>
                    </a:lnTo>
                    <a:lnTo>
                      <a:pt x="6737" y="238"/>
                    </a:lnTo>
                    <a:lnTo>
                      <a:pt x="6736" y="246"/>
                    </a:lnTo>
                    <a:lnTo>
                      <a:pt x="6733" y="252"/>
                    </a:lnTo>
                    <a:lnTo>
                      <a:pt x="6731" y="260"/>
                    </a:lnTo>
                    <a:lnTo>
                      <a:pt x="6728" y="265"/>
                    </a:lnTo>
                    <a:lnTo>
                      <a:pt x="6724" y="271"/>
                    </a:lnTo>
                    <a:lnTo>
                      <a:pt x="6721" y="277"/>
                    </a:lnTo>
                    <a:lnTo>
                      <a:pt x="6715" y="282"/>
                    </a:lnTo>
                    <a:lnTo>
                      <a:pt x="6710" y="286"/>
                    </a:lnTo>
                    <a:lnTo>
                      <a:pt x="6705" y="290"/>
                    </a:lnTo>
                    <a:lnTo>
                      <a:pt x="6699" y="295"/>
                    </a:lnTo>
                    <a:lnTo>
                      <a:pt x="6693" y="297"/>
                    </a:lnTo>
                    <a:lnTo>
                      <a:pt x="6687" y="300"/>
                    </a:lnTo>
                    <a:lnTo>
                      <a:pt x="6679" y="301"/>
                    </a:lnTo>
                    <a:lnTo>
                      <a:pt x="6672" y="302"/>
                    </a:lnTo>
                    <a:lnTo>
                      <a:pt x="6665" y="303"/>
                    </a:lnTo>
                    <a:lnTo>
                      <a:pt x="6658" y="302"/>
                    </a:lnTo>
                    <a:lnTo>
                      <a:pt x="6651" y="301"/>
                    </a:lnTo>
                    <a:lnTo>
                      <a:pt x="6644" y="300"/>
                    </a:lnTo>
                    <a:lnTo>
                      <a:pt x="6637" y="297"/>
                    </a:lnTo>
                    <a:lnTo>
                      <a:pt x="6631" y="295"/>
                    </a:lnTo>
                    <a:lnTo>
                      <a:pt x="6625" y="290"/>
                    </a:lnTo>
                    <a:lnTo>
                      <a:pt x="6620" y="286"/>
                    </a:lnTo>
                    <a:lnTo>
                      <a:pt x="6614" y="282"/>
                    </a:lnTo>
                    <a:lnTo>
                      <a:pt x="6610" y="277"/>
                    </a:lnTo>
                    <a:lnTo>
                      <a:pt x="6606" y="271"/>
                    </a:lnTo>
                    <a:lnTo>
                      <a:pt x="6602" y="265"/>
                    </a:lnTo>
                    <a:lnTo>
                      <a:pt x="6600" y="260"/>
                    </a:lnTo>
                    <a:lnTo>
                      <a:pt x="6596" y="252"/>
                    </a:lnTo>
                    <a:lnTo>
                      <a:pt x="6595" y="246"/>
                    </a:lnTo>
                    <a:lnTo>
                      <a:pt x="6594" y="238"/>
                    </a:lnTo>
                    <a:lnTo>
                      <a:pt x="6593" y="231"/>
                    </a:lnTo>
                    <a:lnTo>
                      <a:pt x="6594" y="224"/>
                    </a:lnTo>
                    <a:lnTo>
                      <a:pt x="6595" y="217"/>
                    </a:lnTo>
                    <a:lnTo>
                      <a:pt x="6596" y="210"/>
                    </a:lnTo>
                    <a:lnTo>
                      <a:pt x="6600" y="203"/>
                    </a:lnTo>
                    <a:lnTo>
                      <a:pt x="6602" y="197"/>
                    </a:lnTo>
                    <a:lnTo>
                      <a:pt x="6606" y="191"/>
                    </a:lnTo>
                    <a:lnTo>
                      <a:pt x="6610" y="186"/>
                    </a:lnTo>
                    <a:lnTo>
                      <a:pt x="6614" y="181"/>
                    </a:lnTo>
                    <a:lnTo>
                      <a:pt x="6620" y="177"/>
                    </a:lnTo>
                    <a:lnTo>
                      <a:pt x="6625" y="172"/>
                    </a:lnTo>
                    <a:lnTo>
                      <a:pt x="6631" y="168"/>
                    </a:lnTo>
                    <a:lnTo>
                      <a:pt x="6637" y="165"/>
                    </a:lnTo>
                    <a:lnTo>
                      <a:pt x="6644" y="163"/>
                    </a:lnTo>
                    <a:lnTo>
                      <a:pt x="6651" y="161"/>
                    </a:lnTo>
                    <a:lnTo>
                      <a:pt x="6658" y="160"/>
                    </a:lnTo>
                    <a:lnTo>
                      <a:pt x="6665" y="160"/>
                    </a:lnTo>
                    <a:close/>
                    <a:moveTo>
                      <a:pt x="7069" y="160"/>
                    </a:moveTo>
                    <a:lnTo>
                      <a:pt x="7077" y="160"/>
                    </a:lnTo>
                    <a:lnTo>
                      <a:pt x="7084" y="161"/>
                    </a:lnTo>
                    <a:lnTo>
                      <a:pt x="7091" y="163"/>
                    </a:lnTo>
                    <a:lnTo>
                      <a:pt x="7098" y="165"/>
                    </a:lnTo>
                    <a:lnTo>
                      <a:pt x="7103" y="168"/>
                    </a:lnTo>
                    <a:lnTo>
                      <a:pt x="7110" y="172"/>
                    </a:lnTo>
                    <a:lnTo>
                      <a:pt x="7115" y="177"/>
                    </a:lnTo>
                    <a:lnTo>
                      <a:pt x="7120" y="181"/>
                    </a:lnTo>
                    <a:lnTo>
                      <a:pt x="7125" y="186"/>
                    </a:lnTo>
                    <a:lnTo>
                      <a:pt x="7129" y="191"/>
                    </a:lnTo>
                    <a:lnTo>
                      <a:pt x="7132" y="197"/>
                    </a:lnTo>
                    <a:lnTo>
                      <a:pt x="7135" y="203"/>
                    </a:lnTo>
                    <a:lnTo>
                      <a:pt x="7139" y="210"/>
                    </a:lnTo>
                    <a:lnTo>
                      <a:pt x="7140" y="217"/>
                    </a:lnTo>
                    <a:lnTo>
                      <a:pt x="7141" y="224"/>
                    </a:lnTo>
                    <a:lnTo>
                      <a:pt x="7142" y="231"/>
                    </a:lnTo>
                    <a:lnTo>
                      <a:pt x="7141" y="238"/>
                    </a:lnTo>
                    <a:lnTo>
                      <a:pt x="7140" y="246"/>
                    </a:lnTo>
                    <a:lnTo>
                      <a:pt x="7139" y="252"/>
                    </a:lnTo>
                    <a:lnTo>
                      <a:pt x="7135" y="260"/>
                    </a:lnTo>
                    <a:lnTo>
                      <a:pt x="7132" y="265"/>
                    </a:lnTo>
                    <a:lnTo>
                      <a:pt x="7129" y="271"/>
                    </a:lnTo>
                    <a:lnTo>
                      <a:pt x="7125" y="277"/>
                    </a:lnTo>
                    <a:lnTo>
                      <a:pt x="7120" y="282"/>
                    </a:lnTo>
                    <a:lnTo>
                      <a:pt x="7115" y="286"/>
                    </a:lnTo>
                    <a:lnTo>
                      <a:pt x="7110" y="290"/>
                    </a:lnTo>
                    <a:lnTo>
                      <a:pt x="7103" y="295"/>
                    </a:lnTo>
                    <a:lnTo>
                      <a:pt x="7098" y="297"/>
                    </a:lnTo>
                    <a:lnTo>
                      <a:pt x="7091" y="300"/>
                    </a:lnTo>
                    <a:lnTo>
                      <a:pt x="7084" y="301"/>
                    </a:lnTo>
                    <a:lnTo>
                      <a:pt x="7077" y="302"/>
                    </a:lnTo>
                    <a:lnTo>
                      <a:pt x="7069" y="303"/>
                    </a:lnTo>
                    <a:lnTo>
                      <a:pt x="7062" y="302"/>
                    </a:lnTo>
                    <a:lnTo>
                      <a:pt x="7056" y="301"/>
                    </a:lnTo>
                    <a:lnTo>
                      <a:pt x="7048" y="300"/>
                    </a:lnTo>
                    <a:lnTo>
                      <a:pt x="7042" y="297"/>
                    </a:lnTo>
                    <a:lnTo>
                      <a:pt x="7035" y="295"/>
                    </a:lnTo>
                    <a:lnTo>
                      <a:pt x="7030" y="290"/>
                    </a:lnTo>
                    <a:lnTo>
                      <a:pt x="7025" y="286"/>
                    </a:lnTo>
                    <a:lnTo>
                      <a:pt x="7019" y="282"/>
                    </a:lnTo>
                    <a:lnTo>
                      <a:pt x="7014" y="277"/>
                    </a:lnTo>
                    <a:lnTo>
                      <a:pt x="7011" y="271"/>
                    </a:lnTo>
                    <a:lnTo>
                      <a:pt x="7007" y="265"/>
                    </a:lnTo>
                    <a:lnTo>
                      <a:pt x="7004" y="260"/>
                    </a:lnTo>
                    <a:lnTo>
                      <a:pt x="7001" y="252"/>
                    </a:lnTo>
                    <a:lnTo>
                      <a:pt x="6999" y="246"/>
                    </a:lnTo>
                    <a:lnTo>
                      <a:pt x="6998" y="238"/>
                    </a:lnTo>
                    <a:lnTo>
                      <a:pt x="6998" y="231"/>
                    </a:lnTo>
                    <a:lnTo>
                      <a:pt x="6998" y="224"/>
                    </a:lnTo>
                    <a:lnTo>
                      <a:pt x="6999" y="217"/>
                    </a:lnTo>
                    <a:lnTo>
                      <a:pt x="7001" y="210"/>
                    </a:lnTo>
                    <a:lnTo>
                      <a:pt x="7004" y="203"/>
                    </a:lnTo>
                    <a:lnTo>
                      <a:pt x="7007" y="197"/>
                    </a:lnTo>
                    <a:lnTo>
                      <a:pt x="7011" y="191"/>
                    </a:lnTo>
                    <a:lnTo>
                      <a:pt x="7014" y="186"/>
                    </a:lnTo>
                    <a:lnTo>
                      <a:pt x="7019" y="181"/>
                    </a:lnTo>
                    <a:lnTo>
                      <a:pt x="7025" y="177"/>
                    </a:lnTo>
                    <a:lnTo>
                      <a:pt x="7030" y="172"/>
                    </a:lnTo>
                    <a:lnTo>
                      <a:pt x="7035" y="168"/>
                    </a:lnTo>
                    <a:lnTo>
                      <a:pt x="7042" y="165"/>
                    </a:lnTo>
                    <a:lnTo>
                      <a:pt x="7048" y="163"/>
                    </a:lnTo>
                    <a:lnTo>
                      <a:pt x="7056" y="161"/>
                    </a:lnTo>
                    <a:lnTo>
                      <a:pt x="7062" y="160"/>
                    </a:lnTo>
                    <a:lnTo>
                      <a:pt x="7069" y="160"/>
                    </a:lnTo>
                    <a:close/>
                    <a:moveTo>
                      <a:pt x="6044" y="78"/>
                    </a:moveTo>
                    <a:lnTo>
                      <a:pt x="7286" y="78"/>
                    </a:lnTo>
                    <a:lnTo>
                      <a:pt x="7286" y="385"/>
                    </a:lnTo>
                    <a:lnTo>
                      <a:pt x="6044" y="385"/>
                    </a:lnTo>
                    <a:lnTo>
                      <a:pt x="6044" y="78"/>
                    </a:lnTo>
                    <a:close/>
                    <a:moveTo>
                      <a:pt x="589" y="468"/>
                    </a:moveTo>
                    <a:lnTo>
                      <a:pt x="4432" y="468"/>
                    </a:lnTo>
                    <a:lnTo>
                      <a:pt x="4432" y="2531"/>
                    </a:lnTo>
                    <a:lnTo>
                      <a:pt x="589" y="2531"/>
                    </a:lnTo>
                    <a:lnTo>
                      <a:pt x="589" y="468"/>
                    </a:lnTo>
                    <a:close/>
                    <a:moveTo>
                      <a:pt x="4743" y="468"/>
                    </a:moveTo>
                    <a:lnTo>
                      <a:pt x="8587" y="468"/>
                    </a:lnTo>
                    <a:lnTo>
                      <a:pt x="8587" y="2531"/>
                    </a:lnTo>
                    <a:lnTo>
                      <a:pt x="4743" y="2531"/>
                    </a:lnTo>
                    <a:lnTo>
                      <a:pt x="4743" y="468"/>
                    </a:lnTo>
                    <a:close/>
                    <a:moveTo>
                      <a:pt x="8898" y="468"/>
                    </a:moveTo>
                    <a:lnTo>
                      <a:pt x="12741" y="468"/>
                    </a:lnTo>
                    <a:lnTo>
                      <a:pt x="12741" y="2531"/>
                    </a:lnTo>
                    <a:lnTo>
                      <a:pt x="8898" y="2531"/>
                    </a:lnTo>
                    <a:lnTo>
                      <a:pt x="8898" y="468"/>
                    </a:lnTo>
                    <a:close/>
                  </a:path>
                </a:pathLst>
              </a:custGeom>
              <a:grpFill/>
              <a:ln w="9525">
                <a:noFill/>
                <a:round/>
                <a:headEnd/>
                <a:tailEnd/>
              </a:ln>
            </p:spPr>
            <p:txBody>
              <a:bodyPr/>
              <a:lstStyle/>
              <a:p>
                <a:pPr defTabSz="695133">
                  <a:buClr>
                    <a:srgbClr val="CC9900"/>
                  </a:buClr>
                  <a:buFont typeface="Wingdings" pitchFamily="2" charset="2"/>
                  <a:buChar char="n"/>
                  <a:defRPr/>
                </a:pPr>
                <a:endParaRPr lang="zh-CN" altLang="en-US" sz="1400" dirty="0">
                  <a:solidFill>
                    <a:prstClr val="black"/>
                  </a:solidFill>
                  <a:cs typeface="Arial" pitchFamily="34" charset="0"/>
                </a:endParaRPr>
              </a:p>
            </p:txBody>
          </p:sp>
        </p:grpSp>
        <p:grpSp>
          <p:nvGrpSpPr>
            <p:cNvPr id="63" name="组合 170"/>
            <p:cNvGrpSpPr/>
            <p:nvPr/>
          </p:nvGrpSpPr>
          <p:grpSpPr>
            <a:xfrm>
              <a:off x="6926580" y="3825302"/>
              <a:ext cx="175260" cy="246636"/>
              <a:chOff x="2247900" y="4005263"/>
              <a:chExt cx="787400" cy="1108075"/>
            </a:xfrm>
            <a:grpFill/>
          </p:grpSpPr>
          <p:sp>
            <p:nvSpPr>
              <p:cNvPr id="66" name="Freeform 111"/>
              <p:cNvSpPr>
                <a:spLocks/>
              </p:cNvSpPr>
              <p:nvPr/>
            </p:nvSpPr>
            <p:spPr bwMode="auto">
              <a:xfrm>
                <a:off x="2562225" y="4075113"/>
                <a:ext cx="149225" cy="146050"/>
              </a:xfrm>
              <a:custGeom>
                <a:avLst/>
                <a:gdLst/>
                <a:ahLst/>
                <a:cxnLst>
                  <a:cxn ang="0">
                    <a:pos x="690" y="2117"/>
                  </a:cxn>
                  <a:cxn ang="0">
                    <a:pos x="1426" y="2117"/>
                  </a:cxn>
                  <a:cxn ang="0">
                    <a:pos x="1426" y="1426"/>
                  </a:cxn>
                  <a:cxn ang="0">
                    <a:pos x="2162" y="1426"/>
                  </a:cxn>
                  <a:cxn ang="0">
                    <a:pos x="2162" y="690"/>
                  </a:cxn>
                  <a:cxn ang="0">
                    <a:pos x="1426" y="690"/>
                  </a:cxn>
                  <a:cxn ang="0">
                    <a:pos x="1426" y="0"/>
                  </a:cxn>
                  <a:cxn ang="0">
                    <a:pos x="690" y="0"/>
                  </a:cxn>
                  <a:cxn ang="0">
                    <a:pos x="690" y="690"/>
                  </a:cxn>
                  <a:cxn ang="0">
                    <a:pos x="0" y="690"/>
                  </a:cxn>
                  <a:cxn ang="0">
                    <a:pos x="0" y="1426"/>
                  </a:cxn>
                  <a:cxn ang="0">
                    <a:pos x="690" y="1426"/>
                  </a:cxn>
                  <a:cxn ang="0">
                    <a:pos x="690" y="2117"/>
                  </a:cxn>
                </a:cxnLst>
                <a:rect l="0" t="0" r="r" b="b"/>
                <a:pathLst>
                  <a:path w="2162" h="2117">
                    <a:moveTo>
                      <a:pt x="690" y="2117"/>
                    </a:moveTo>
                    <a:lnTo>
                      <a:pt x="1426" y="2117"/>
                    </a:lnTo>
                    <a:lnTo>
                      <a:pt x="1426" y="1426"/>
                    </a:lnTo>
                    <a:lnTo>
                      <a:pt x="2162" y="1426"/>
                    </a:lnTo>
                    <a:lnTo>
                      <a:pt x="2162" y="690"/>
                    </a:lnTo>
                    <a:lnTo>
                      <a:pt x="1426" y="690"/>
                    </a:lnTo>
                    <a:lnTo>
                      <a:pt x="1426" y="0"/>
                    </a:lnTo>
                    <a:lnTo>
                      <a:pt x="690" y="0"/>
                    </a:lnTo>
                    <a:lnTo>
                      <a:pt x="690" y="690"/>
                    </a:lnTo>
                    <a:lnTo>
                      <a:pt x="0" y="690"/>
                    </a:lnTo>
                    <a:lnTo>
                      <a:pt x="0" y="1426"/>
                    </a:lnTo>
                    <a:lnTo>
                      <a:pt x="690" y="1426"/>
                    </a:lnTo>
                    <a:lnTo>
                      <a:pt x="690" y="2117"/>
                    </a:lnTo>
                    <a:close/>
                  </a:path>
                </a:pathLst>
              </a:custGeom>
              <a:grpFill/>
              <a:ln w="9525">
                <a:noFill/>
                <a:round/>
                <a:headEnd/>
                <a:tailEnd/>
              </a:ln>
            </p:spPr>
            <p:txBody>
              <a:bodyPr/>
              <a:lstStyle/>
              <a:p>
                <a:pPr defTabSz="695133">
                  <a:buClr>
                    <a:srgbClr val="CC9900"/>
                  </a:buClr>
                  <a:buFont typeface="Wingdings" pitchFamily="2" charset="2"/>
                  <a:buChar char="n"/>
                  <a:defRPr/>
                </a:pPr>
                <a:endParaRPr lang="zh-CN" altLang="en-US" sz="1400" dirty="0">
                  <a:solidFill>
                    <a:prstClr val="black"/>
                  </a:solidFill>
                  <a:cs typeface="Arial" pitchFamily="34" charset="0"/>
                </a:endParaRPr>
              </a:p>
            </p:txBody>
          </p:sp>
          <p:sp>
            <p:nvSpPr>
              <p:cNvPr id="67" name="Freeform 112"/>
              <p:cNvSpPr>
                <a:spLocks/>
              </p:cNvSpPr>
              <p:nvPr/>
            </p:nvSpPr>
            <p:spPr bwMode="auto">
              <a:xfrm>
                <a:off x="2247900" y="4824413"/>
                <a:ext cx="787400" cy="288925"/>
              </a:xfrm>
              <a:custGeom>
                <a:avLst/>
                <a:gdLst/>
                <a:ahLst/>
                <a:cxnLst>
                  <a:cxn ang="0">
                    <a:pos x="10258" y="414"/>
                  </a:cxn>
                  <a:cxn ang="0">
                    <a:pos x="7084" y="0"/>
                  </a:cxn>
                  <a:cxn ang="0">
                    <a:pos x="5704" y="2346"/>
                  </a:cxn>
                  <a:cxn ang="0">
                    <a:pos x="4232" y="46"/>
                  </a:cxn>
                  <a:cxn ang="0">
                    <a:pos x="1150" y="414"/>
                  </a:cxn>
                  <a:cxn ang="0">
                    <a:pos x="828" y="782"/>
                  </a:cxn>
                  <a:cxn ang="0">
                    <a:pos x="552" y="1242"/>
                  </a:cxn>
                  <a:cxn ang="0">
                    <a:pos x="322" y="1656"/>
                  </a:cxn>
                  <a:cxn ang="0">
                    <a:pos x="184" y="2162"/>
                  </a:cxn>
                  <a:cxn ang="0">
                    <a:pos x="92" y="2622"/>
                  </a:cxn>
                  <a:cxn ang="0">
                    <a:pos x="0" y="3128"/>
                  </a:cxn>
                  <a:cxn ang="0">
                    <a:pos x="0" y="3634"/>
                  </a:cxn>
                  <a:cxn ang="0">
                    <a:pos x="0" y="4186"/>
                  </a:cxn>
                  <a:cxn ang="0">
                    <a:pos x="11362" y="4186"/>
                  </a:cxn>
                  <a:cxn ang="0">
                    <a:pos x="11408" y="3634"/>
                  </a:cxn>
                  <a:cxn ang="0">
                    <a:pos x="11362" y="3128"/>
                  </a:cxn>
                  <a:cxn ang="0">
                    <a:pos x="11316" y="2622"/>
                  </a:cxn>
                  <a:cxn ang="0">
                    <a:pos x="11178" y="2162"/>
                  </a:cxn>
                  <a:cxn ang="0">
                    <a:pos x="11040" y="1656"/>
                  </a:cxn>
                  <a:cxn ang="0">
                    <a:pos x="10810" y="1242"/>
                  </a:cxn>
                  <a:cxn ang="0">
                    <a:pos x="10580" y="782"/>
                  </a:cxn>
                  <a:cxn ang="0">
                    <a:pos x="10258" y="414"/>
                  </a:cxn>
                </a:cxnLst>
                <a:rect l="0" t="0" r="r" b="b"/>
                <a:pathLst>
                  <a:path w="11408" h="4186">
                    <a:moveTo>
                      <a:pt x="10258" y="414"/>
                    </a:moveTo>
                    <a:lnTo>
                      <a:pt x="7084" y="0"/>
                    </a:lnTo>
                    <a:lnTo>
                      <a:pt x="5704" y="2346"/>
                    </a:lnTo>
                    <a:lnTo>
                      <a:pt x="4232" y="46"/>
                    </a:lnTo>
                    <a:lnTo>
                      <a:pt x="1150" y="414"/>
                    </a:lnTo>
                    <a:lnTo>
                      <a:pt x="828" y="782"/>
                    </a:lnTo>
                    <a:lnTo>
                      <a:pt x="552" y="1242"/>
                    </a:lnTo>
                    <a:lnTo>
                      <a:pt x="322" y="1656"/>
                    </a:lnTo>
                    <a:lnTo>
                      <a:pt x="184" y="2162"/>
                    </a:lnTo>
                    <a:lnTo>
                      <a:pt x="92" y="2622"/>
                    </a:lnTo>
                    <a:lnTo>
                      <a:pt x="0" y="3128"/>
                    </a:lnTo>
                    <a:lnTo>
                      <a:pt x="0" y="3634"/>
                    </a:lnTo>
                    <a:lnTo>
                      <a:pt x="0" y="4186"/>
                    </a:lnTo>
                    <a:lnTo>
                      <a:pt x="11362" y="4186"/>
                    </a:lnTo>
                    <a:lnTo>
                      <a:pt x="11408" y="3634"/>
                    </a:lnTo>
                    <a:lnTo>
                      <a:pt x="11362" y="3128"/>
                    </a:lnTo>
                    <a:lnTo>
                      <a:pt x="11316" y="2622"/>
                    </a:lnTo>
                    <a:lnTo>
                      <a:pt x="11178" y="2162"/>
                    </a:lnTo>
                    <a:lnTo>
                      <a:pt x="11040" y="1656"/>
                    </a:lnTo>
                    <a:lnTo>
                      <a:pt x="10810" y="1242"/>
                    </a:lnTo>
                    <a:lnTo>
                      <a:pt x="10580" y="782"/>
                    </a:lnTo>
                    <a:lnTo>
                      <a:pt x="10258" y="414"/>
                    </a:lnTo>
                    <a:close/>
                  </a:path>
                </a:pathLst>
              </a:custGeom>
              <a:grpFill/>
              <a:ln w="9525">
                <a:noFill/>
                <a:round/>
                <a:headEnd/>
                <a:tailEnd/>
              </a:ln>
            </p:spPr>
            <p:txBody>
              <a:bodyPr/>
              <a:lstStyle/>
              <a:p>
                <a:pPr defTabSz="695133">
                  <a:buClr>
                    <a:srgbClr val="CC9900"/>
                  </a:buClr>
                  <a:buFont typeface="Wingdings" pitchFamily="2" charset="2"/>
                  <a:buChar char="n"/>
                  <a:defRPr/>
                </a:pPr>
                <a:endParaRPr lang="zh-CN" altLang="en-US" sz="1400" dirty="0">
                  <a:solidFill>
                    <a:prstClr val="black"/>
                  </a:solidFill>
                  <a:cs typeface="Arial" pitchFamily="34" charset="0"/>
                </a:endParaRPr>
              </a:p>
            </p:txBody>
          </p:sp>
          <p:sp>
            <p:nvSpPr>
              <p:cNvPr id="68" name="Freeform 113"/>
              <p:cNvSpPr>
                <a:spLocks noEditPoints="1"/>
              </p:cNvSpPr>
              <p:nvPr/>
            </p:nvSpPr>
            <p:spPr bwMode="auto">
              <a:xfrm>
                <a:off x="2339975" y="4005263"/>
                <a:ext cx="590550" cy="806450"/>
              </a:xfrm>
              <a:custGeom>
                <a:avLst/>
                <a:gdLst/>
                <a:ahLst/>
                <a:cxnLst>
                  <a:cxn ang="0">
                    <a:pos x="4324" y="11684"/>
                  </a:cxn>
                  <a:cxn ang="0">
                    <a:pos x="4968" y="11455"/>
                  </a:cxn>
                  <a:cxn ang="0">
                    <a:pos x="5980" y="10810"/>
                  </a:cxn>
                  <a:cxn ang="0">
                    <a:pos x="6440" y="10350"/>
                  </a:cxn>
                  <a:cxn ang="0">
                    <a:pos x="8556" y="10166"/>
                  </a:cxn>
                  <a:cxn ang="0">
                    <a:pos x="8326" y="5842"/>
                  </a:cxn>
                  <a:cxn ang="0">
                    <a:pos x="8188" y="5106"/>
                  </a:cxn>
                  <a:cxn ang="0">
                    <a:pos x="7912" y="4462"/>
                  </a:cxn>
                  <a:cxn ang="0">
                    <a:pos x="7590" y="3864"/>
                  </a:cxn>
                  <a:cxn ang="0">
                    <a:pos x="7590" y="414"/>
                  </a:cxn>
                  <a:cxn ang="0">
                    <a:pos x="7221" y="0"/>
                  </a:cxn>
                  <a:cxn ang="0">
                    <a:pos x="874" y="0"/>
                  </a:cxn>
                  <a:cxn ang="0">
                    <a:pos x="1196" y="3680"/>
                  </a:cxn>
                  <a:cxn ang="0">
                    <a:pos x="690" y="4554"/>
                  </a:cxn>
                  <a:cxn ang="0">
                    <a:pos x="460" y="5152"/>
                  </a:cxn>
                  <a:cxn ang="0">
                    <a:pos x="368" y="5842"/>
                  </a:cxn>
                  <a:cxn ang="0">
                    <a:pos x="0" y="10166"/>
                  </a:cxn>
                  <a:cxn ang="0">
                    <a:pos x="2208" y="10442"/>
                  </a:cxn>
                  <a:cxn ang="0">
                    <a:pos x="2760" y="10948"/>
                  </a:cxn>
                  <a:cxn ang="0">
                    <a:pos x="3312" y="11316"/>
                  </a:cxn>
                  <a:cxn ang="0">
                    <a:pos x="3910" y="11546"/>
                  </a:cxn>
                  <a:cxn ang="0">
                    <a:pos x="6808" y="782"/>
                  </a:cxn>
                  <a:cxn ang="0">
                    <a:pos x="5980" y="3542"/>
                  </a:cxn>
                  <a:cxn ang="0">
                    <a:pos x="4830" y="3404"/>
                  </a:cxn>
                  <a:cxn ang="0">
                    <a:pos x="3680" y="3404"/>
                  </a:cxn>
                  <a:cxn ang="0">
                    <a:pos x="2576" y="3542"/>
                  </a:cxn>
                  <a:cxn ang="0">
                    <a:pos x="1702" y="782"/>
                  </a:cxn>
                  <a:cxn ang="0">
                    <a:pos x="1748" y="6808"/>
                  </a:cxn>
                  <a:cxn ang="0">
                    <a:pos x="2576" y="6440"/>
                  </a:cxn>
                  <a:cxn ang="0">
                    <a:pos x="2852" y="5750"/>
                  </a:cxn>
                  <a:cxn ang="0">
                    <a:pos x="2944" y="6440"/>
                  </a:cxn>
                  <a:cxn ang="0">
                    <a:pos x="3772" y="6762"/>
                  </a:cxn>
                  <a:cxn ang="0">
                    <a:pos x="5106" y="6486"/>
                  </a:cxn>
                  <a:cxn ang="0">
                    <a:pos x="6164" y="6118"/>
                  </a:cxn>
                  <a:cxn ang="0">
                    <a:pos x="6716" y="6854"/>
                  </a:cxn>
                  <a:cxn ang="0">
                    <a:pos x="6670" y="7820"/>
                  </a:cxn>
                  <a:cxn ang="0">
                    <a:pos x="6394" y="8970"/>
                  </a:cxn>
                  <a:cxn ang="0">
                    <a:pos x="5888" y="9890"/>
                  </a:cxn>
                  <a:cxn ang="0">
                    <a:pos x="5796" y="9936"/>
                  </a:cxn>
                  <a:cxn ang="0">
                    <a:pos x="5750" y="10028"/>
                  </a:cxn>
                  <a:cxn ang="0">
                    <a:pos x="5704" y="10074"/>
                  </a:cxn>
                  <a:cxn ang="0">
                    <a:pos x="5658" y="10120"/>
                  </a:cxn>
                  <a:cxn ang="0">
                    <a:pos x="5612" y="10166"/>
                  </a:cxn>
                  <a:cxn ang="0">
                    <a:pos x="5014" y="10626"/>
                  </a:cxn>
                  <a:cxn ang="0">
                    <a:pos x="4324" y="10948"/>
                  </a:cxn>
                  <a:cxn ang="0">
                    <a:pos x="3588" y="10626"/>
                  </a:cxn>
                  <a:cxn ang="0">
                    <a:pos x="2944" y="10166"/>
                  </a:cxn>
                  <a:cxn ang="0">
                    <a:pos x="2898" y="10120"/>
                  </a:cxn>
                  <a:cxn ang="0">
                    <a:pos x="2852" y="10074"/>
                  </a:cxn>
                  <a:cxn ang="0">
                    <a:pos x="2760" y="10028"/>
                  </a:cxn>
                  <a:cxn ang="0">
                    <a:pos x="2714" y="9936"/>
                  </a:cxn>
                  <a:cxn ang="0">
                    <a:pos x="2668" y="9890"/>
                  </a:cxn>
                  <a:cxn ang="0">
                    <a:pos x="2622" y="9798"/>
                  </a:cxn>
                  <a:cxn ang="0">
                    <a:pos x="2576" y="9752"/>
                  </a:cxn>
                  <a:cxn ang="0">
                    <a:pos x="2484" y="9660"/>
                  </a:cxn>
                  <a:cxn ang="0">
                    <a:pos x="2392" y="9522"/>
                  </a:cxn>
                  <a:cxn ang="0">
                    <a:pos x="2346" y="9476"/>
                  </a:cxn>
                  <a:cxn ang="0">
                    <a:pos x="2070" y="8878"/>
                  </a:cxn>
                  <a:cxn ang="0">
                    <a:pos x="1748" y="7590"/>
                  </a:cxn>
                </a:cxnLst>
                <a:rect l="0" t="0" r="r" b="b"/>
                <a:pathLst>
                  <a:path w="8556" h="11684">
                    <a:moveTo>
                      <a:pt x="4232" y="11638"/>
                    </a:moveTo>
                    <a:lnTo>
                      <a:pt x="4324" y="11684"/>
                    </a:lnTo>
                    <a:lnTo>
                      <a:pt x="4370" y="11638"/>
                    </a:lnTo>
                    <a:lnTo>
                      <a:pt x="4968" y="11455"/>
                    </a:lnTo>
                    <a:lnTo>
                      <a:pt x="5474" y="11178"/>
                    </a:lnTo>
                    <a:lnTo>
                      <a:pt x="5980" y="10810"/>
                    </a:lnTo>
                    <a:lnTo>
                      <a:pt x="6210" y="10580"/>
                    </a:lnTo>
                    <a:lnTo>
                      <a:pt x="6440" y="10350"/>
                    </a:lnTo>
                    <a:lnTo>
                      <a:pt x="6532" y="10166"/>
                    </a:lnTo>
                    <a:lnTo>
                      <a:pt x="8556" y="10166"/>
                    </a:lnTo>
                    <a:lnTo>
                      <a:pt x="8326" y="6210"/>
                    </a:lnTo>
                    <a:lnTo>
                      <a:pt x="8326" y="5842"/>
                    </a:lnTo>
                    <a:lnTo>
                      <a:pt x="8234" y="5474"/>
                    </a:lnTo>
                    <a:lnTo>
                      <a:pt x="8188" y="5106"/>
                    </a:lnTo>
                    <a:lnTo>
                      <a:pt x="8050" y="4784"/>
                    </a:lnTo>
                    <a:lnTo>
                      <a:pt x="7912" y="4462"/>
                    </a:lnTo>
                    <a:lnTo>
                      <a:pt x="7774" y="4140"/>
                    </a:lnTo>
                    <a:lnTo>
                      <a:pt x="7590" y="3864"/>
                    </a:lnTo>
                    <a:lnTo>
                      <a:pt x="7360" y="3588"/>
                    </a:lnTo>
                    <a:lnTo>
                      <a:pt x="7590" y="414"/>
                    </a:lnTo>
                    <a:lnTo>
                      <a:pt x="7636" y="0"/>
                    </a:lnTo>
                    <a:lnTo>
                      <a:pt x="7221" y="0"/>
                    </a:lnTo>
                    <a:lnTo>
                      <a:pt x="1288" y="0"/>
                    </a:lnTo>
                    <a:lnTo>
                      <a:pt x="874" y="0"/>
                    </a:lnTo>
                    <a:lnTo>
                      <a:pt x="920" y="414"/>
                    </a:lnTo>
                    <a:lnTo>
                      <a:pt x="1196" y="3680"/>
                    </a:lnTo>
                    <a:lnTo>
                      <a:pt x="828" y="4232"/>
                    </a:lnTo>
                    <a:lnTo>
                      <a:pt x="690" y="4554"/>
                    </a:lnTo>
                    <a:lnTo>
                      <a:pt x="552" y="4830"/>
                    </a:lnTo>
                    <a:lnTo>
                      <a:pt x="460" y="5152"/>
                    </a:lnTo>
                    <a:lnTo>
                      <a:pt x="414" y="5474"/>
                    </a:lnTo>
                    <a:lnTo>
                      <a:pt x="368" y="5842"/>
                    </a:lnTo>
                    <a:lnTo>
                      <a:pt x="322" y="6210"/>
                    </a:lnTo>
                    <a:lnTo>
                      <a:pt x="0" y="10166"/>
                    </a:lnTo>
                    <a:lnTo>
                      <a:pt x="1978" y="10166"/>
                    </a:lnTo>
                    <a:lnTo>
                      <a:pt x="2208" y="10442"/>
                    </a:lnTo>
                    <a:lnTo>
                      <a:pt x="2484" y="10718"/>
                    </a:lnTo>
                    <a:lnTo>
                      <a:pt x="2760" y="10948"/>
                    </a:lnTo>
                    <a:lnTo>
                      <a:pt x="3036" y="11132"/>
                    </a:lnTo>
                    <a:lnTo>
                      <a:pt x="3312" y="11316"/>
                    </a:lnTo>
                    <a:lnTo>
                      <a:pt x="3634" y="11455"/>
                    </a:lnTo>
                    <a:lnTo>
                      <a:pt x="3910" y="11546"/>
                    </a:lnTo>
                    <a:lnTo>
                      <a:pt x="4232" y="11638"/>
                    </a:lnTo>
                    <a:close/>
                    <a:moveTo>
                      <a:pt x="6808" y="782"/>
                    </a:moveTo>
                    <a:lnTo>
                      <a:pt x="6578" y="3634"/>
                    </a:lnTo>
                    <a:lnTo>
                      <a:pt x="5980" y="3542"/>
                    </a:lnTo>
                    <a:lnTo>
                      <a:pt x="5428" y="3450"/>
                    </a:lnTo>
                    <a:lnTo>
                      <a:pt x="4830" y="3404"/>
                    </a:lnTo>
                    <a:lnTo>
                      <a:pt x="4278" y="3358"/>
                    </a:lnTo>
                    <a:lnTo>
                      <a:pt x="3680" y="3404"/>
                    </a:lnTo>
                    <a:lnTo>
                      <a:pt x="3128" y="3450"/>
                    </a:lnTo>
                    <a:lnTo>
                      <a:pt x="2576" y="3542"/>
                    </a:lnTo>
                    <a:lnTo>
                      <a:pt x="1978" y="3634"/>
                    </a:lnTo>
                    <a:lnTo>
                      <a:pt x="1702" y="782"/>
                    </a:lnTo>
                    <a:lnTo>
                      <a:pt x="6808" y="782"/>
                    </a:lnTo>
                    <a:close/>
                    <a:moveTo>
                      <a:pt x="1748" y="6808"/>
                    </a:moveTo>
                    <a:lnTo>
                      <a:pt x="2438" y="6808"/>
                    </a:lnTo>
                    <a:lnTo>
                      <a:pt x="2576" y="6440"/>
                    </a:lnTo>
                    <a:lnTo>
                      <a:pt x="2714" y="6118"/>
                    </a:lnTo>
                    <a:lnTo>
                      <a:pt x="2852" y="5750"/>
                    </a:lnTo>
                    <a:lnTo>
                      <a:pt x="2898" y="6118"/>
                    </a:lnTo>
                    <a:lnTo>
                      <a:pt x="2944" y="6440"/>
                    </a:lnTo>
                    <a:lnTo>
                      <a:pt x="2990" y="6808"/>
                    </a:lnTo>
                    <a:lnTo>
                      <a:pt x="3772" y="6762"/>
                    </a:lnTo>
                    <a:lnTo>
                      <a:pt x="4554" y="6624"/>
                    </a:lnTo>
                    <a:lnTo>
                      <a:pt x="5106" y="6486"/>
                    </a:lnTo>
                    <a:lnTo>
                      <a:pt x="5612" y="6302"/>
                    </a:lnTo>
                    <a:lnTo>
                      <a:pt x="6164" y="6118"/>
                    </a:lnTo>
                    <a:lnTo>
                      <a:pt x="6624" y="5888"/>
                    </a:lnTo>
                    <a:lnTo>
                      <a:pt x="6716" y="6854"/>
                    </a:lnTo>
                    <a:lnTo>
                      <a:pt x="6716" y="7314"/>
                    </a:lnTo>
                    <a:lnTo>
                      <a:pt x="6670" y="7820"/>
                    </a:lnTo>
                    <a:lnTo>
                      <a:pt x="6578" y="8418"/>
                    </a:lnTo>
                    <a:lnTo>
                      <a:pt x="6394" y="8970"/>
                    </a:lnTo>
                    <a:lnTo>
                      <a:pt x="6164" y="9476"/>
                    </a:lnTo>
                    <a:lnTo>
                      <a:pt x="5888" y="9890"/>
                    </a:lnTo>
                    <a:lnTo>
                      <a:pt x="5842" y="9936"/>
                    </a:lnTo>
                    <a:lnTo>
                      <a:pt x="5796" y="9936"/>
                    </a:lnTo>
                    <a:lnTo>
                      <a:pt x="5796" y="9982"/>
                    </a:lnTo>
                    <a:lnTo>
                      <a:pt x="5750" y="10028"/>
                    </a:lnTo>
                    <a:lnTo>
                      <a:pt x="5750" y="10074"/>
                    </a:lnTo>
                    <a:lnTo>
                      <a:pt x="5704" y="10074"/>
                    </a:lnTo>
                    <a:lnTo>
                      <a:pt x="5704" y="10120"/>
                    </a:lnTo>
                    <a:lnTo>
                      <a:pt x="5658" y="10120"/>
                    </a:lnTo>
                    <a:lnTo>
                      <a:pt x="5658" y="10166"/>
                    </a:lnTo>
                    <a:lnTo>
                      <a:pt x="5612" y="10166"/>
                    </a:lnTo>
                    <a:lnTo>
                      <a:pt x="5336" y="10442"/>
                    </a:lnTo>
                    <a:lnTo>
                      <a:pt x="5014" y="10626"/>
                    </a:lnTo>
                    <a:lnTo>
                      <a:pt x="4646" y="10810"/>
                    </a:lnTo>
                    <a:lnTo>
                      <a:pt x="4324" y="10948"/>
                    </a:lnTo>
                    <a:lnTo>
                      <a:pt x="3956" y="10810"/>
                    </a:lnTo>
                    <a:lnTo>
                      <a:pt x="3588" y="10626"/>
                    </a:lnTo>
                    <a:lnTo>
                      <a:pt x="3266" y="10442"/>
                    </a:lnTo>
                    <a:lnTo>
                      <a:pt x="2944" y="10166"/>
                    </a:lnTo>
                    <a:lnTo>
                      <a:pt x="2898" y="10166"/>
                    </a:lnTo>
                    <a:lnTo>
                      <a:pt x="2898" y="10120"/>
                    </a:lnTo>
                    <a:lnTo>
                      <a:pt x="2852" y="10120"/>
                    </a:lnTo>
                    <a:lnTo>
                      <a:pt x="2852" y="10074"/>
                    </a:lnTo>
                    <a:lnTo>
                      <a:pt x="2806" y="10028"/>
                    </a:lnTo>
                    <a:lnTo>
                      <a:pt x="2760" y="10028"/>
                    </a:lnTo>
                    <a:lnTo>
                      <a:pt x="2760" y="9982"/>
                    </a:lnTo>
                    <a:lnTo>
                      <a:pt x="2714" y="9936"/>
                    </a:lnTo>
                    <a:lnTo>
                      <a:pt x="2714" y="9890"/>
                    </a:lnTo>
                    <a:lnTo>
                      <a:pt x="2668" y="9890"/>
                    </a:lnTo>
                    <a:lnTo>
                      <a:pt x="2622" y="9844"/>
                    </a:lnTo>
                    <a:lnTo>
                      <a:pt x="2622" y="9798"/>
                    </a:lnTo>
                    <a:lnTo>
                      <a:pt x="2576" y="9798"/>
                    </a:lnTo>
                    <a:lnTo>
                      <a:pt x="2576" y="9752"/>
                    </a:lnTo>
                    <a:lnTo>
                      <a:pt x="2530" y="9706"/>
                    </a:lnTo>
                    <a:lnTo>
                      <a:pt x="2484" y="9660"/>
                    </a:lnTo>
                    <a:lnTo>
                      <a:pt x="2438" y="9568"/>
                    </a:lnTo>
                    <a:lnTo>
                      <a:pt x="2392" y="9522"/>
                    </a:lnTo>
                    <a:lnTo>
                      <a:pt x="2392" y="9476"/>
                    </a:lnTo>
                    <a:lnTo>
                      <a:pt x="2346" y="9476"/>
                    </a:lnTo>
                    <a:lnTo>
                      <a:pt x="2346" y="9430"/>
                    </a:lnTo>
                    <a:lnTo>
                      <a:pt x="2070" y="8878"/>
                    </a:lnTo>
                    <a:lnTo>
                      <a:pt x="1886" y="8280"/>
                    </a:lnTo>
                    <a:lnTo>
                      <a:pt x="1748" y="7590"/>
                    </a:lnTo>
                    <a:lnTo>
                      <a:pt x="1748" y="6808"/>
                    </a:lnTo>
                    <a:close/>
                  </a:path>
                </a:pathLst>
              </a:custGeom>
              <a:grpFill/>
              <a:ln w="9525">
                <a:noFill/>
                <a:round/>
                <a:headEnd/>
                <a:tailEnd/>
              </a:ln>
            </p:spPr>
            <p:txBody>
              <a:bodyPr/>
              <a:lstStyle/>
              <a:p>
                <a:pPr defTabSz="695133">
                  <a:buClr>
                    <a:srgbClr val="CC9900"/>
                  </a:buClr>
                  <a:buFont typeface="Wingdings" pitchFamily="2" charset="2"/>
                  <a:buChar char="n"/>
                  <a:defRPr/>
                </a:pPr>
                <a:endParaRPr lang="zh-CN" altLang="en-US" sz="1400" dirty="0">
                  <a:solidFill>
                    <a:prstClr val="black"/>
                  </a:solidFill>
                  <a:cs typeface="Arial" pitchFamily="34" charset="0"/>
                </a:endParaRPr>
              </a:p>
            </p:txBody>
          </p:sp>
        </p:grpSp>
        <p:sp>
          <p:nvSpPr>
            <p:cNvPr id="64" name="Freeform 118"/>
            <p:cNvSpPr>
              <a:spLocks noEditPoints="1"/>
            </p:cNvSpPr>
            <p:nvPr/>
          </p:nvSpPr>
          <p:spPr bwMode="auto">
            <a:xfrm>
              <a:off x="7765912" y="3819548"/>
              <a:ext cx="219847" cy="246675"/>
            </a:xfrm>
            <a:custGeom>
              <a:avLst/>
              <a:gdLst/>
              <a:ahLst/>
              <a:cxnLst>
                <a:cxn ang="0">
                  <a:pos x="2600" y="1750"/>
                </a:cxn>
                <a:cxn ang="0">
                  <a:pos x="4050" y="1600"/>
                </a:cxn>
                <a:cxn ang="0">
                  <a:pos x="6000" y="850"/>
                </a:cxn>
                <a:cxn ang="0">
                  <a:pos x="8000" y="150"/>
                </a:cxn>
                <a:cxn ang="0">
                  <a:pos x="9500" y="50"/>
                </a:cxn>
                <a:cxn ang="0">
                  <a:pos x="11050" y="700"/>
                </a:cxn>
                <a:cxn ang="0">
                  <a:pos x="11500" y="4650"/>
                </a:cxn>
                <a:cxn ang="0">
                  <a:pos x="11200" y="6850"/>
                </a:cxn>
                <a:cxn ang="0">
                  <a:pos x="10401" y="9200"/>
                </a:cxn>
                <a:cxn ang="0">
                  <a:pos x="9400" y="10550"/>
                </a:cxn>
                <a:cxn ang="0">
                  <a:pos x="8150" y="10800"/>
                </a:cxn>
                <a:cxn ang="0">
                  <a:pos x="5350" y="10700"/>
                </a:cxn>
                <a:cxn ang="0">
                  <a:pos x="4550" y="9950"/>
                </a:cxn>
                <a:cxn ang="0">
                  <a:pos x="3350" y="7600"/>
                </a:cxn>
                <a:cxn ang="0">
                  <a:pos x="2900" y="5550"/>
                </a:cxn>
                <a:cxn ang="0">
                  <a:pos x="7500" y="6000"/>
                </a:cxn>
                <a:cxn ang="0">
                  <a:pos x="9350" y="6000"/>
                </a:cxn>
                <a:cxn ang="0">
                  <a:pos x="6900" y="5550"/>
                </a:cxn>
                <a:cxn ang="0">
                  <a:pos x="4600" y="5800"/>
                </a:cxn>
                <a:cxn ang="0">
                  <a:pos x="4950" y="7300"/>
                </a:cxn>
                <a:cxn ang="0">
                  <a:pos x="7000" y="7150"/>
                </a:cxn>
                <a:cxn ang="0">
                  <a:pos x="7449" y="7300"/>
                </a:cxn>
                <a:cxn ang="0">
                  <a:pos x="9700" y="7300"/>
                </a:cxn>
                <a:cxn ang="0">
                  <a:pos x="9800" y="5550"/>
                </a:cxn>
                <a:cxn ang="0">
                  <a:pos x="6900" y="6000"/>
                </a:cxn>
                <a:cxn ang="0">
                  <a:pos x="6650" y="6850"/>
                </a:cxn>
                <a:cxn ang="0">
                  <a:pos x="5500" y="11500"/>
                </a:cxn>
                <a:cxn ang="0">
                  <a:pos x="0" y="15900"/>
                </a:cxn>
                <a:cxn ang="0">
                  <a:pos x="250" y="14050"/>
                </a:cxn>
                <a:cxn ang="0">
                  <a:pos x="1100" y="12450"/>
                </a:cxn>
                <a:cxn ang="0">
                  <a:pos x="11550" y="13000"/>
                </a:cxn>
                <a:cxn ang="0">
                  <a:pos x="12400" y="14750"/>
                </a:cxn>
                <a:cxn ang="0">
                  <a:pos x="10650" y="15600"/>
                </a:cxn>
                <a:cxn ang="0">
                  <a:pos x="9800" y="13850"/>
                </a:cxn>
                <a:cxn ang="0">
                  <a:pos x="9200" y="11500"/>
                </a:cxn>
                <a:cxn ang="0">
                  <a:pos x="14750" y="15900"/>
                </a:cxn>
                <a:cxn ang="0">
                  <a:pos x="14500" y="14050"/>
                </a:cxn>
                <a:cxn ang="0">
                  <a:pos x="13700" y="12450"/>
                </a:cxn>
                <a:cxn ang="0">
                  <a:pos x="5700" y="4600"/>
                </a:cxn>
                <a:cxn ang="0">
                  <a:pos x="3800" y="4150"/>
                </a:cxn>
                <a:cxn ang="0">
                  <a:pos x="4150" y="6550"/>
                </a:cxn>
                <a:cxn ang="0">
                  <a:pos x="4950" y="8600"/>
                </a:cxn>
                <a:cxn ang="0">
                  <a:pos x="6450" y="9750"/>
                </a:cxn>
                <a:cxn ang="0">
                  <a:pos x="8750" y="9700"/>
                </a:cxn>
                <a:cxn ang="0">
                  <a:pos x="9800" y="7950"/>
                </a:cxn>
                <a:cxn ang="0">
                  <a:pos x="10300" y="6000"/>
                </a:cxn>
                <a:cxn ang="0">
                  <a:pos x="9250" y="5050"/>
                </a:cxn>
                <a:cxn ang="0">
                  <a:pos x="7449" y="5000"/>
                </a:cxn>
              </a:cxnLst>
              <a:rect l="0" t="0" r="r" b="b"/>
              <a:pathLst>
                <a:path w="14750" h="16550">
                  <a:moveTo>
                    <a:pt x="2800" y="4800"/>
                  </a:moveTo>
                  <a:lnTo>
                    <a:pt x="2100" y="1701"/>
                  </a:lnTo>
                  <a:lnTo>
                    <a:pt x="2600" y="1750"/>
                  </a:lnTo>
                  <a:lnTo>
                    <a:pt x="3100" y="1750"/>
                  </a:lnTo>
                  <a:lnTo>
                    <a:pt x="3950" y="2900"/>
                  </a:lnTo>
                  <a:lnTo>
                    <a:pt x="4050" y="1600"/>
                  </a:lnTo>
                  <a:lnTo>
                    <a:pt x="4550" y="1450"/>
                  </a:lnTo>
                  <a:lnTo>
                    <a:pt x="5050" y="1250"/>
                  </a:lnTo>
                  <a:lnTo>
                    <a:pt x="6000" y="850"/>
                  </a:lnTo>
                  <a:lnTo>
                    <a:pt x="7000" y="450"/>
                  </a:lnTo>
                  <a:lnTo>
                    <a:pt x="7500" y="250"/>
                  </a:lnTo>
                  <a:lnTo>
                    <a:pt x="8000" y="150"/>
                  </a:lnTo>
                  <a:lnTo>
                    <a:pt x="8500" y="50"/>
                  </a:lnTo>
                  <a:lnTo>
                    <a:pt x="9000" y="0"/>
                  </a:lnTo>
                  <a:lnTo>
                    <a:pt x="9500" y="50"/>
                  </a:lnTo>
                  <a:lnTo>
                    <a:pt x="10000" y="200"/>
                  </a:lnTo>
                  <a:lnTo>
                    <a:pt x="10500" y="400"/>
                  </a:lnTo>
                  <a:lnTo>
                    <a:pt x="11050" y="700"/>
                  </a:lnTo>
                  <a:lnTo>
                    <a:pt x="11550" y="1150"/>
                  </a:lnTo>
                  <a:lnTo>
                    <a:pt x="12050" y="1701"/>
                  </a:lnTo>
                  <a:lnTo>
                    <a:pt x="11500" y="4650"/>
                  </a:lnTo>
                  <a:lnTo>
                    <a:pt x="11400" y="5400"/>
                  </a:lnTo>
                  <a:lnTo>
                    <a:pt x="11350" y="6150"/>
                  </a:lnTo>
                  <a:lnTo>
                    <a:pt x="11200" y="6850"/>
                  </a:lnTo>
                  <a:lnTo>
                    <a:pt x="11050" y="7500"/>
                  </a:lnTo>
                  <a:lnTo>
                    <a:pt x="10750" y="8400"/>
                  </a:lnTo>
                  <a:lnTo>
                    <a:pt x="10401" y="9200"/>
                  </a:lnTo>
                  <a:lnTo>
                    <a:pt x="9950" y="9900"/>
                  </a:lnTo>
                  <a:lnTo>
                    <a:pt x="9700" y="10250"/>
                  </a:lnTo>
                  <a:lnTo>
                    <a:pt x="9400" y="10550"/>
                  </a:lnTo>
                  <a:lnTo>
                    <a:pt x="9300" y="10700"/>
                  </a:lnTo>
                  <a:lnTo>
                    <a:pt x="9100" y="10700"/>
                  </a:lnTo>
                  <a:lnTo>
                    <a:pt x="8150" y="10800"/>
                  </a:lnTo>
                  <a:lnTo>
                    <a:pt x="7250" y="10850"/>
                  </a:lnTo>
                  <a:lnTo>
                    <a:pt x="6300" y="10800"/>
                  </a:lnTo>
                  <a:lnTo>
                    <a:pt x="5350" y="10700"/>
                  </a:lnTo>
                  <a:lnTo>
                    <a:pt x="5200" y="10700"/>
                  </a:lnTo>
                  <a:lnTo>
                    <a:pt x="5050" y="10550"/>
                  </a:lnTo>
                  <a:lnTo>
                    <a:pt x="4550" y="9950"/>
                  </a:lnTo>
                  <a:lnTo>
                    <a:pt x="4100" y="9250"/>
                  </a:lnTo>
                  <a:lnTo>
                    <a:pt x="3700" y="8450"/>
                  </a:lnTo>
                  <a:lnTo>
                    <a:pt x="3350" y="7600"/>
                  </a:lnTo>
                  <a:lnTo>
                    <a:pt x="3200" y="6950"/>
                  </a:lnTo>
                  <a:lnTo>
                    <a:pt x="3000" y="6250"/>
                  </a:lnTo>
                  <a:lnTo>
                    <a:pt x="2900" y="5550"/>
                  </a:lnTo>
                  <a:lnTo>
                    <a:pt x="2800" y="4800"/>
                  </a:lnTo>
                  <a:close/>
                  <a:moveTo>
                    <a:pt x="9350" y="6000"/>
                  </a:moveTo>
                  <a:lnTo>
                    <a:pt x="7500" y="6000"/>
                  </a:lnTo>
                  <a:lnTo>
                    <a:pt x="7800" y="6850"/>
                  </a:lnTo>
                  <a:lnTo>
                    <a:pt x="9300" y="6850"/>
                  </a:lnTo>
                  <a:lnTo>
                    <a:pt x="9350" y="6000"/>
                  </a:lnTo>
                  <a:close/>
                  <a:moveTo>
                    <a:pt x="7500" y="5550"/>
                  </a:moveTo>
                  <a:lnTo>
                    <a:pt x="7200" y="5550"/>
                  </a:lnTo>
                  <a:lnTo>
                    <a:pt x="6900" y="5550"/>
                  </a:lnTo>
                  <a:lnTo>
                    <a:pt x="4850" y="5550"/>
                  </a:lnTo>
                  <a:lnTo>
                    <a:pt x="4600" y="5550"/>
                  </a:lnTo>
                  <a:lnTo>
                    <a:pt x="4600" y="5800"/>
                  </a:lnTo>
                  <a:lnTo>
                    <a:pt x="4700" y="7100"/>
                  </a:lnTo>
                  <a:lnTo>
                    <a:pt x="4750" y="7300"/>
                  </a:lnTo>
                  <a:lnTo>
                    <a:pt x="4950" y="7300"/>
                  </a:lnTo>
                  <a:lnTo>
                    <a:pt x="6800" y="7300"/>
                  </a:lnTo>
                  <a:lnTo>
                    <a:pt x="6950" y="7300"/>
                  </a:lnTo>
                  <a:lnTo>
                    <a:pt x="7000" y="7150"/>
                  </a:lnTo>
                  <a:lnTo>
                    <a:pt x="7200" y="6500"/>
                  </a:lnTo>
                  <a:lnTo>
                    <a:pt x="7400" y="7150"/>
                  </a:lnTo>
                  <a:lnTo>
                    <a:pt x="7449" y="7300"/>
                  </a:lnTo>
                  <a:lnTo>
                    <a:pt x="7600" y="7300"/>
                  </a:lnTo>
                  <a:lnTo>
                    <a:pt x="9500" y="7300"/>
                  </a:lnTo>
                  <a:lnTo>
                    <a:pt x="9700" y="7300"/>
                  </a:lnTo>
                  <a:lnTo>
                    <a:pt x="9700" y="7100"/>
                  </a:lnTo>
                  <a:lnTo>
                    <a:pt x="9800" y="5800"/>
                  </a:lnTo>
                  <a:lnTo>
                    <a:pt x="9800" y="5550"/>
                  </a:lnTo>
                  <a:lnTo>
                    <a:pt x="9600" y="5550"/>
                  </a:lnTo>
                  <a:lnTo>
                    <a:pt x="7500" y="5550"/>
                  </a:lnTo>
                  <a:close/>
                  <a:moveTo>
                    <a:pt x="6900" y="6000"/>
                  </a:moveTo>
                  <a:lnTo>
                    <a:pt x="5050" y="6000"/>
                  </a:lnTo>
                  <a:lnTo>
                    <a:pt x="5150" y="6850"/>
                  </a:lnTo>
                  <a:lnTo>
                    <a:pt x="6650" y="6850"/>
                  </a:lnTo>
                  <a:lnTo>
                    <a:pt x="6900" y="6000"/>
                  </a:lnTo>
                  <a:close/>
                  <a:moveTo>
                    <a:pt x="1500" y="11950"/>
                  </a:moveTo>
                  <a:lnTo>
                    <a:pt x="5500" y="11500"/>
                  </a:lnTo>
                  <a:lnTo>
                    <a:pt x="7100" y="16550"/>
                  </a:lnTo>
                  <a:lnTo>
                    <a:pt x="50" y="16550"/>
                  </a:lnTo>
                  <a:lnTo>
                    <a:pt x="0" y="15900"/>
                  </a:lnTo>
                  <a:lnTo>
                    <a:pt x="50" y="15300"/>
                  </a:lnTo>
                  <a:lnTo>
                    <a:pt x="150" y="14650"/>
                  </a:lnTo>
                  <a:lnTo>
                    <a:pt x="250" y="14050"/>
                  </a:lnTo>
                  <a:lnTo>
                    <a:pt x="500" y="13500"/>
                  </a:lnTo>
                  <a:lnTo>
                    <a:pt x="750" y="12950"/>
                  </a:lnTo>
                  <a:lnTo>
                    <a:pt x="1100" y="12450"/>
                  </a:lnTo>
                  <a:lnTo>
                    <a:pt x="1500" y="11950"/>
                  </a:lnTo>
                  <a:close/>
                  <a:moveTo>
                    <a:pt x="10650" y="13000"/>
                  </a:moveTo>
                  <a:lnTo>
                    <a:pt x="11550" y="13000"/>
                  </a:lnTo>
                  <a:lnTo>
                    <a:pt x="11550" y="13850"/>
                  </a:lnTo>
                  <a:lnTo>
                    <a:pt x="12400" y="13850"/>
                  </a:lnTo>
                  <a:lnTo>
                    <a:pt x="12400" y="14750"/>
                  </a:lnTo>
                  <a:lnTo>
                    <a:pt x="11550" y="14750"/>
                  </a:lnTo>
                  <a:lnTo>
                    <a:pt x="11550" y="15600"/>
                  </a:lnTo>
                  <a:lnTo>
                    <a:pt x="10650" y="15600"/>
                  </a:lnTo>
                  <a:lnTo>
                    <a:pt x="10650" y="14750"/>
                  </a:lnTo>
                  <a:lnTo>
                    <a:pt x="9800" y="14750"/>
                  </a:lnTo>
                  <a:lnTo>
                    <a:pt x="9800" y="13850"/>
                  </a:lnTo>
                  <a:lnTo>
                    <a:pt x="10650" y="13850"/>
                  </a:lnTo>
                  <a:lnTo>
                    <a:pt x="10650" y="13000"/>
                  </a:lnTo>
                  <a:close/>
                  <a:moveTo>
                    <a:pt x="9200" y="11500"/>
                  </a:moveTo>
                  <a:lnTo>
                    <a:pt x="7650" y="16550"/>
                  </a:lnTo>
                  <a:lnTo>
                    <a:pt x="14750" y="16550"/>
                  </a:lnTo>
                  <a:lnTo>
                    <a:pt x="14750" y="15900"/>
                  </a:lnTo>
                  <a:lnTo>
                    <a:pt x="14700" y="15300"/>
                  </a:lnTo>
                  <a:lnTo>
                    <a:pt x="14650" y="14650"/>
                  </a:lnTo>
                  <a:lnTo>
                    <a:pt x="14500" y="14050"/>
                  </a:lnTo>
                  <a:lnTo>
                    <a:pt x="14300" y="13500"/>
                  </a:lnTo>
                  <a:lnTo>
                    <a:pt x="14000" y="12950"/>
                  </a:lnTo>
                  <a:lnTo>
                    <a:pt x="13700" y="12450"/>
                  </a:lnTo>
                  <a:lnTo>
                    <a:pt x="13250" y="11950"/>
                  </a:lnTo>
                  <a:lnTo>
                    <a:pt x="9200" y="11500"/>
                  </a:lnTo>
                  <a:close/>
                  <a:moveTo>
                    <a:pt x="5700" y="4600"/>
                  </a:moveTo>
                  <a:lnTo>
                    <a:pt x="4750" y="4300"/>
                  </a:lnTo>
                  <a:lnTo>
                    <a:pt x="4250" y="4200"/>
                  </a:lnTo>
                  <a:lnTo>
                    <a:pt x="3800" y="4150"/>
                  </a:lnTo>
                  <a:lnTo>
                    <a:pt x="3850" y="5000"/>
                  </a:lnTo>
                  <a:lnTo>
                    <a:pt x="4000" y="5800"/>
                  </a:lnTo>
                  <a:lnTo>
                    <a:pt x="4150" y="6550"/>
                  </a:lnTo>
                  <a:lnTo>
                    <a:pt x="4349" y="7300"/>
                  </a:lnTo>
                  <a:lnTo>
                    <a:pt x="4600" y="8000"/>
                  </a:lnTo>
                  <a:lnTo>
                    <a:pt x="4950" y="8600"/>
                  </a:lnTo>
                  <a:lnTo>
                    <a:pt x="5300" y="9200"/>
                  </a:lnTo>
                  <a:lnTo>
                    <a:pt x="5700" y="9700"/>
                  </a:lnTo>
                  <a:lnTo>
                    <a:pt x="6450" y="9750"/>
                  </a:lnTo>
                  <a:lnTo>
                    <a:pt x="7250" y="9800"/>
                  </a:lnTo>
                  <a:lnTo>
                    <a:pt x="8000" y="9750"/>
                  </a:lnTo>
                  <a:lnTo>
                    <a:pt x="8750" y="9700"/>
                  </a:lnTo>
                  <a:lnTo>
                    <a:pt x="9150" y="9150"/>
                  </a:lnTo>
                  <a:lnTo>
                    <a:pt x="9500" y="8600"/>
                  </a:lnTo>
                  <a:lnTo>
                    <a:pt x="9800" y="7950"/>
                  </a:lnTo>
                  <a:lnTo>
                    <a:pt x="10050" y="7250"/>
                  </a:lnTo>
                  <a:lnTo>
                    <a:pt x="10200" y="6600"/>
                  </a:lnTo>
                  <a:lnTo>
                    <a:pt x="10300" y="6000"/>
                  </a:lnTo>
                  <a:lnTo>
                    <a:pt x="10450" y="4600"/>
                  </a:lnTo>
                  <a:lnTo>
                    <a:pt x="9850" y="4850"/>
                  </a:lnTo>
                  <a:lnTo>
                    <a:pt x="9250" y="5050"/>
                  </a:lnTo>
                  <a:lnTo>
                    <a:pt x="8650" y="5101"/>
                  </a:lnTo>
                  <a:lnTo>
                    <a:pt x="8050" y="5101"/>
                  </a:lnTo>
                  <a:lnTo>
                    <a:pt x="7449" y="5000"/>
                  </a:lnTo>
                  <a:lnTo>
                    <a:pt x="6900" y="4900"/>
                  </a:lnTo>
                  <a:lnTo>
                    <a:pt x="5700" y="4600"/>
                  </a:lnTo>
                  <a:close/>
                </a:path>
              </a:pathLst>
            </a:custGeom>
            <a:grpFill/>
            <a:ln w="9525">
              <a:noFill/>
              <a:round/>
              <a:headEnd/>
              <a:tailEnd/>
            </a:ln>
          </p:spPr>
          <p:txBody>
            <a:bodyPr/>
            <a:lstStyle/>
            <a:p>
              <a:pPr defTabSz="695133">
                <a:buClr>
                  <a:srgbClr val="CC9900"/>
                </a:buClr>
                <a:buFont typeface="Wingdings" pitchFamily="2" charset="2"/>
                <a:buChar char="n"/>
                <a:defRPr/>
              </a:pPr>
              <a:endParaRPr lang="zh-CN" altLang="en-US" sz="1400" dirty="0">
                <a:solidFill>
                  <a:prstClr val="black"/>
                </a:solidFill>
                <a:cs typeface="Arial" pitchFamily="34" charset="0"/>
              </a:endParaRPr>
            </a:p>
          </p:txBody>
        </p:sp>
        <p:sp>
          <p:nvSpPr>
            <p:cNvPr id="65" name="Freeform 128"/>
            <p:cNvSpPr>
              <a:spLocks noEditPoints="1"/>
            </p:cNvSpPr>
            <p:nvPr/>
          </p:nvSpPr>
          <p:spPr bwMode="auto">
            <a:xfrm>
              <a:off x="7326313" y="3830525"/>
              <a:ext cx="255587" cy="240459"/>
            </a:xfrm>
            <a:custGeom>
              <a:avLst/>
              <a:gdLst/>
              <a:ahLst/>
              <a:cxnLst>
                <a:cxn ang="0">
                  <a:pos x="7800" y="10600"/>
                </a:cxn>
                <a:cxn ang="0">
                  <a:pos x="10150" y="11350"/>
                </a:cxn>
                <a:cxn ang="0">
                  <a:pos x="9950" y="13900"/>
                </a:cxn>
                <a:cxn ang="0">
                  <a:pos x="7650" y="14350"/>
                </a:cxn>
                <a:cxn ang="0">
                  <a:pos x="7550" y="13200"/>
                </a:cxn>
                <a:cxn ang="0">
                  <a:pos x="6550" y="12000"/>
                </a:cxn>
                <a:cxn ang="0">
                  <a:pos x="6000" y="2300"/>
                </a:cxn>
                <a:cxn ang="0">
                  <a:pos x="5700" y="5050"/>
                </a:cxn>
                <a:cxn ang="0">
                  <a:pos x="7250" y="7400"/>
                </a:cxn>
                <a:cxn ang="0">
                  <a:pos x="9700" y="8250"/>
                </a:cxn>
                <a:cxn ang="0">
                  <a:pos x="11700" y="8800"/>
                </a:cxn>
                <a:cxn ang="0">
                  <a:pos x="14400" y="14000"/>
                </a:cxn>
                <a:cxn ang="0">
                  <a:pos x="15850" y="13700"/>
                </a:cxn>
                <a:cxn ang="0">
                  <a:pos x="13750" y="8650"/>
                </a:cxn>
                <a:cxn ang="0">
                  <a:pos x="12700" y="6950"/>
                </a:cxn>
                <a:cxn ang="0">
                  <a:pos x="13800" y="3600"/>
                </a:cxn>
                <a:cxn ang="0">
                  <a:pos x="12500" y="1100"/>
                </a:cxn>
                <a:cxn ang="0">
                  <a:pos x="10000" y="0"/>
                </a:cxn>
                <a:cxn ang="0">
                  <a:pos x="6950" y="4750"/>
                </a:cxn>
                <a:cxn ang="0">
                  <a:pos x="7500" y="2200"/>
                </a:cxn>
                <a:cxn ang="0">
                  <a:pos x="9950" y="1200"/>
                </a:cxn>
                <a:cxn ang="0">
                  <a:pos x="8150" y="2350"/>
                </a:cxn>
                <a:cxn ang="0">
                  <a:pos x="10600" y="750"/>
                </a:cxn>
                <a:cxn ang="0">
                  <a:pos x="12550" y="2100"/>
                </a:cxn>
                <a:cxn ang="0">
                  <a:pos x="13200" y="4350"/>
                </a:cxn>
                <a:cxn ang="0">
                  <a:pos x="12300" y="6500"/>
                </a:cxn>
                <a:cxn ang="0">
                  <a:pos x="10150" y="7600"/>
                </a:cxn>
                <a:cxn ang="0">
                  <a:pos x="7900" y="7100"/>
                </a:cxn>
                <a:cxn ang="0">
                  <a:pos x="6400" y="5250"/>
                </a:cxn>
                <a:cxn ang="0">
                  <a:pos x="6450" y="2900"/>
                </a:cxn>
                <a:cxn ang="0">
                  <a:pos x="7950" y="1100"/>
                </a:cxn>
                <a:cxn ang="0">
                  <a:pos x="10300" y="700"/>
                </a:cxn>
                <a:cxn ang="0">
                  <a:pos x="5100" y="2000"/>
                </a:cxn>
                <a:cxn ang="0">
                  <a:pos x="5100" y="4800"/>
                </a:cxn>
                <a:cxn ang="0">
                  <a:pos x="7600" y="4350"/>
                </a:cxn>
                <a:cxn ang="0">
                  <a:pos x="8750" y="4500"/>
                </a:cxn>
                <a:cxn ang="0">
                  <a:pos x="2150" y="6500"/>
                </a:cxn>
                <a:cxn ang="0">
                  <a:pos x="2550" y="10900"/>
                </a:cxn>
                <a:cxn ang="0">
                  <a:pos x="4100" y="12500"/>
                </a:cxn>
                <a:cxn ang="0">
                  <a:pos x="4300" y="600"/>
                </a:cxn>
                <a:cxn ang="0">
                  <a:pos x="6050" y="250"/>
                </a:cxn>
                <a:cxn ang="0">
                  <a:pos x="5150" y="2550"/>
                </a:cxn>
                <a:cxn ang="0">
                  <a:pos x="4550" y="1500"/>
                </a:cxn>
                <a:cxn ang="0">
                  <a:pos x="1150" y="6800"/>
                </a:cxn>
                <a:cxn ang="0">
                  <a:pos x="2400" y="6250"/>
                </a:cxn>
                <a:cxn ang="0">
                  <a:pos x="3350" y="5900"/>
                </a:cxn>
                <a:cxn ang="0">
                  <a:pos x="2300" y="4650"/>
                </a:cxn>
                <a:cxn ang="0">
                  <a:pos x="850" y="5400"/>
                </a:cxn>
                <a:cxn ang="0">
                  <a:pos x="11200" y="2750"/>
                </a:cxn>
                <a:cxn ang="0">
                  <a:pos x="11400" y="5200"/>
                </a:cxn>
                <a:cxn ang="0">
                  <a:pos x="8850" y="5951"/>
                </a:cxn>
                <a:cxn ang="0">
                  <a:pos x="9050" y="4550"/>
                </a:cxn>
                <a:cxn ang="0">
                  <a:pos x="8350" y="3400"/>
                </a:cxn>
                <a:cxn ang="0">
                  <a:pos x="9250" y="2300"/>
                </a:cxn>
                <a:cxn ang="0">
                  <a:pos x="800" y="11650"/>
                </a:cxn>
                <a:cxn ang="0">
                  <a:pos x="3200" y="11850"/>
                </a:cxn>
                <a:cxn ang="0">
                  <a:pos x="3450" y="14250"/>
                </a:cxn>
                <a:cxn ang="0">
                  <a:pos x="1200" y="14951"/>
                </a:cxn>
              </a:cxnLst>
              <a:rect l="0" t="0" r="r" b="b"/>
              <a:pathLst>
                <a:path w="16050" h="15100">
                  <a:moveTo>
                    <a:pt x="6550" y="12000"/>
                  </a:moveTo>
                  <a:lnTo>
                    <a:pt x="6650" y="11700"/>
                  </a:lnTo>
                  <a:lnTo>
                    <a:pt x="6800" y="11400"/>
                  </a:lnTo>
                  <a:lnTo>
                    <a:pt x="7000" y="11150"/>
                  </a:lnTo>
                  <a:lnTo>
                    <a:pt x="7250" y="10950"/>
                  </a:lnTo>
                  <a:lnTo>
                    <a:pt x="7500" y="10750"/>
                  </a:lnTo>
                  <a:lnTo>
                    <a:pt x="7800" y="10600"/>
                  </a:lnTo>
                  <a:lnTo>
                    <a:pt x="8150" y="10500"/>
                  </a:lnTo>
                  <a:lnTo>
                    <a:pt x="8450" y="10500"/>
                  </a:lnTo>
                  <a:lnTo>
                    <a:pt x="8900" y="10550"/>
                  </a:lnTo>
                  <a:lnTo>
                    <a:pt x="9250" y="10650"/>
                  </a:lnTo>
                  <a:lnTo>
                    <a:pt x="9600" y="10800"/>
                  </a:lnTo>
                  <a:lnTo>
                    <a:pt x="9900" y="11050"/>
                  </a:lnTo>
                  <a:lnTo>
                    <a:pt x="10150" y="11350"/>
                  </a:lnTo>
                  <a:lnTo>
                    <a:pt x="10350" y="11700"/>
                  </a:lnTo>
                  <a:lnTo>
                    <a:pt x="10450" y="12100"/>
                  </a:lnTo>
                  <a:lnTo>
                    <a:pt x="10500" y="12500"/>
                  </a:lnTo>
                  <a:lnTo>
                    <a:pt x="10500" y="12900"/>
                  </a:lnTo>
                  <a:lnTo>
                    <a:pt x="10350" y="13250"/>
                  </a:lnTo>
                  <a:lnTo>
                    <a:pt x="10200" y="13600"/>
                  </a:lnTo>
                  <a:lnTo>
                    <a:pt x="9950" y="13900"/>
                  </a:lnTo>
                  <a:lnTo>
                    <a:pt x="9650" y="14150"/>
                  </a:lnTo>
                  <a:lnTo>
                    <a:pt x="9300" y="14350"/>
                  </a:lnTo>
                  <a:lnTo>
                    <a:pt x="8900" y="14500"/>
                  </a:lnTo>
                  <a:lnTo>
                    <a:pt x="8499" y="14550"/>
                  </a:lnTo>
                  <a:lnTo>
                    <a:pt x="8200" y="14500"/>
                  </a:lnTo>
                  <a:lnTo>
                    <a:pt x="7950" y="14450"/>
                  </a:lnTo>
                  <a:lnTo>
                    <a:pt x="7650" y="14350"/>
                  </a:lnTo>
                  <a:lnTo>
                    <a:pt x="7450" y="14200"/>
                  </a:lnTo>
                  <a:lnTo>
                    <a:pt x="7200" y="14050"/>
                  </a:lnTo>
                  <a:lnTo>
                    <a:pt x="7000" y="13850"/>
                  </a:lnTo>
                  <a:lnTo>
                    <a:pt x="6850" y="13650"/>
                  </a:lnTo>
                  <a:lnTo>
                    <a:pt x="6700" y="13400"/>
                  </a:lnTo>
                  <a:lnTo>
                    <a:pt x="7500" y="13300"/>
                  </a:lnTo>
                  <a:lnTo>
                    <a:pt x="7550" y="13200"/>
                  </a:lnTo>
                  <a:lnTo>
                    <a:pt x="7650" y="12850"/>
                  </a:lnTo>
                  <a:lnTo>
                    <a:pt x="7650" y="12550"/>
                  </a:lnTo>
                  <a:lnTo>
                    <a:pt x="7550" y="12250"/>
                  </a:lnTo>
                  <a:lnTo>
                    <a:pt x="7500" y="12100"/>
                  </a:lnTo>
                  <a:lnTo>
                    <a:pt x="7350" y="12000"/>
                  </a:lnTo>
                  <a:lnTo>
                    <a:pt x="7300" y="11950"/>
                  </a:lnTo>
                  <a:lnTo>
                    <a:pt x="6550" y="12000"/>
                  </a:lnTo>
                  <a:close/>
                  <a:moveTo>
                    <a:pt x="7650" y="550"/>
                  </a:moveTo>
                  <a:lnTo>
                    <a:pt x="7300" y="800"/>
                  </a:lnTo>
                  <a:lnTo>
                    <a:pt x="7000" y="1050"/>
                  </a:lnTo>
                  <a:lnTo>
                    <a:pt x="6700" y="1350"/>
                  </a:lnTo>
                  <a:lnTo>
                    <a:pt x="6450" y="1650"/>
                  </a:lnTo>
                  <a:lnTo>
                    <a:pt x="6200" y="1950"/>
                  </a:lnTo>
                  <a:lnTo>
                    <a:pt x="6000" y="2300"/>
                  </a:lnTo>
                  <a:lnTo>
                    <a:pt x="5850" y="2700"/>
                  </a:lnTo>
                  <a:lnTo>
                    <a:pt x="5750" y="3050"/>
                  </a:lnTo>
                  <a:lnTo>
                    <a:pt x="5650" y="3450"/>
                  </a:lnTo>
                  <a:lnTo>
                    <a:pt x="5600" y="3850"/>
                  </a:lnTo>
                  <a:lnTo>
                    <a:pt x="5600" y="4250"/>
                  </a:lnTo>
                  <a:lnTo>
                    <a:pt x="5650" y="4650"/>
                  </a:lnTo>
                  <a:lnTo>
                    <a:pt x="5700" y="5050"/>
                  </a:lnTo>
                  <a:lnTo>
                    <a:pt x="5800" y="5400"/>
                  </a:lnTo>
                  <a:lnTo>
                    <a:pt x="5950" y="5800"/>
                  </a:lnTo>
                  <a:lnTo>
                    <a:pt x="6150" y="6200"/>
                  </a:lnTo>
                  <a:lnTo>
                    <a:pt x="6400" y="6550"/>
                  </a:lnTo>
                  <a:lnTo>
                    <a:pt x="6650" y="6850"/>
                  </a:lnTo>
                  <a:lnTo>
                    <a:pt x="6899" y="7150"/>
                  </a:lnTo>
                  <a:lnTo>
                    <a:pt x="7250" y="7400"/>
                  </a:lnTo>
                  <a:lnTo>
                    <a:pt x="7550" y="7650"/>
                  </a:lnTo>
                  <a:lnTo>
                    <a:pt x="7900" y="7850"/>
                  </a:lnTo>
                  <a:lnTo>
                    <a:pt x="8250" y="8000"/>
                  </a:lnTo>
                  <a:lnTo>
                    <a:pt x="8650" y="8100"/>
                  </a:lnTo>
                  <a:lnTo>
                    <a:pt x="9000" y="8200"/>
                  </a:lnTo>
                  <a:lnTo>
                    <a:pt x="9350" y="8250"/>
                  </a:lnTo>
                  <a:lnTo>
                    <a:pt x="9700" y="8250"/>
                  </a:lnTo>
                  <a:lnTo>
                    <a:pt x="10050" y="8250"/>
                  </a:lnTo>
                  <a:lnTo>
                    <a:pt x="10450" y="8200"/>
                  </a:lnTo>
                  <a:lnTo>
                    <a:pt x="10800" y="8100"/>
                  </a:lnTo>
                  <a:lnTo>
                    <a:pt x="11150" y="8000"/>
                  </a:lnTo>
                  <a:lnTo>
                    <a:pt x="11500" y="7850"/>
                  </a:lnTo>
                  <a:lnTo>
                    <a:pt x="11850" y="8500"/>
                  </a:lnTo>
                  <a:lnTo>
                    <a:pt x="11700" y="8800"/>
                  </a:lnTo>
                  <a:lnTo>
                    <a:pt x="11600" y="9150"/>
                  </a:lnTo>
                  <a:lnTo>
                    <a:pt x="11650" y="9500"/>
                  </a:lnTo>
                  <a:lnTo>
                    <a:pt x="11750" y="9800"/>
                  </a:lnTo>
                  <a:lnTo>
                    <a:pt x="13950" y="13550"/>
                  </a:lnTo>
                  <a:lnTo>
                    <a:pt x="14050" y="13750"/>
                  </a:lnTo>
                  <a:lnTo>
                    <a:pt x="14250" y="13900"/>
                  </a:lnTo>
                  <a:lnTo>
                    <a:pt x="14400" y="14000"/>
                  </a:lnTo>
                  <a:lnTo>
                    <a:pt x="14600" y="14100"/>
                  </a:lnTo>
                  <a:lnTo>
                    <a:pt x="14850" y="14150"/>
                  </a:lnTo>
                  <a:lnTo>
                    <a:pt x="15050" y="14100"/>
                  </a:lnTo>
                  <a:lnTo>
                    <a:pt x="15300" y="14050"/>
                  </a:lnTo>
                  <a:lnTo>
                    <a:pt x="15500" y="14000"/>
                  </a:lnTo>
                  <a:lnTo>
                    <a:pt x="15650" y="13850"/>
                  </a:lnTo>
                  <a:lnTo>
                    <a:pt x="15850" y="13700"/>
                  </a:lnTo>
                  <a:lnTo>
                    <a:pt x="15950" y="13500"/>
                  </a:lnTo>
                  <a:lnTo>
                    <a:pt x="16000" y="13300"/>
                  </a:lnTo>
                  <a:lnTo>
                    <a:pt x="16050" y="13050"/>
                  </a:lnTo>
                  <a:lnTo>
                    <a:pt x="16050" y="12850"/>
                  </a:lnTo>
                  <a:lnTo>
                    <a:pt x="16000" y="12650"/>
                  </a:lnTo>
                  <a:lnTo>
                    <a:pt x="15900" y="12400"/>
                  </a:lnTo>
                  <a:lnTo>
                    <a:pt x="13750" y="8650"/>
                  </a:lnTo>
                  <a:lnTo>
                    <a:pt x="13500" y="8400"/>
                  </a:lnTo>
                  <a:lnTo>
                    <a:pt x="13200" y="8200"/>
                  </a:lnTo>
                  <a:lnTo>
                    <a:pt x="12900" y="8100"/>
                  </a:lnTo>
                  <a:lnTo>
                    <a:pt x="12550" y="8100"/>
                  </a:lnTo>
                  <a:lnTo>
                    <a:pt x="12150" y="7450"/>
                  </a:lnTo>
                  <a:lnTo>
                    <a:pt x="12450" y="7200"/>
                  </a:lnTo>
                  <a:lnTo>
                    <a:pt x="12700" y="6950"/>
                  </a:lnTo>
                  <a:lnTo>
                    <a:pt x="13150" y="6450"/>
                  </a:lnTo>
                  <a:lnTo>
                    <a:pt x="13450" y="5850"/>
                  </a:lnTo>
                  <a:lnTo>
                    <a:pt x="13700" y="5200"/>
                  </a:lnTo>
                  <a:lnTo>
                    <a:pt x="13750" y="4800"/>
                  </a:lnTo>
                  <a:lnTo>
                    <a:pt x="13800" y="4400"/>
                  </a:lnTo>
                  <a:lnTo>
                    <a:pt x="13850" y="4000"/>
                  </a:lnTo>
                  <a:lnTo>
                    <a:pt x="13800" y="3600"/>
                  </a:lnTo>
                  <a:lnTo>
                    <a:pt x="13750" y="3200"/>
                  </a:lnTo>
                  <a:lnTo>
                    <a:pt x="13600" y="2850"/>
                  </a:lnTo>
                  <a:lnTo>
                    <a:pt x="13450" y="2450"/>
                  </a:lnTo>
                  <a:lnTo>
                    <a:pt x="13300" y="2050"/>
                  </a:lnTo>
                  <a:lnTo>
                    <a:pt x="13050" y="1700"/>
                  </a:lnTo>
                  <a:lnTo>
                    <a:pt x="12800" y="1400"/>
                  </a:lnTo>
                  <a:lnTo>
                    <a:pt x="12500" y="1100"/>
                  </a:lnTo>
                  <a:lnTo>
                    <a:pt x="12200" y="850"/>
                  </a:lnTo>
                  <a:lnTo>
                    <a:pt x="11850" y="600"/>
                  </a:lnTo>
                  <a:lnTo>
                    <a:pt x="11500" y="450"/>
                  </a:lnTo>
                  <a:lnTo>
                    <a:pt x="11150" y="250"/>
                  </a:lnTo>
                  <a:lnTo>
                    <a:pt x="10800" y="150"/>
                  </a:lnTo>
                  <a:lnTo>
                    <a:pt x="10400" y="50"/>
                  </a:lnTo>
                  <a:lnTo>
                    <a:pt x="10000" y="0"/>
                  </a:lnTo>
                  <a:lnTo>
                    <a:pt x="9600" y="0"/>
                  </a:lnTo>
                  <a:lnTo>
                    <a:pt x="9200" y="50"/>
                  </a:lnTo>
                  <a:lnTo>
                    <a:pt x="8800" y="100"/>
                  </a:lnTo>
                  <a:lnTo>
                    <a:pt x="8400" y="200"/>
                  </a:lnTo>
                  <a:lnTo>
                    <a:pt x="8050" y="350"/>
                  </a:lnTo>
                  <a:lnTo>
                    <a:pt x="7650" y="550"/>
                  </a:lnTo>
                  <a:close/>
                  <a:moveTo>
                    <a:pt x="6950" y="4750"/>
                  </a:moveTo>
                  <a:lnTo>
                    <a:pt x="6850" y="4350"/>
                  </a:lnTo>
                  <a:lnTo>
                    <a:pt x="6850" y="3950"/>
                  </a:lnTo>
                  <a:lnTo>
                    <a:pt x="6850" y="3550"/>
                  </a:lnTo>
                  <a:lnTo>
                    <a:pt x="6950" y="3200"/>
                  </a:lnTo>
                  <a:lnTo>
                    <a:pt x="7050" y="2800"/>
                  </a:lnTo>
                  <a:lnTo>
                    <a:pt x="7250" y="2500"/>
                  </a:lnTo>
                  <a:lnTo>
                    <a:pt x="7500" y="2200"/>
                  </a:lnTo>
                  <a:lnTo>
                    <a:pt x="7750" y="1900"/>
                  </a:lnTo>
                  <a:lnTo>
                    <a:pt x="8050" y="1700"/>
                  </a:lnTo>
                  <a:lnTo>
                    <a:pt x="8350" y="1500"/>
                  </a:lnTo>
                  <a:lnTo>
                    <a:pt x="8750" y="1350"/>
                  </a:lnTo>
                  <a:lnTo>
                    <a:pt x="9100" y="1250"/>
                  </a:lnTo>
                  <a:lnTo>
                    <a:pt x="9550" y="1200"/>
                  </a:lnTo>
                  <a:lnTo>
                    <a:pt x="9950" y="1200"/>
                  </a:lnTo>
                  <a:lnTo>
                    <a:pt x="10400" y="1250"/>
                  </a:lnTo>
                  <a:lnTo>
                    <a:pt x="10850" y="1400"/>
                  </a:lnTo>
                  <a:lnTo>
                    <a:pt x="10000" y="1550"/>
                  </a:lnTo>
                  <a:lnTo>
                    <a:pt x="9300" y="1750"/>
                  </a:lnTo>
                  <a:lnTo>
                    <a:pt x="8650" y="2000"/>
                  </a:lnTo>
                  <a:lnTo>
                    <a:pt x="8400" y="2150"/>
                  </a:lnTo>
                  <a:lnTo>
                    <a:pt x="8150" y="2350"/>
                  </a:lnTo>
                  <a:lnTo>
                    <a:pt x="7900" y="2550"/>
                  </a:lnTo>
                  <a:lnTo>
                    <a:pt x="7700" y="2800"/>
                  </a:lnTo>
                  <a:lnTo>
                    <a:pt x="7550" y="3050"/>
                  </a:lnTo>
                  <a:lnTo>
                    <a:pt x="7400" y="3350"/>
                  </a:lnTo>
                  <a:lnTo>
                    <a:pt x="7100" y="4000"/>
                  </a:lnTo>
                  <a:lnTo>
                    <a:pt x="6950" y="4750"/>
                  </a:lnTo>
                  <a:close/>
                  <a:moveTo>
                    <a:pt x="10600" y="750"/>
                  </a:moveTo>
                  <a:lnTo>
                    <a:pt x="10950" y="850"/>
                  </a:lnTo>
                  <a:lnTo>
                    <a:pt x="11250" y="1000"/>
                  </a:lnTo>
                  <a:lnTo>
                    <a:pt x="11550" y="1150"/>
                  </a:lnTo>
                  <a:lnTo>
                    <a:pt x="11800" y="1350"/>
                  </a:lnTo>
                  <a:lnTo>
                    <a:pt x="12100" y="1550"/>
                  </a:lnTo>
                  <a:lnTo>
                    <a:pt x="12350" y="1800"/>
                  </a:lnTo>
                  <a:lnTo>
                    <a:pt x="12550" y="2100"/>
                  </a:lnTo>
                  <a:lnTo>
                    <a:pt x="12750" y="2400"/>
                  </a:lnTo>
                  <a:lnTo>
                    <a:pt x="12900" y="2700"/>
                  </a:lnTo>
                  <a:lnTo>
                    <a:pt x="13050" y="3000"/>
                  </a:lnTo>
                  <a:lnTo>
                    <a:pt x="13100" y="3350"/>
                  </a:lnTo>
                  <a:lnTo>
                    <a:pt x="13200" y="3700"/>
                  </a:lnTo>
                  <a:lnTo>
                    <a:pt x="13200" y="4050"/>
                  </a:lnTo>
                  <a:lnTo>
                    <a:pt x="13200" y="4350"/>
                  </a:lnTo>
                  <a:lnTo>
                    <a:pt x="13150" y="4700"/>
                  </a:lnTo>
                  <a:lnTo>
                    <a:pt x="13100" y="5050"/>
                  </a:lnTo>
                  <a:lnTo>
                    <a:pt x="12999" y="5350"/>
                  </a:lnTo>
                  <a:lnTo>
                    <a:pt x="12850" y="5650"/>
                  </a:lnTo>
                  <a:lnTo>
                    <a:pt x="12700" y="5951"/>
                  </a:lnTo>
                  <a:lnTo>
                    <a:pt x="12500" y="6250"/>
                  </a:lnTo>
                  <a:lnTo>
                    <a:pt x="12300" y="6500"/>
                  </a:lnTo>
                  <a:lnTo>
                    <a:pt x="12050" y="6750"/>
                  </a:lnTo>
                  <a:lnTo>
                    <a:pt x="11750" y="6950"/>
                  </a:lnTo>
                  <a:lnTo>
                    <a:pt x="11450" y="7150"/>
                  </a:lnTo>
                  <a:lnTo>
                    <a:pt x="11150" y="7300"/>
                  </a:lnTo>
                  <a:lnTo>
                    <a:pt x="10800" y="7450"/>
                  </a:lnTo>
                  <a:lnTo>
                    <a:pt x="10500" y="7551"/>
                  </a:lnTo>
                  <a:lnTo>
                    <a:pt x="10150" y="7600"/>
                  </a:lnTo>
                  <a:lnTo>
                    <a:pt x="9800" y="7600"/>
                  </a:lnTo>
                  <a:lnTo>
                    <a:pt x="9450" y="7600"/>
                  </a:lnTo>
                  <a:lnTo>
                    <a:pt x="9151" y="7551"/>
                  </a:lnTo>
                  <a:lnTo>
                    <a:pt x="8800" y="7500"/>
                  </a:lnTo>
                  <a:lnTo>
                    <a:pt x="8499" y="7400"/>
                  </a:lnTo>
                  <a:lnTo>
                    <a:pt x="8200" y="7250"/>
                  </a:lnTo>
                  <a:lnTo>
                    <a:pt x="7900" y="7100"/>
                  </a:lnTo>
                  <a:lnTo>
                    <a:pt x="7600" y="6900"/>
                  </a:lnTo>
                  <a:lnTo>
                    <a:pt x="7350" y="6700"/>
                  </a:lnTo>
                  <a:lnTo>
                    <a:pt x="7100" y="6450"/>
                  </a:lnTo>
                  <a:lnTo>
                    <a:pt x="6899" y="6150"/>
                  </a:lnTo>
                  <a:lnTo>
                    <a:pt x="6700" y="5850"/>
                  </a:lnTo>
                  <a:lnTo>
                    <a:pt x="6500" y="5550"/>
                  </a:lnTo>
                  <a:lnTo>
                    <a:pt x="6400" y="5250"/>
                  </a:lnTo>
                  <a:lnTo>
                    <a:pt x="6300" y="4900"/>
                  </a:lnTo>
                  <a:lnTo>
                    <a:pt x="6250" y="4550"/>
                  </a:lnTo>
                  <a:lnTo>
                    <a:pt x="6200" y="4200"/>
                  </a:lnTo>
                  <a:lnTo>
                    <a:pt x="6200" y="3900"/>
                  </a:lnTo>
                  <a:lnTo>
                    <a:pt x="6250" y="3550"/>
                  </a:lnTo>
                  <a:lnTo>
                    <a:pt x="6350" y="3200"/>
                  </a:lnTo>
                  <a:lnTo>
                    <a:pt x="6450" y="2900"/>
                  </a:lnTo>
                  <a:lnTo>
                    <a:pt x="6550" y="2600"/>
                  </a:lnTo>
                  <a:lnTo>
                    <a:pt x="6750" y="2300"/>
                  </a:lnTo>
                  <a:lnTo>
                    <a:pt x="6899" y="2000"/>
                  </a:lnTo>
                  <a:lnTo>
                    <a:pt x="7150" y="1750"/>
                  </a:lnTo>
                  <a:lnTo>
                    <a:pt x="7400" y="1500"/>
                  </a:lnTo>
                  <a:lnTo>
                    <a:pt x="7650" y="1300"/>
                  </a:lnTo>
                  <a:lnTo>
                    <a:pt x="7950" y="1100"/>
                  </a:lnTo>
                  <a:lnTo>
                    <a:pt x="8300" y="950"/>
                  </a:lnTo>
                  <a:lnTo>
                    <a:pt x="8600" y="800"/>
                  </a:lnTo>
                  <a:lnTo>
                    <a:pt x="8950" y="700"/>
                  </a:lnTo>
                  <a:lnTo>
                    <a:pt x="9300" y="650"/>
                  </a:lnTo>
                  <a:lnTo>
                    <a:pt x="9600" y="650"/>
                  </a:lnTo>
                  <a:lnTo>
                    <a:pt x="9950" y="650"/>
                  </a:lnTo>
                  <a:lnTo>
                    <a:pt x="10300" y="700"/>
                  </a:lnTo>
                  <a:lnTo>
                    <a:pt x="10600" y="750"/>
                  </a:lnTo>
                  <a:close/>
                  <a:moveTo>
                    <a:pt x="2800" y="4400"/>
                  </a:moveTo>
                  <a:lnTo>
                    <a:pt x="4800" y="1800"/>
                  </a:lnTo>
                  <a:lnTo>
                    <a:pt x="4900" y="1800"/>
                  </a:lnTo>
                  <a:lnTo>
                    <a:pt x="5000" y="1850"/>
                  </a:lnTo>
                  <a:lnTo>
                    <a:pt x="5050" y="1950"/>
                  </a:lnTo>
                  <a:lnTo>
                    <a:pt x="5100" y="2000"/>
                  </a:lnTo>
                  <a:lnTo>
                    <a:pt x="3300" y="4750"/>
                  </a:lnTo>
                  <a:lnTo>
                    <a:pt x="3050" y="4550"/>
                  </a:lnTo>
                  <a:lnTo>
                    <a:pt x="2800" y="4400"/>
                  </a:lnTo>
                  <a:close/>
                  <a:moveTo>
                    <a:pt x="3700" y="6050"/>
                  </a:moveTo>
                  <a:lnTo>
                    <a:pt x="5350" y="5700"/>
                  </a:lnTo>
                  <a:lnTo>
                    <a:pt x="5200" y="5250"/>
                  </a:lnTo>
                  <a:lnTo>
                    <a:pt x="5100" y="4800"/>
                  </a:lnTo>
                  <a:lnTo>
                    <a:pt x="3550" y="5300"/>
                  </a:lnTo>
                  <a:lnTo>
                    <a:pt x="3650" y="5600"/>
                  </a:lnTo>
                  <a:lnTo>
                    <a:pt x="3700" y="5900"/>
                  </a:lnTo>
                  <a:lnTo>
                    <a:pt x="3700" y="6050"/>
                  </a:lnTo>
                  <a:close/>
                  <a:moveTo>
                    <a:pt x="7400" y="5250"/>
                  </a:moveTo>
                  <a:lnTo>
                    <a:pt x="7500" y="4850"/>
                  </a:lnTo>
                  <a:lnTo>
                    <a:pt x="7600" y="4350"/>
                  </a:lnTo>
                  <a:lnTo>
                    <a:pt x="7700" y="3950"/>
                  </a:lnTo>
                  <a:lnTo>
                    <a:pt x="8350" y="3700"/>
                  </a:lnTo>
                  <a:lnTo>
                    <a:pt x="8499" y="3850"/>
                  </a:lnTo>
                  <a:lnTo>
                    <a:pt x="8600" y="3950"/>
                  </a:lnTo>
                  <a:lnTo>
                    <a:pt x="8650" y="4150"/>
                  </a:lnTo>
                  <a:lnTo>
                    <a:pt x="8750" y="4300"/>
                  </a:lnTo>
                  <a:lnTo>
                    <a:pt x="8750" y="4500"/>
                  </a:lnTo>
                  <a:lnTo>
                    <a:pt x="8750" y="4650"/>
                  </a:lnTo>
                  <a:lnTo>
                    <a:pt x="8700" y="4800"/>
                  </a:lnTo>
                  <a:lnTo>
                    <a:pt x="8650" y="4950"/>
                  </a:lnTo>
                  <a:lnTo>
                    <a:pt x="7400" y="5250"/>
                  </a:lnTo>
                  <a:close/>
                  <a:moveTo>
                    <a:pt x="2550" y="10900"/>
                  </a:moveTo>
                  <a:lnTo>
                    <a:pt x="2300" y="6550"/>
                  </a:lnTo>
                  <a:lnTo>
                    <a:pt x="2150" y="6500"/>
                  </a:lnTo>
                  <a:lnTo>
                    <a:pt x="2000" y="6500"/>
                  </a:lnTo>
                  <a:lnTo>
                    <a:pt x="1850" y="6500"/>
                  </a:lnTo>
                  <a:lnTo>
                    <a:pt x="1700" y="6600"/>
                  </a:lnTo>
                  <a:lnTo>
                    <a:pt x="1550" y="10900"/>
                  </a:lnTo>
                  <a:lnTo>
                    <a:pt x="2000" y="10850"/>
                  </a:lnTo>
                  <a:lnTo>
                    <a:pt x="2300" y="10850"/>
                  </a:lnTo>
                  <a:lnTo>
                    <a:pt x="2550" y="10900"/>
                  </a:lnTo>
                  <a:close/>
                  <a:moveTo>
                    <a:pt x="4250" y="13450"/>
                  </a:moveTo>
                  <a:lnTo>
                    <a:pt x="7150" y="13050"/>
                  </a:lnTo>
                  <a:lnTo>
                    <a:pt x="7200" y="12850"/>
                  </a:lnTo>
                  <a:lnTo>
                    <a:pt x="7200" y="12650"/>
                  </a:lnTo>
                  <a:lnTo>
                    <a:pt x="7150" y="12450"/>
                  </a:lnTo>
                  <a:lnTo>
                    <a:pt x="7050" y="12250"/>
                  </a:lnTo>
                  <a:lnTo>
                    <a:pt x="4100" y="12500"/>
                  </a:lnTo>
                  <a:lnTo>
                    <a:pt x="4200" y="12850"/>
                  </a:lnTo>
                  <a:lnTo>
                    <a:pt x="4250" y="13200"/>
                  </a:lnTo>
                  <a:lnTo>
                    <a:pt x="4250" y="13450"/>
                  </a:lnTo>
                  <a:close/>
                  <a:moveTo>
                    <a:pt x="4100" y="1300"/>
                  </a:moveTo>
                  <a:lnTo>
                    <a:pt x="4100" y="1050"/>
                  </a:lnTo>
                  <a:lnTo>
                    <a:pt x="4200" y="850"/>
                  </a:lnTo>
                  <a:lnTo>
                    <a:pt x="4300" y="600"/>
                  </a:lnTo>
                  <a:lnTo>
                    <a:pt x="4450" y="400"/>
                  </a:lnTo>
                  <a:lnTo>
                    <a:pt x="4650" y="250"/>
                  </a:lnTo>
                  <a:lnTo>
                    <a:pt x="4850" y="150"/>
                  </a:lnTo>
                  <a:lnTo>
                    <a:pt x="5100" y="50"/>
                  </a:lnTo>
                  <a:lnTo>
                    <a:pt x="5350" y="50"/>
                  </a:lnTo>
                  <a:lnTo>
                    <a:pt x="5700" y="100"/>
                  </a:lnTo>
                  <a:lnTo>
                    <a:pt x="6050" y="250"/>
                  </a:lnTo>
                  <a:lnTo>
                    <a:pt x="6300" y="450"/>
                  </a:lnTo>
                  <a:lnTo>
                    <a:pt x="6500" y="750"/>
                  </a:lnTo>
                  <a:lnTo>
                    <a:pt x="6100" y="1150"/>
                  </a:lnTo>
                  <a:lnTo>
                    <a:pt x="5800" y="1600"/>
                  </a:lnTo>
                  <a:lnTo>
                    <a:pt x="5550" y="2050"/>
                  </a:lnTo>
                  <a:lnTo>
                    <a:pt x="5300" y="2600"/>
                  </a:lnTo>
                  <a:lnTo>
                    <a:pt x="5150" y="2550"/>
                  </a:lnTo>
                  <a:lnTo>
                    <a:pt x="5450" y="2100"/>
                  </a:lnTo>
                  <a:lnTo>
                    <a:pt x="5400" y="1950"/>
                  </a:lnTo>
                  <a:lnTo>
                    <a:pt x="5300" y="1750"/>
                  </a:lnTo>
                  <a:lnTo>
                    <a:pt x="5150" y="1600"/>
                  </a:lnTo>
                  <a:lnTo>
                    <a:pt x="4950" y="1500"/>
                  </a:lnTo>
                  <a:lnTo>
                    <a:pt x="4700" y="1500"/>
                  </a:lnTo>
                  <a:lnTo>
                    <a:pt x="4550" y="1500"/>
                  </a:lnTo>
                  <a:lnTo>
                    <a:pt x="4250" y="1950"/>
                  </a:lnTo>
                  <a:lnTo>
                    <a:pt x="4150" y="1650"/>
                  </a:lnTo>
                  <a:lnTo>
                    <a:pt x="4100" y="1300"/>
                  </a:lnTo>
                  <a:close/>
                  <a:moveTo>
                    <a:pt x="800" y="5900"/>
                  </a:moveTo>
                  <a:lnTo>
                    <a:pt x="800" y="6250"/>
                  </a:lnTo>
                  <a:lnTo>
                    <a:pt x="950" y="6550"/>
                  </a:lnTo>
                  <a:lnTo>
                    <a:pt x="1150" y="6800"/>
                  </a:lnTo>
                  <a:lnTo>
                    <a:pt x="1350" y="6950"/>
                  </a:lnTo>
                  <a:lnTo>
                    <a:pt x="1400" y="6500"/>
                  </a:lnTo>
                  <a:lnTo>
                    <a:pt x="1450" y="6400"/>
                  </a:lnTo>
                  <a:lnTo>
                    <a:pt x="1700" y="6250"/>
                  </a:lnTo>
                  <a:lnTo>
                    <a:pt x="2000" y="6150"/>
                  </a:lnTo>
                  <a:lnTo>
                    <a:pt x="2300" y="6200"/>
                  </a:lnTo>
                  <a:lnTo>
                    <a:pt x="2400" y="6250"/>
                  </a:lnTo>
                  <a:lnTo>
                    <a:pt x="2500" y="6350"/>
                  </a:lnTo>
                  <a:lnTo>
                    <a:pt x="2600" y="6450"/>
                  </a:lnTo>
                  <a:lnTo>
                    <a:pt x="2650" y="7050"/>
                  </a:lnTo>
                  <a:lnTo>
                    <a:pt x="2900" y="6850"/>
                  </a:lnTo>
                  <a:lnTo>
                    <a:pt x="3150" y="6550"/>
                  </a:lnTo>
                  <a:lnTo>
                    <a:pt x="3300" y="6250"/>
                  </a:lnTo>
                  <a:lnTo>
                    <a:pt x="3350" y="5900"/>
                  </a:lnTo>
                  <a:lnTo>
                    <a:pt x="3300" y="5650"/>
                  </a:lnTo>
                  <a:lnTo>
                    <a:pt x="3200" y="5400"/>
                  </a:lnTo>
                  <a:lnTo>
                    <a:pt x="3100" y="5200"/>
                  </a:lnTo>
                  <a:lnTo>
                    <a:pt x="2950" y="5000"/>
                  </a:lnTo>
                  <a:lnTo>
                    <a:pt x="2750" y="4850"/>
                  </a:lnTo>
                  <a:lnTo>
                    <a:pt x="2550" y="4700"/>
                  </a:lnTo>
                  <a:lnTo>
                    <a:pt x="2300" y="4650"/>
                  </a:lnTo>
                  <a:lnTo>
                    <a:pt x="2050" y="4650"/>
                  </a:lnTo>
                  <a:lnTo>
                    <a:pt x="1800" y="4650"/>
                  </a:lnTo>
                  <a:lnTo>
                    <a:pt x="1550" y="4750"/>
                  </a:lnTo>
                  <a:lnTo>
                    <a:pt x="1350" y="4850"/>
                  </a:lnTo>
                  <a:lnTo>
                    <a:pt x="1150" y="5000"/>
                  </a:lnTo>
                  <a:lnTo>
                    <a:pt x="1000" y="5200"/>
                  </a:lnTo>
                  <a:lnTo>
                    <a:pt x="850" y="5400"/>
                  </a:lnTo>
                  <a:lnTo>
                    <a:pt x="800" y="5650"/>
                  </a:lnTo>
                  <a:lnTo>
                    <a:pt x="800" y="5900"/>
                  </a:lnTo>
                  <a:close/>
                  <a:moveTo>
                    <a:pt x="9900" y="2100"/>
                  </a:moveTo>
                  <a:lnTo>
                    <a:pt x="10300" y="2150"/>
                  </a:lnTo>
                  <a:lnTo>
                    <a:pt x="10600" y="2300"/>
                  </a:lnTo>
                  <a:lnTo>
                    <a:pt x="10900" y="2500"/>
                  </a:lnTo>
                  <a:lnTo>
                    <a:pt x="11200" y="2750"/>
                  </a:lnTo>
                  <a:lnTo>
                    <a:pt x="11400" y="3050"/>
                  </a:lnTo>
                  <a:lnTo>
                    <a:pt x="11550" y="3350"/>
                  </a:lnTo>
                  <a:lnTo>
                    <a:pt x="11650" y="3700"/>
                  </a:lnTo>
                  <a:lnTo>
                    <a:pt x="11700" y="4100"/>
                  </a:lnTo>
                  <a:lnTo>
                    <a:pt x="11700" y="4500"/>
                  </a:lnTo>
                  <a:lnTo>
                    <a:pt x="11550" y="4850"/>
                  </a:lnTo>
                  <a:lnTo>
                    <a:pt x="11400" y="5200"/>
                  </a:lnTo>
                  <a:lnTo>
                    <a:pt x="11150" y="5500"/>
                  </a:lnTo>
                  <a:lnTo>
                    <a:pt x="10850" y="5750"/>
                  </a:lnTo>
                  <a:lnTo>
                    <a:pt x="10500" y="5951"/>
                  </a:lnTo>
                  <a:lnTo>
                    <a:pt x="10100" y="6100"/>
                  </a:lnTo>
                  <a:lnTo>
                    <a:pt x="9700" y="6150"/>
                  </a:lnTo>
                  <a:lnTo>
                    <a:pt x="9250" y="6100"/>
                  </a:lnTo>
                  <a:lnTo>
                    <a:pt x="8850" y="5951"/>
                  </a:lnTo>
                  <a:lnTo>
                    <a:pt x="8450" y="5700"/>
                  </a:lnTo>
                  <a:lnTo>
                    <a:pt x="8150" y="5400"/>
                  </a:lnTo>
                  <a:lnTo>
                    <a:pt x="8800" y="5250"/>
                  </a:lnTo>
                  <a:lnTo>
                    <a:pt x="8850" y="5150"/>
                  </a:lnTo>
                  <a:lnTo>
                    <a:pt x="9000" y="5000"/>
                  </a:lnTo>
                  <a:lnTo>
                    <a:pt x="9050" y="4800"/>
                  </a:lnTo>
                  <a:lnTo>
                    <a:pt x="9050" y="4550"/>
                  </a:lnTo>
                  <a:lnTo>
                    <a:pt x="9050" y="4350"/>
                  </a:lnTo>
                  <a:lnTo>
                    <a:pt x="9000" y="4150"/>
                  </a:lnTo>
                  <a:lnTo>
                    <a:pt x="8900" y="3950"/>
                  </a:lnTo>
                  <a:lnTo>
                    <a:pt x="8800" y="3750"/>
                  </a:lnTo>
                  <a:lnTo>
                    <a:pt x="8650" y="3600"/>
                  </a:lnTo>
                  <a:lnTo>
                    <a:pt x="8450" y="3450"/>
                  </a:lnTo>
                  <a:lnTo>
                    <a:pt x="8350" y="3400"/>
                  </a:lnTo>
                  <a:lnTo>
                    <a:pt x="7900" y="3500"/>
                  </a:lnTo>
                  <a:lnTo>
                    <a:pt x="8050" y="3250"/>
                  </a:lnTo>
                  <a:lnTo>
                    <a:pt x="8250" y="3000"/>
                  </a:lnTo>
                  <a:lnTo>
                    <a:pt x="8450" y="2800"/>
                  </a:lnTo>
                  <a:lnTo>
                    <a:pt x="8700" y="2600"/>
                  </a:lnTo>
                  <a:lnTo>
                    <a:pt x="8950" y="2450"/>
                  </a:lnTo>
                  <a:lnTo>
                    <a:pt x="9250" y="2300"/>
                  </a:lnTo>
                  <a:lnTo>
                    <a:pt x="9900" y="2100"/>
                  </a:lnTo>
                  <a:close/>
                  <a:moveTo>
                    <a:pt x="0" y="13250"/>
                  </a:moveTo>
                  <a:lnTo>
                    <a:pt x="50" y="12850"/>
                  </a:lnTo>
                  <a:lnTo>
                    <a:pt x="150" y="12500"/>
                  </a:lnTo>
                  <a:lnTo>
                    <a:pt x="300" y="12150"/>
                  </a:lnTo>
                  <a:lnTo>
                    <a:pt x="550" y="11900"/>
                  </a:lnTo>
                  <a:lnTo>
                    <a:pt x="800" y="11650"/>
                  </a:lnTo>
                  <a:lnTo>
                    <a:pt x="1150" y="11500"/>
                  </a:lnTo>
                  <a:lnTo>
                    <a:pt x="1500" y="11350"/>
                  </a:lnTo>
                  <a:lnTo>
                    <a:pt x="1850" y="11350"/>
                  </a:lnTo>
                  <a:lnTo>
                    <a:pt x="2250" y="11350"/>
                  </a:lnTo>
                  <a:lnTo>
                    <a:pt x="2600" y="11450"/>
                  </a:lnTo>
                  <a:lnTo>
                    <a:pt x="2950" y="11650"/>
                  </a:lnTo>
                  <a:lnTo>
                    <a:pt x="3200" y="11850"/>
                  </a:lnTo>
                  <a:lnTo>
                    <a:pt x="3450" y="12150"/>
                  </a:lnTo>
                  <a:lnTo>
                    <a:pt x="3600" y="12450"/>
                  </a:lnTo>
                  <a:lnTo>
                    <a:pt x="3750" y="12800"/>
                  </a:lnTo>
                  <a:lnTo>
                    <a:pt x="3800" y="13200"/>
                  </a:lnTo>
                  <a:lnTo>
                    <a:pt x="3750" y="13550"/>
                  </a:lnTo>
                  <a:lnTo>
                    <a:pt x="3650" y="13900"/>
                  </a:lnTo>
                  <a:lnTo>
                    <a:pt x="3450" y="14250"/>
                  </a:lnTo>
                  <a:lnTo>
                    <a:pt x="3250" y="14550"/>
                  </a:lnTo>
                  <a:lnTo>
                    <a:pt x="2950" y="14750"/>
                  </a:lnTo>
                  <a:lnTo>
                    <a:pt x="2650" y="14951"/>
                  </a:lnTo>
                  <a:lnTo>
                    <a:pt x="2300" y="15050"/>
                  </a:lnTo>
                  <a:lnTo>
                    <a:pt x="1900" y="15100"/>
                  </a:lnTo>
                  <a:lnTo>
                    <a:pt x="1550" y="15050"/>
                  </a:lnTo>
                  <a:lnTo>
                    <a:pt x="1200" y="14951"/>
                  </a:lnTo>
                  <a:lnTo>
                    <a:pt x="850" y="14800"/>
                  </a:lnTo>
                  <a:lnTo>
                    <a:pt x="600" y="14550"/>
                  </a:lnTo>
                  <a:lnTo>
                    <a:pt x="350" y="14300"/>
                  </a:lnTo>
                  <a:lnTo>
                    <a:pt x="150" y="13950"/>
                  </a:lnTo>
                  <a:lnTo>
                    <a:pt x="50" y="13600"/>
                  </a:lnTo>
                  <a:lnTo>
                    <a:pt x="0" y="13250"/>
                  </a:lnTo>
                  <a:close/>
                </a:path>
              </a:pathLst>
            </a:custGeom>
            <a:grpFill/>
            <a:ln w="9525">
              <a:noFill/>
              <a:round/>
              <a:headEnd/>
              <a:tailEnd/>
            </a:ln>
          </p:spPr>
          <p:txBody>
            <a:bodyPr/>
            <a:lstStyle/>
            <a:p>
              <a:pPr defTabSz="695133">
                <a:buClr>
                  <a:srgbClr val="CC9900"/>
                </a:buClr>
                <a:buFont typeface="Wingdings" pitchFamily="2" charset="2"/>
                <a:buChar char="n"/>
                <a:defRPr/>
              </a:pPr>
              <a:endParaRPr lang="zh-CN" altLang="en-US" sz="1400" dirty="0">
                <a:solidFill>
                  <a:prstClr val="black"/>
                </a:solidFill>
                <a:cs typeface="Arial" pitchFamily="34" charset="0"/>
              </a:endParaRPr>
            </a:p>
          </p:txBody>
        </p:sp>
      </p:grpSp>
      <p:sp>
        <p:nvSpPr>
          <p:cNvPr id="71" name="文本框 180"/>
          <p:cNvSpPr txBox="1">
            <a:spLocks noChangeArrowheads="1"/>
          </p:cNvSpPr>
          <p:nvPr/>
        </p:nvSpPr>
        <p:spPr bwMode="auto">
          <a:xfrm>
            <a:off x="8497935" y="4819254"/>
            <a:ext cx="743381" cy="30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77" tIns="31038" rIns="62077" bIns="31038">
            <a:spAutoFit/>
          </a:bodyPr>
          <a:lstStyle>
            <a:lvl1pPr defTabSz="1022350">
              <a:defRPr sz="2400">
                <a:solidFill>
                  <a:schemeClr val="tx1"/>
                </a:solidFill>
                <a:latin typeface="Arial" panose="020B0604020202020204" pitchFamily="34" charset="0"/>
                <a:ea typeface="微软雅黑" panose="020B0503020204020204" pitchFamily="34" charset="-122"/>
              </a:defRPr>
            </a:lvl1pPr>
            <a:lvl2pPr marL="742950" indent="-285750" defTabSz="1022350">
              <a:defRPr sz="2400">
                <a:solidFill>
                  <a:schemeClr val="tx1"/>
                </a:solidFill>
                <a:latin typeface="Arial" panose="020B0604020202020204" pitchFamily="34" charset="0"/>
                <a:ea typeface="微软雅黑" panose="020B0503020204020204" pitchFamily="34" charset="-122"/>
              </a:defRPr>
            </a:lvl2pPr>
            <a:lvl3pPr marL="1143000" indent="-228600" defTabSz="1022350">
              <a:defRPr sz="2400">
                <a:solidFill>
                  <a:schemeClr val="tx1"/>
                </a:solidFill>
                <a:latin typeface="Arial" panose="020B0604020202020204" pitchFamily="34" charset="0"/>
                <a:ea typeface="微软雅黑" panose="020B0503020204020204" pitchFamily="34" charset="-122"/>
              </a:defRPr>
            </a:lvl3pPr>
            <a:lvl4pPr marL="1600200" indent="-228600" defTabSz="1022350">
              <a:defRPr sz="2400">
                <a:solidFill>
                  <a:schemeClr val="tx1"/>
                </a:solidFill>
                <a:latin typeface="Arial" panose="020B0604020202020204" pitchFamily="34" charset="0"/>
                <a:ea typeface="微软雅黑" panose="020B0503020204020204" pitchFamily="34" charset="-122"/>
              </a:defRPr>
            </a:lvl4pPr>
            <a:lvl5pPr marL="2057400" indent="-228600" defTabSz="1022350">
              <a:defRPr sz="2400">
                <a:solidFill>
                  <a:schemeClr val="tx1"/>
                </a:solidFill>
                <a:latin typeface="Arial" panose="020B0604020202020204" pitchFamily="34" charset="0"/>
                <a:ea typeface="微软雅黑" panose="020B0503020204020204" pitchFamily="34" charset="-122"/>
              </a:defRPr>
            </a:lvl5pPr>
            <a:lvl6pPr marL="25146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a:buClr>
                <a:srgbClr val="CC9900"/>
              </a:buClr>
            </a:pPr>
            <a:r>
              <a:rPr lang="en-US" altLang="zh-CN" sz="800" dirty="0">
                <a:solidFill>
                  <a:prstClr val="white"/>
                </a:solidFill>
                <a:latin typeface="Arial"/>
                <a:cs typeface="Arial" pitchFamily="34" charset="0"/>
              </a:rPr>
              <a:t>High Speed Railway</a:t>
            </a:r>
            <a:endParaRPr lang="zh-CN" altLang="en-US" sz="800" dirty="0">
              <a:solidFill>
                <a:prstClr val="white"/>
              </a:solidFill>
              <a:latin typeface="Arial"/>
              <a:cs typeface="Arial" pitchFamily="34" charset="0"/>
            </a:endParaRPr>
          </a:p>
        </p:txBody>
      </p:sp>
      <p:sp>
        <p:nvSpPr>
          <p:cNvPr id="72" name="文本框 177"/>
          <p:cNvSpPr txBox="1">
            <a:spLocks noChangeArrowheads="1"/>
          </p:cNvSpPr>
          <p:nvPr/>
        </p:nvSpPr>
        <p:spPr bwMode="auto">
          <a:xfrm>
            <a:off x="9890718" y="4654916"/>
            <a:ext cx="851734" cy="18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77" tIns="31038" rIns="62077" bIns="31038">
            <a:spAutoFit/>
          </a:bodyPr>
          <a:lstStyle>
            <a:lvl1pPr defTabSz="1022350">
              <a:defRPr sz="2400">
                <a:solidFill>
                  <a:schemeClr val="tx1"/>
                </a:solidFill>
                <a:latin typeface="Arial" panose="020B0604020202020204" pitchFamily="34" charset="0"/>
                <a:ea typeface="微软雅黑" panose="020B0503020204020204" pitchFamily="34" charset="-122"/>
              </a:defRPr>
            </a:lvl1pPr>
            <a:lvl2pPr marL="742950" indent="-285750" defTabSz="1022350">
              <a:defRPr sz="2400">
                <a:solidFill>
                  <a:schemeClr val="tx1"/>
                </a:solidFill>
                <a:latin typeface="Arial" panose="020B0604020202020204" pitchFamily="34" charset="0"/>
                <a:ea typeface="微软雅黑" panose="020B0503020204020204" pitchFamily="34" charset="-122"/>
              </a:defRPr>
            </a:lvl2pPr>
            <a:lvl3pPr marL="1143000" indent="-228600" defTabSz="1022350">
              <a:defRPr sz="2400">
                <a:solidFill>
                  <a:schemeClr val="tx1"/>
                </a:solidFill>
                <a:latin typeface="Arial" panose="020B0604020202020204" pitchFamily="34" charset="0"/>
                <a:ea typeface="微软雅黑" panose="020B0503020204020204" pitchFamily="34" charset="-122"/>
              </a:defRPr>
            </a:lvl3pPr>
            <a:lvl4pPr marL="1600200" indent="-228600" defTabSz="1022350">
              <a:defRPr sz="2400">
                <a:solidFill>
                  <a:schemeClr val="tx1"/>
                </a:solidFill>
                <a:latin typeface="Arial" panose="020B0604020202020204" pitchFamily="34" charset="0"/>
                <a:ea typeface="微软雅黑" panose="020B0503020204020204" pitchFamily="34" charset="-122"/>
              </a:defRPr>
            </a:lvl4pPr>
            <a:lvl5pPr marL="2057400" indent="-228600" defTabSz="1022350">
              <a:defRPr sz="2400">
                <a:solidFill>
                  <a:schemeClr val="tx1"/>
                </a:solidFill>
                <a:latin typeface="Arial" panose="020B0604020202020204" pitchFamily="34" charset="0"/>
                <a:ea typeface="微软雅黑" panose="020B0503020204020204" pitchFamily="34" charset="-122"/>
              </a:defRPr>
            </a:lvl5pPr>
            <a:lvl6pPr marL="25146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a:buClr>
                <a:srgbClr val="CC9900"/>
              </a:buClr>
            </a:pPr>
            <a:r>
              <a:rPr lang="en-US" altLang="zh-CN" sz="800" dirty="0">
                <a:solidFill>
                  <a:prstClr val="white"/>
                </a:solidFill>
                <a:latin typeface="Arial"/>
                <a:cs typeface="Arial" pitchFamily="34" charset="0"/>
              </a:rPr>
              <a:t>Tele-operation</a:t>
            </a:r>
            <a:endParaRPr lang="zh-CN" altLang="en-US" sz="800" dirty="0">
              <a:solidFill>
                <a:prstClr val="white"/>
              </a:solidFill>
              <a:latin typeface="Arial"/>
              <a:cs typeface="Arial" pitchFamily="34" charset="0"/>
            </a:endParaRPr>
          </a:p>
        </p:txBody>
      </p:sp>
      <p:sp>
        <p:nvSpPr>
          <p:cNvPr id="73" name="文本框 86"/>
          <p:cNvSpPr txBox="1"/>
          <p:nvPr/>
        </p:nvSpPr>
        <p:spPr>
          <a:xfrm>
            <a:off x="9967750" y="1679835"/>
            <a:ext cx="804036" cy="190078"/>
          </a:xfrm>
          <a:prstGeom prst="rect">
            <a:avLst/>
          </a:prstGeom>
          <a:solidFill>
            <a:schemeClr val="bg2">
              <a:alpha val="28000"/>
            </a:schemeClr>
          </a:solidFill>
        </p:spPr>
        <p:txBody>
          <a:bodyPr wrap="square" lIns="35841" tIns="17920" rIns="35841" bIns="17920" rtlCol="0">
            <a:spAutoFit/>
          </a:bodyPr>
          <a:lstStyle>
            <a:defPPr>
              <a:defRPr lang="zh-CN"/>
            </a:defPPr>
            <a:lvl1pPr algn="ctr">
              <a:defRPr sz="1800">
                <a:solidFill>
                  <a:srgbClr val="FFFF00"/>
                </a:solidFill>
              </a:defRPr>
            </a:lvl1pPr>
          </a:lstStyle>
          <a:p>
            <a:pPr defTabSz="1219234"/>
            <a:r>
              <a:rPr kumimoji="1" lang="en-US" altLang="zh-CN" sz="1000" dirty="0">
                <a:solidFill>
                  <a:srgbClr val="FFC000"/>
                </a:solidFill>
                <a:ea typeface="宋体" pitchFamily="2" charset="-122"/>
                <a:cs typeface="Arial" pitchFamily="34" charset="0"/>
              </a:rPr>
              <a:t>1ms</a:t>
            </a:r>
            <a:endParaRPr kumimoji="1" lang="zh-CN" altLang="en-US" sz="1000" dirty="0">
              <a:solidFill>
                <a:srgbClr val="FFC000"/>
              </a:solidFill>
              <a:ea typeface="宋体" pitchFamily="2" charset="-122"/>
              <a:cs typeface="Arial" pitchFamily="34" charset="0"/>
            </a:endParaRPr>
          </a:p>
        </p:txBody>
      </p:sp>
      <p:sp>
        <p:nvSpPr>
          <p:cNvPr id="74" name="文本框 91"/>
          <p:cNvSpPr txBox="1"/>
          <p:nvPr/>
        </p:nvSpPr>
        <p:spPr>
          <a:xfrm>
            <a:off x="9967750" y="1247788"/>
            <a:ext cx="804036" cy="174689"/>
          </a:xfrm>
          <a:prstGeom prst="rect">
            <a:avLst/>
          </a:prstGeom>
          <a:solidFill>
            <a:schemeClr val="bg2">
              <a:alpha val="28000"/>
            </a:schemeClr>
          </a:solidFill>
        </p:spPr>
        <p:txBody>
          <a:bodyPr wrap="square" lIns="35841" tIns="17920" rIns="35841" bIns="17920" rtlCol="0">
            <a:spAutoFit/>
          </a:bodyPr>
          <a:lstStyle>
            <a:defPPr>
              <a:defRPr lang="zh-CN"/>
            </a:defPPr>
            <a:lvl1pPr algn="ctr">
              <a:defRPr sz="1800">
                <a:solidFill>
                  <a:srgbClr val="FFFF00"/>
                </a:solidFill>
              </a:defRPr>
            </a:lvl1pPr>
          </a:lstStyle>
          <a:p>
            <a:pPr defTabSz="1219234"/>
            <a:r>
              <a:rPr kumimoji="1" lang="en-US" altLang="zh-CN" sz="900" dirty="0">
                <a:solidFill>
                  <a:srgbClr val="FFC000"/>
                </a:solidFill>
                <a:ea typeface="宋体" pitchFamily="2" charset="-122"/>
                <a:cs typeface="Arial" pitchFamily="34" charset="0"/>
              </a:rPr>
              <a:t>100B</a:t>
            </a:r>
            <a:endParaRPr kumimoji="1" lang="zh-CN" altLang="en-US" sz="900" dirty="0">
              <a:solidFill>
                <a:srgbClr val="FFC000"/>
              </a:solidFill>
              <a:ea typeface="宋体" pitchFamily="2" charset="-122"/>
              <a:cs typeface="Arial" pitchFamily="34" charset="0"/>
            </a:endParaRPr>
          </a:p>
        </p:txBody>
      </p:sp>
      <p:sp>
        <p:nvSpPr>
          <p:cNvPr id="75" name="文本框 92"/>
          <p:cNvSpPr txBox="1"/>
          <p:nvPr/>
        </p:nvSpPr>
        <p:spPr>
          <a:xfrm>
            <a:off x="8315145" y="1684431"/>
            <a:ext cx="804036" cy="190078"/>
          </a:xfrm>
          <a:prstGeom prst="rect">
            <a:avLst/>
          </a:prstGeom>
          <a:solidFill>
            <a:schemeClr val="bg2">
              <a:alpha val="28000"/>
            </a:schemeClr>
          </a:solidFill>
        </p:spPr>
        <p:txBody>
          <a:bodyPr wrap="square" lIns="35841" tIns="17920" rIns="35841" bIns="17920" rtlCol="0">
            <a:spAutoFit/>
          </a:bodyPr>
          <a:lstStyle>
            <a:defPPr>
              <a:defRPr lang="zh-CN"/>
            </a:defPPr>
            <a:lvl1pPr algn="ctr">
              <a:defRPr sz="1800">
                <a:solidFill>
                  <a:srgbClr val="FFFF00"/>
                </a:solidFill>
              </a:defRPr>
            </a:lvl1pPr>
          </a:lstStyle>
          <a:p>
            <a:pPr defTabSz="1219234"/>
            <a:r>
              <a:rPr kumimoji="1" lang="en-US" altLang="zh-CN" sz="1000" dirty="0">
                <a:solidFill>
                  <a:srgbClr val="FFC000"/>
                </a:solidFill>
                <a:ea typeface="宋体" pitchFamily="2" charset="-122"/>
                <a:cs typeface="Arial" pitchFamily="34" charset="0"/>
              </a:rPr>
              <a:t>30B</a:t>
            </a:r>
            <a:endParaRPr kumimoji="1" lang="zh-CN" altLang="en-US" sz="1000" dirty="0">
              <a:solidFill>
                <a:srgbClr val="FFC000"/>
              </a:solidFill>
              <a:ea typeface="宋体" pitchFamily="2" charset="-122"/>
              <a:cs typeface="Arial" pitchFamily="34" charset="0"/>
            </a:endParaRPr>
          </a:p>
        </p:txBody>
      </p:sp>
      <p:pic>
        <p:nvPicPr>
          <p:cNvPr id="76" name="图片 5"/>
          <p:cNvPicPr>
            <a:picLocks noChangeAspect="1"/>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7258290" y="3871173"/>
            <a:ext cx="392170" cy="681711"/>
          </a:xfrm>
          <a:prstGeom prst="rect">
            <a:avLst/>
          </a:prstGeom>
        </p:spPr>
      </p:pic>
      <p:sp>
        <p:nvSpPr>
          <p:cNvPr id="77" name="文本框 159"/>
          <p:cNvSpPr txBox="1">
            <a:spLocks noChangeArrowheads="1"/>
          </p:cNvSpPr>
          <p:nvPr/>
        </p:nvSpPr>
        <p:spPr bwMode="auto">
          <a:xfrm>
            <a:off x="7254458" y="3678687"/>
            <a:ext cx="380824" cy="30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77" tIns="31038" rIns="62077" bIns="31038">
            <a:spAutoFit/>
          </a:bodyPr>
          <a:lstStyle>
            <a:lvl1pPr defTabSz="1022350">
              <a:defRPr sz="2400">
                <a:solidFill>
                  <a:schemeClr val="tx1"/>
                </a:solidFill>
                <a:latin typeface="Arial" panose="020B0604020202020204" pitchFamily="34" charset="0"/>
                <a:ea typeface="微软雅黑" panose="020B0503020204020204" pitchFamily="34" charset="-122"/>
              </a:defRPr>
            </a:lvl1pPr>
            <a:lvl2pPr marL="742950" indent="-285750" defTabSz="1022350">
              <a:defRPr sz="2400">
                <a:solidFill>
                  <a:schemeClr val="tx1"/>
                </a:solidFill>
                <a:latin typeface="Arial" panose="020B0604020202020204" pitchFamily="34" charset="0"/>
                <a:ea typeface="微软雅黑" panose="020B0503020204020204" pitchFamily="34" charset="-122"/>
              </a:defRPr>
            </a:lvl2pPr>
            <a:lvl3pPr marL="1143000" indent="-228600" defTabSz="1022350">
              <a:defRPr sz="2400">
                <a:solidFill>
                  <a:schemeClr val="tx1"/>
                </a:solidFill>
                <a:latin typeface="Arial" panose="020B0604020202020204" pitchFamily="34" charset="0"/>
                <a:ea typeface="微软雅黑" panose="020B0503020204020204" pitchFamily="34" charset="-122"/>
              </a:defRPr>
            </a:lvl3pPr>
            <a:lvl4pPr marL="1600200" indent="-228600" defTabSz="1022350">
              <a:defRPr sz="2400">
                <a:solidFill>
                  <a:schemeClr val="tx1"/>
                </a:solidFill>
                <a:latin typeface="Arial" panose="020B0604020202020204" pitchFamily="34" charset="0"/>
                <a:ea typeface="微软雅黑" panose="020B0503020204020204" pitchFamily="34" charset="-122"/>
              </a:defRPr>
            </a:lvl4pPr>
            <a:lvl5pPr marL="2057400" indent="-228600" defTabSz="1022350">
              <a:defRPr sz="2400">
                <a:solidFill>
                  <a:schemeClr val="tx1"/>
                </a:solidFill>
                <a:latin typeface="Arial" panose="020B0604020202020204" pitchFamily="34" charset="0"/>
                <a:ea typeface="微软雅黑" panose="020B0503020204020204" pitchFamily="34" charset="-122"/>
              </a:defRPr>
            </a:lvl5pPr>
            <a:lvl6pPr marL="25146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buClr>
                <a:srgbClr val="CC9900"/>
              </a:buClr>
            </a:pPr>
            <a:r>
              <a:rPr lang="en-US" altLang="zh-CN" sz="800" dirty="0">
                <a:solidFill>
                  <a:prstClr val="white"/>
                </a:solidFill>
                <a:latin typeface="Arial"/>
                <a:cs typeface="Arial" pitchFamily="34" charset="0"/>
              </a:rPr>
              <a:t>School</a:t>
            </a:r>
            <a:endParaRPr lang="zh-CN" altLang="en-US" sz="800" dirty="0">
              <a:solidFill>
                <a:prstClr val="white"/>
              </a:solidFill>
              <a:latin typeface="Arial"/>
              <a:cs typeface="Arial" pitchFamily="34" charset="0"/>
            </a:endParaRPr>
          </a:p>
        </p:txBody>
      </p:sp>
      <p:pic>
        <p:nvPicPr>
          <p:cNvPr id="78" name="图片 7"/>
          <p:cNvPicPr>
            <a:picLocks noChangeAspect="1"/>
          </p:cNvPicPr>
          <p:nvPr/>
        </p:nvPicPr>
        <p:blipFill>
          <a:blip r:embed="rId6" cstate="email">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6881190" y="3933945"/>
            <a:ext cx="314126" cy="546048"/>
          </a:xfrm>
          <a:prstGeom prst="rect">
            <a:avLst/>
          </a:prstGeom>
        </p:spPr>
      </p:pic>
      <p:pic>
        <p:nvPicPr>
          <p:cNvPr id="79" name="图片 11"/>
          <p:cNvPicPr>
            <a:picLocks noChangeAspect="1"/>
          </p:cNvPicPr>
          <p:nvPr/>
        </p:nvPicPr>
        <p:blipFill>
          <a:blip r:embed="rId8" cstate="email">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7213503" y="4896205"/>
            <a:ext cx="381405" cy="662999"/>
          </a:xfrm>
          <a:prstGeom prst="rect">
            <a:avLst/>
          </a:prstGeom>
          <a:noFill/>
          <a:ln>
            <a:noFill/>
          </a:ln>
        </p:spPr>
      </p:pic>
      <p:sp>
        <p:nvSpPr>
          <p:cNvPr id="80" name="文本框 159"/>
          <p:cNvSpPr txBox="1">
            <a:spLocks noChangeArrowheads="1"/>
          </p:cNvSpPr>
          <p:nvPr/>
        </p:nvSpPr>
        <p:spPr bwMode="auto">
          <a:xfrm>
            <a:off x="7249108" y="4581879"/>
            <a:ext cx="460081" cy="30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77" tIns="31038" rIns="62077" bIns="31038">
            <a:spAutoFit/>
          </a:bodyPr>
          <a:lstStyle>
            <a:lvl1pPr defTabSz="1022350">
              <a:defRPr sz="2400">
                <a:solidFill>
                  <a:schemeClr val="tx1"/>
                </a:solidFill>
                <a:latin typeface="Arial" panose="020B0604020202020204" pitchFamily="34" charset="0"/>
                <a:ea typeface="微软雅黑" panose="020B0503020204020204" pitchFamily="34" charset="-122"/>
              </a:defRPr>
            </a:lvl1pPr>
            <a:lvl2pPr marL="742950" indent="-285750" defTabSz="1022350">
              <a:defRPr sz="2400">
                <a:solidFill>
                  <a:schemeClr val="tx1"/>
                </a:solidFill>
                <a:latin typeface="Arial" panose="020B0604020202020204" pitchFamily="34" charset="0"/>
                <a:ea typeface="微软雅黑" panose="020B0503020204020204" pitchFamily="34" charset="-122"/>
              </a:defRPr>
            </a:lvl2pPr>
            <a:lvl3pPr marL="1143000" indent="-228600" defTabSz="1022350">
              <a:defRPr sz="2400">
                <a:solidFill>
                  <a:schemeClr val="tx1"/>
                </a:solidFill>
                <a:latin typeface="Arial" panose="020B0604020202020204" pitchFamily="34" charset="0"/>
                <a:ea typeface="微软雅黑" panose="020B0503020204020204" pitchFamily="34" charset="-122"/>
              </a:defRPr>
            </a:lvl3pPr>
            <a:lvl4pPr marL="1600200" indent="-228600" defTabSz="1022350">
              <a:defRPr sz="2400">
                <a:solidFill>
                  <a:schemeClr val="tx1"/>
                </a:solidFill>
                <a:latin typeface="Arial" panose="020B0604020202020204" pitchFamily="34" charset="0"/>
                <a:ea typeface="微软雅黑" panose="020B0503020204020204" pitchFamily="34" charset="-122"/>
              </a:defRPr>
            </a:lvl4pPr>
            <a:lvl5pPr marL="2057400" indent="-228600" defTabSz="1022350">
              <a:defRPr sz="2400">
                <a:solidFill>
                  <a:schemeClr val="tx1"/>
                </a:solidFill>
                <a:latin typeface="Arial" panose="020B0604020202020204" pitchFamily="34" charset="0"/>
                <a:ea typeface="微软雅黑" panose="020B0503020204020204" pitchFamily="34" charset="-122"/>
              </a:defRPr>
            </a:lvl5pPr>
            <a:lvl6pPr marL="25146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buClr>
                <a:srgbClr val="CC9900"/>
              </a:buClr>
            </a:pPr>
            <a:r>
              <a:rPr lang="en-US" altLang="zh-CN" sz="800" dirty="0">
                <a:solidFill>
                  <a:srgbClr val="FFFFFF"/>
                </a:solidFill>
                <a:latin typeface="Arial"/>
                <a:cs typeface="Arial" pitchFamily="34" charset="0"/>
              </a:rPr>
              <a:t>Hospital</a:t>
            </a:r>
            <a:endParaRPr lang="zh-CN" altLang="en-US" sz="800" dirty="0">
              <a:solidFill>
                <a:srgbClr val="FFFFFF"/>
              </a:solidFill>
              <a:latin typeface="Arial"/>
              <a:cs typeface="Arial" pitchFamily="34" charset="0"/>
            </a:endParaRPr>
          </a:p>
        </p:txBody>
      </p:sp>
      <p:sp>
        <p:nvSpPr>
          <p:cNvPr id="81" name="文本框 159"/>
          <p:cNvSpPr txBox="1">
            <a:spLocks noChangeArrowheads="1"/>
          </p:cNvSpPr>
          <p:nvPr/>
        </p:nvSpPr>
        <p:spPr bwMode="auto">
          <a:xfrm>
            <a:off x="6808212" y="3649605"/>
            <a:ext cx="460081" cy="18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77" tIns="31038" rIns="62077" bIns="31038">
            <a:spAutoFit/>
          </a:bodyPr>
          <a:lstStyle>
            <a:lvl1pPr defTabSz="1022350">
              <a:defRPr sz="2400">
                <a:solidFill>
                  <a:schemeClr val="tx1"/>
                </a:solidFill>
                <a:latin typeface="Arial" panose="020B0604020202020204" pitchFamily="34" charset="0"/>
                <a:ea typeface="微软雅黑" panose="020B0503020204020204" pitchFamily="34" charset="-122"/>
              </a:defRPr>
            </a:lvl1pPr>
            <a:lvl2pPr marL="742950" indent="-285750" defTabSz="1022350">
              <a:defRPr sz="2400">
                <a:solidFill>
                  <a:schemeClr val="tx1"/>
                </a:solidFill>
                <a:latin typeface="Arial" panose="020B0604020202020204" pitchFamily="34" charset="0"/>
                <a:ea typeface="微软雅黑" panose="020B0503020204020204" pitchFamily="34" charset="-122"/>
              </a:defRPr>
            </a:lvl2pPr>
            <a:lvl3pPr marL="1143000" indent="-228600" defTabSz="1022350">
              <a:defRPr sz="2400">
                <a:solidFill>
                  <a:schemeClr val="tx1"/>
                </a:solidFill>
                <a:latin typeface="Arial" panose="020B0604020202020204" pitchFamily="34" charset="0"/>
                <a:ea typeface="微软雅黑" panose="020B0503020204020204" pitchFamily="34" charset="-122"/>
              </a:defRPr>
            </a:lvl3pPr>
            <a:lvl4pPr marL="1600200" indent="-228600" defTabSz="1022350">
              <a:defRPr sz="2400">
                <a:solidFill>
                  <a:schemeClr val="tx1"/>
                </a:solidFill>
                <a:latin typeface="Arial" panose="020B0604020202020204" pitchFamily="34" charset="0"/>
                <a:ea typeface="微软雅黑" panose="020B0503020204020204" pitchFamily="34" charset="-122"/>
              </a:defRPr>
            </a:lvl4pPr>
            <a:lvl5pPr marL="2057400" indent="-228600" defTabSz="1022350">
              <a:defRPr sz="2400">
                <a:solidFill>
                  <a:schemeClr val="tx1"/>
                </a:solidFill>
                <a:latin typeface="Arial" panose="020B0604020202020204" pitchFamily="34" charset="0"/>
                <a:ea typeface="微软雅黑" panose="020B0503020204020204" pitchFamily="34" charset="-122"/>
              </a:defRPr>
            </a:lvl5pPr>
            <a:lvl6pPr marL="25146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defTabSz="1022350" fontAlgn="base">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a:buClr>
                <a:srgbClr val="CC9900"/>
              </a:buClr>
            </a:pPr>
            <a:r>
              <a:rPr lang="en-US" altLang="zh-CN" sz="800" dirty="0">
                <a:solidFill>
                  <a:prstClr val="white"/>
                </a:solidFill>
                <a:latin typeface="Arial"/>
                <a:cs typeface="Arial" pitchFamily="34" charset="0"/>
              </a:rPr>
              <a:t>Home</a:t>
            </a:r>
            <a:endParaRPr lang="zh-CN" altLang="en-US" sz="800" dirty="0">
              <a:solidFill>
                <a:prstClr val="white"/>
              </a:solidFill>
              <a:latin typeface="Arial"/>
              <a:cs typeface="Arial" pitchFamily="34" charset="0"/>
            </a:endParaRPr>
          </a:p>
        </p:txBody>
      </p:sp>
      <p:sp>
        <p:nvSpPr>
          <p:cNvPr id="82" name="Rounded Rectangle 14"/>
          <p:cNvSpPr/>
          <p:nvPr/>
        </p:nvSpPr>
        <p:spPr bwMode="auto">
          <a:xfrm>
            <a:off x="6605786" y="5806265"/>
            <a:ext cx="1267302" cy="431841"/>
          </a:xfrm>
          <a:prstGeom prst="roundRect">
            <a:avLst>
              <a:gd name="adj" fmla="val 9002"/>
            </a:avLst>
          </a:prstGeom>
          <a:solidFill>
            <a:srgbClr val="F39C12">
              <a:alpha val="89804"/>
            </a:srgbClr>
          </a:solidFill>
          <a:ln w="9525" cap="flat" cmpd="sng" algn="ctr">
            <a:noFill/>
            <a:prstDash val="solid"/>
            <a:round/>
            <a:headEnd type="none" w="med" len="med"/>
            <a:tailEnd type="none" w="med" len="med"/>
          </a:ln>
          <a:effectLst/>
        </p:spPr>
        <p:txBody>
          <a:bodyPr vert="horz" wrap="square" lIns="62092" tIns="31046" rIns="62092" bIns="31046" numCol="1" rtlCol="0" anchor="ctr" anchorCtr="0" compatLnSpc="1">
            <a:prstTxWarp prst="textNoShape">
              <a:avLst/>
            </a:prstTxWarp>
          </a:bodyPr>
          <a:lstStyle/>
          <a:p>
            <a:pPr algn="ctr" defTabSz="1219234"/>
            <a:r>
              <a:rPr lang="en-US" altLang="zh-CN" sz="1300" b="1" dirty="0">
                <a:solidFill>
                  <a:prstClr val="white"/>
                </a:solidFill>
                <a:ea typeface="Arial Unicode MS" pitchFamily="34" charset="-128"/>
                <a:cs typeface="Arial" pitchFamily="34" charset="0"/>
              </a:rPr>
              <a:t>1 </a:t>
            </a:r>
            <a:r>
              <a:rPr lang="en-US" altLang="zh-CN" sz="1300" b="1" dirty="0" err="1">
                <a:solidFill>
                  <a:prstClr val="white"/>
                </a:solidFill>
                <a:ea typeface="Arial Unicode MS" pitchFamily="34" charset="-128"/>
                <a:cs typeface="Arial" pitchFamily="34" charset="0"/>
              </a:rPr>
              <a:t>Gbps</a:t>
            </a:r>
            <a:r>
              <a:rPr lang="en-US" altLang="zh-CN" sz="1300" b="1" dirty="0">
                <a:solidFill>
                  <a:prstClr val="white"/>
                </a:solidFill>
                <a:ea typeface="Arial Unicode MS" pitchFamily="34" charset="-128"/>
                <a:cs typeface="Arial" pitchFamily="34" charset="0"/>
              </a:rPr>
              <a:t> FTTH</a:t>
            </a:r>
          </a:p>
        </p:txBody>
      </p:sp>
      <p:sp>
        <p:nvSpPr>
          <p:cNvPr id="83" name="Rounded Rectangle 14"/>
          <p:cNvSpPr/>
          <p:nvPr/>
        </p:nvSpPr>
        <p:spPr bwMode="auto">
          <a:xfrm>
            <a:off x="8211793" y="5806265"/>
            <a:ext cx="1267302" cy="431841"/>
          </a:xfrm>
          <a:prstGeom prst="roundRect">
            <a:avLst>
              <a:gd name="adj" fmla="val 9002"/>
            </a:avLst>
          </a:prstGeom>
          <a:solidFill>
            <a:srgbClr val="F39C12">
              <a:alpha val="89804"/>
            </a:srgbClr>
          </a:solidFill>
          <a:ln w="9525" cap="flat" cmpd="sng" algn="ctr">
            <a:noFill/>
            <a:prstDash val="solid"/>
            <a:round/>
            <a:headEnd type="none" w="med" len="med"/>
            <a:tailEnd type="none" w="med" len="med"/>
          </a:ln>
          <a:effectLst/>
        </p:spPr>
        <p:txBody>
          <a:bodyPr vert="horz" wrap="square" lIns="62092" tIns="31046" rIns="62092" bIns="31046" numCol="1" rtlCol="0" anchor="ctr" anchorCtr="0" compatLnSpc="1">
            <a:prstTxWarp prst="textNoShape">
              <a:avLst/>
            </a:prstTxWarp>
          </a:bodyPr>
          <a:lstStyle/>
          <a:p>
            <a:pPr algn="ctr" defTabSz="1219234"/>
            <a:r>
              <a:rPr lang="en-US" altLang="zh-CN" sz="1300" b="1" dirty="0">
                <a:solidFill>
                  <a:prstClr val="white"/>
                </a:solidFill>
                <a:ea typeface="Arial Unicode MS" pitchFamily="34" charset="-128"/>
                <a:cs typeface="Arial" pitchFamily="34" charset="0"/>
              </a:rPr>
              <a:t>10 </a:t>
            </a:r>
            <a:r>
              <a:rPr lang="en-US" altLang="zh-CN" sz="1300" b="1" dirty="0" err="1">
                <a:solidFill>
                  <a:prstClr val="white"/>
                </a:solidFill>
                <a:ea typeface="Arial Unicode MS" pitchFamily="34" charset="-128"/>
                <a:cs typeface="Arial" pitchFamily="34" charset="0"/>
              </a:rPr>
              <a:t>Gbps</a:t>
            </a:r>
            <a:r>
              <a:rPr lang="en-US" altLang="zh-CN" sz="1300" b="1" dirty="0">
                <a:solidFill>
                  <a:prstClr val="white"/>
                </a:solidFill>
                <a:ea typeface="Arial Unicode MS" pitchFamily="34" charset="-128"/>
                <a:cs typeface="Arial" pitchFamily="34" charset="0"/>
              </a:rPr>
              <a:t> FTTH</a:t>
            </a:r>
          </a:p>
        </p:txBody>
      </p:sp>
      <p:sp>
        <p:nvSpPr>
          <p:cNvPr id="84" name="Rounded Rectangle 14"/>
          <p:cNvSpPr/>
          <p:nvPr/>
        </p:nvSpPr>
        <p:spPr bwMode="auto">
          <a:xfrm>
            <a:off x="9738175" y="5806265"/>
            <a:ext cx="1267302" cy="431841"/>
          </a:xfrm>
          <a:prstGeom prst="roundRect">
            <a:avLst>
              <a:gd name="adj" fmla="val 9002"/>
            </a:avLst>
          </a:prstGeom>
          <a:solidFill>
            <a:srgbClr val="F39C12">
              <a:alpha val="89804"/>
            </a:srgbClr>
          </a:solidFill>
          <a:ln w="9525" cap="flat" cmpd="sng" algn="ctr">
            <a:noFill/>
            <a:prstDash val="solid"/>
            <a:round/>
            <a:headEnd type="none" w="med" len="med"/>
            <a:tailEnd type="none" w="med" len="med"/>
          </a:ln>
          <a:effectLst/>
        </p:spPr>
        <p:txBody>
          <a:bodyPr vert="horz" wrap="square" lIns="62092" tIns="31046" rIns="62092" bIns="31046" numCol="1" rtlCol="0" anchor="ctr" anchorCtr="0" compatLnSpc="1">
            <a:prstTxWarp prst="textNoShape">
              <a:avLst/>
            </a:prstTxWarp>
          </a:bodyPr>
          <a:lstStyle/>
          <a:p>
            <a:pPr algn="ctr" defTabSz="1219234"/>
            <a:r>
              <a:rPr lang="en-US" altLang="zh-CN" sz="1300" b="1" dirty="0">
                <a:solidFill>
                  <a:prstClr val="white"/>
                </a:solidFill>
                <a:ea typeface="Arial Unicode MS" pitchFamily="34" charset="-128"/>
                <a:cs typeface="Arial" pitchFamily="34" charset="0"/>
              </a:rPr>
              <a:t>TWDM PON</a:t>
            </a:r>
          </a:p>
        </p:txBody>
      </p:sp>
      <p:sp>
        <p:nvSpPr>
          <p:cNvPr id="85" name="Rounded Rectangle 14"/>
          <p:cNvSpPr/>
          <p:nvPr/>
        </p:nvSpPr>
        <p:spPr bwMode="auto">
          <a:xfrm>
            <a:off x="2092470" y="5806264"/>
            <a:ext cx="986297" cy="381088"/>
          </a:xfrm>
          <a:prstGeom prst="roundRect">
            <a:avLst>
              <a:gd name="adj" fmla="val 9002"/>
            </a:avLst>
          </a:prstGeom>
          <a:solidFill>
            <a:srgbClr val="F39C12">
              <a:alpha val="89804"/>
            </a:srgbClr>
          </a:solidFill>
          <a:ln w="9525" cap="flat" cmpd="sng" algn="ctr">
            <a:noFill/>
            <a:prstDash val="solid"/>
            <a:round/>
            <a:headEnd type="none" w="med" len="med"/>
            <a:tailEnd type="none" w="med" len="med"/>
          </a:ln>
          <a:effectLst/>
        </p:spPr>
        <p:txBody>
          <a:bodyPr vert="horz" wrap="square" lIns="62092" tIns="31046" rIns="62092" bIns="31046" numCol="1" rtlCol="0" anchor="ctr" anchorCtr="0" compatLnSpc="1">
            <a:prstTxWarp prst="textNoShape">
              <a:avLst/>
            </a:prstTxWarp>
          </a:bodyPr>
          <a:lstStyle/>
          <a:p>
            <a:pPr algn="ctr" defTabSz="1219234"/>
            <a:r>
              <a:rPr lang="en-US" altLang="zh-CN" sz="1300" dirty="0">
                <a:solidFill>
                  <a:prstClr val="white"/>
                </a:solidFill>
                <a:ea typeface="Arial Unicode MS" pitchFamily="34" charset="-128"/>
                <a:cs typeface="Arial" pitchFamily="34" charset="0"/>
              </a:rPr>
              <a:t>ADSL</a:t>
            </a:r>
          </a:p>
        </p:txBody>
      </p:sp>
      <p:sp>
        <p:nvSpPr>
          <p:cNvPr id="86" name="Rounded Rectangle 14"/>
          <p:cNvSpPr/>
          <p:nvPr/>
        </p:nvSpPr>
        <p:spPr bwMode="auto">
          <a:xfrm>
            <a:off x="819237" y="5806264"/>
            <a:ext cx="986297" cy="381088"/>
          </a:xfrm>
          <a:prstGeom prst="roundRect">
            <a:avLst>
              <a:gd name="adj" fmla="val 9002"/>
            </a:avLst>
          </a:prstGeom>
          <a:solidFill>
            <a:srgbClr val="F39C12">
              <a:alpha val="89804"/>
            </a:srgbClr>
          </a:solidFill>
          <a:ln w="9525" cap="flat" cmpd="sng" algn="ctr">
            <a:noFill/>
            <a:prstDash val="solid"/>
            <a:round/>
            <a:headEnd type="none" w="med" len="med"/>
            <a:tailEnd type="none" w="med" len="med"/>
          </a:ln>
          <a:effectLst/>
        </p:spPr>
        <p:txBody>
          <a:bodyPr vert="horz" wrap="square" lIns="62092" tIns="31046" rIns="62092" bIns="31046" numCol="1" rtlCol="0" anchor="ctr" anchorCtr="0" compatLnSpc="1">
            <a:prstTxWarp prst="textNoShape">
              <a:avLst/>
            </a:prstTxWarp>
          </a:bodyPr>
          <a:lstStyle/>
          <a:p>
            <a:pPr algn="ctr" defTabSz="1219234"/>
            <a:r>
              <a:rPr lang="en-US" altLang="zh-CN" sz="1300" dirty="0">
                <a:solidFill>
                  <a:prstClr val="white"/>
                </a:solidFill>
                <a:ea typeface="Arial Unicode MS" pitchFamily="34" charset="-128"/>
                <a:cs typeface="Arial" pitchFamily="34" charset="0"/>
              </a:rPr>
              <a:t>Dial Up</a:t>
            </a:r>
          </a:p>
        </p:txBody>
      </p:sp>
      <p:sp>
        <p:nvSpPr>
          <p:cNvPr id="87" name="Rounded Rectangle 14"/>
          <p:cNvSpPr/>
          <p:nvPr/>
        </p:nvSpPr>
        <p:spPr bwMode="auto">
          <a:xfrm>
            <a:off x="938794" y="4205694"/>
            <a:ext cx="701372" cy="381088"/>
          </a:xfrm>
          <a:prstGeom prst="roundRect">
            <a:avLst>
              <a:gd name="adj" fmla="val 9002"/>
            </a:avLst>
          </a:prstGeom>
          <a:solidFill>
            <a:srgbClr val="558ED5">
              <a:alpha val="90000"/>
            </a:srgbClr>
          </a:solidFill>
          <a:ln w="9525" cap="flat" cmpd="sng" algn="ctr">
            <a:noFill/>
            <a:prstDash val="solid"/>
            <a:round/>
            <a:headEnd type="none" w="med" len="med"/>
            <a:tailEnd type="none" w="med" len="med"/>
          </a:ln>
          <a:effectLst/>
        </p:spPr>
        <p:txBody>
          <a:bodyPr vert="horz" wrap="square" lIns="62092" tIns="31046" rIns="62092" bIns="31046" numCol="1" rtlCol="0" anchor="ctr" anchorCtr="0" compatLnSpc="1">
            <a:prstTxWarp prst="textNoShape">
              <a:avLst/>
            </a:prstTxWarp>
          </a:bodyPr>
          <a:lstStyle/>
          <a:p>
            <a:pPr algn="ctr" defTabSz="1219234"/>
            <a:r>
              <a:rPr lang="en-US" altLang="zh-CN" sz="1300" dirty="0">
                <a:solidFill>
                  <a:prstClr val="white"/>
                </a:solidFill>
                <a:ea typeface="Arial Unicode MS" pitchFamily="34" charset="-128"/>
                <a:cs typeface="Arial" pitchFamily="34" charset="0"/>
              </a:rPr>
              <a:t>2G</a:t>
            </a:r>
          </a:p>
        </p:txBody>
      </p:sp>
      <p:sp>
        <p:nvSpPr>
          <p:cNvPr id="88" name="Rounded Rectangle 14"/>
          <p:cNvSpPr/>
          <p:nvPr/>
        </p:nvSpPr>
        <p:spPr bwMode="auto">
          <a:xfrm>
            <a:off x="2227995" y="4205694"/>
            <a:ext cx="701372" cy="381088"/>
          </a:xfrm>
          <a:prstGeom prst="roundRect">
            <a:avLst>
              <a:gd name="adj" fmla="val 9002"/>
            </a:avLst>
          </a:prstGeom>
          <a:solidFill>
            <a:srgbClr val="558ED5">
              <a:alpha val="90000"/>
            </a:srgbClr>
          </a:solidFill>
          <a:ln w="9525" cap="flat" cmpd="sng" algn="ctr">
            <a:noFill/>
            <a:prstDash val="solid"/>
            <a:round/>
            <a:headEnd type="none" w="med" len="med"/>
            <a:tailEnd type="none" w="med" len="med"/>
          </a:ln>
          <a:effectLst/>
        </p:spPr>
        <p:txBody>
          <a:bodyPr vert="horz" wrap="square" lIns="62092" tIns="31046" rIns="62092" bIns="31046" numCol="1" rtlCol="0" anchor="ctr" anchorCtr="0" compatLnSpc="1">
            <a:prstTxWarp prst="textNoShape">
              <a:avLst/>
            </a:prstTxWarp>
          </a:bodyPr>
          <a:lstStyle/>
          <a:p>
            <a:pPr algn="ctr" defTabSz="1219234"/>
            <a:r>
              <a:rPr lang="en-US" altLang="zh-CN" sz="1300" dirty="0">
                <a:solidFill>
                  <a:prstClr val="white"/>
                </a:solidFill>
                <a:ea typeface="Arial Unicode MS" pitchFamily="34" charset="-128"/>
                <a:cs typeface="Arial" pitchFamily="34" charset="0"/>
              </a:rPr>
              <a:t>3G</a:t>
            </a:r>
          </a:p>
        </p:txBody>
      </p:sp>
      <p:sp>
        <p:nvSpPr>
          <p:cNvPr id="89" name="Rounded Rectangle 14"/>
          <p:cNvSpPr/>
          <p:nvPr/>
        </p:nvSpPr>
        <p:spPr bwMode="auto">
          <a:xfrm>
            <a:off x="6813036" y="1461858"/>
            <a:ext cx="701372" cy="381088"/>
          </a:xfrm>
          <a:prstGeom prst="roundRect">
            <a:avLst>
              <a:gd name="adj" fmla="val 9002"/>
            </a:avLst>
          </a:prstGeom>
          <a:solidFill>
            <a:srgbClr val="558ED5">
              <a:alpha val="90000"/>
            </a:srgbClr>
          </a:solidFill>
          <a:ln w="9525" cap="flat" cmpd="sng" algn="ctr">
            <a:noFill/>
            <a:prstDash val="solid"/>
            <a:round/>
            <a:headEnd type="none" w="med" len="med"/>
            <a:tailEnd type="none" w="med" len="med"/>
          </a:ln>
          <a:effectLst/>
        </p:spPr>
        <p:txBody>
          <a:bodyPr vert="horz" wrap="square" lIns="62092" tIns="31046" rIns="62092" bIns="31046" numCol="1" rtlCol="0" anchor="ctr" anchorCtr="0" compatLnSpc="1">
            <a:prstTxWarp prst="textNoShape">
              <a:avLst/>
            </a:prstTxWarp>
          </a:bodyPr>
          <a:lstStyle/>
          <a:p>
            <a:pPr algn="ctr" defTabSz="1219234"/>
            <a:r>
              <a:rPr lang="en-US" altLang="zh-CN" sz="1400" dirty="0">
                <a:solidFill>
                  <a:prstClr val="white"/>
                </a:solidFill>
                <a:ea typeface="Arial Unicode MS" pitchFamily="34" charset="-128"/>
                <a:cs typeface="Arial" pitchFamily="34" charset="0"/>
              </a:rPr>
              <a:t>4G</a:t>
            </a:r>
          </a:p>
        </p:txBody>
      </p:sp>
      <p:sp>
        <p:nvSpPr>
          <p:cNvPr id="90" name="Rounded Rectangle 14"/>
          <p:cNvSpPr/>
          <p:nvPr/>
        </p:nvSpPr>
        <p:spPr bwMode="auto">
          <a:xfrm>
            <a:off x="8375207" y="1107088"/>
            <a:ext cx="701372" cy="381088"/>
          </a:xfrm>
          <a:prstGeom prst="roundRect">
            <a:avLst>
              <a:gd name="adj" fmla="val 9002"/>
            </a:avLst>
          </a:prstGeom>
          <a:solidFill>
            <a:srgbClr val="558ED5">
              <a:alpha val="90000"/>
            </a:srgbClr>
          </a:solidFill>
          <a:ln w="9525" cap="flat" cmpd="sng" algn="ctr">
            <a:noFill/>
            <a:prstDash val="solid"/>
            <a:round/>
            <a:headEnd type="none" w="med" len="med"/>
            <a:tailEnd type="none" w="med" len="med"/>
          </a:ln>
          <a:effectLst/>
        </p:spPr>
        <p:txBody>
          <a:bodyPr vert="horz" wrap="square" lIns="62092" tIns="31046" rIns="62092" bIns="31046" numCol="1" rtlCol="0" anchor="ctr" anchorCtr="0" compatLnSpc="1">
            <a:prstTxWarp prst="textNoShape">
              <a:avLst/>
            </a:prstTxWarp>
          </a:bodyPr>
          <a:lstStyle/>
          <a:p>
            <a:pPr algn="ctr" defTabSz="1219234"/>
            <a:r>
              <a:rPr lang="en-US" altLang="zh-CN" sz="1400" dirty="0">
                <a:solidFill>
                  <a:prstClr val="white"/>
                </a:solidFill>
                <a:ea typeface="Arial Unicode MS" pitchFamily="34" charset="-128"/>
                <a:cs typeface="Arial" pitchFamily="34" charset="0"/>
              </a:rPr>
              <a:t>4.5G</a:t>
            </a:r>
          </a:p>
        </p:txBody>
      </p:sp>
      <p:sp>
        <p:nvSpPr>
          <p:cNvPr id="91" name="Rounded Rectangle 14"/>
          <p:cNvSpPr/>
          <p:nvPr/>
        </p:nvSpPr>
        <p:spPr bwMode="auto">
          <a:xfrm>
            <a:off x="10007144" y="816064"/>
            <a:ext cx="701372" cy="381088"/>
          </a:xfrm>
          <a:prstGeom prst="roundRect">
            <a:avLst>
              <a:gd name="adj" fmla="val 9002"/>
            </a:avLst>
          </a:prstGeom>
          <a:solidFill>
            <a:srgbClr val="558ED5">
              <a:alpha val="90000"/>
            </a:srgbClr>
          </a:solidFill>
          <a:ln w="9525" cap="flat" cmpd="sng" algn="ctr">
            <a:noFill/>
            <a:prstDash val="solid"/>
            <a:round/>
            <a:headEnd type="none" w="med" len="med"/>
            <a:tailEnd type="none" w="med" len="med"/>
          </a:ln>
          <a:effectLst/>
        </p:spPr>
        <p:txBody>
          <a:bodyPr vert="horz" wrap="square" lIns="62092" tIns="31046" rIns="62092" bIns="31046" numCol="1" rtlCol="0" anchor="ctr" anchorCtr="0" compatLnSpc="1">
            <a:prstTxWarp prst="textNoShape">
              <a:avLst/>
            </a:prstTxWarp>
          </a:bodyPr>
          <a:lstStyle/>
          <a:p>
            <a:pPr algn="ctr" defTabSz="1219234"/>
            <a:r>
              <a:rPr lang="en-US" altLang="zh-CN" sz="1400" dirty="0">
                <a:solidFill>
                  <a:prstClr val="white"/>
                </a:solidFill>
                <a:ea typeface="Arial Unicode MS" pitchFamily="34" charset="-128"/>
                <a:cs typeface="Arial" pitchFamily="34" charset="0"/>
              </a:rPr>
              <a:t>5G</a:t>
            </a:r>
          </a:p>
        </p:txBody>
      </p:sp>
      <p:grpSp>
        <p:nvGrpSpPr>
          <p:cNvPr id="92" name="Group 44"/>
          <p:cNvGrpSpPr/>
          <p:nvPr/>
        </p:nvGrpSpPr>
        <p:grpSpPr>
          <a:xfrm>
            <a:off x="3877506" y="2027160"/>
            <a:ext cx="2847837" cy="3174251"/>
            <a:chOff x="12306757" y="2925481"/>
            <a:chExt cx="8576134" cy="5497823"/>
          </a:xfrm>
        </p:grpSpPr>
        <p:sp>
          <p:nvSpPr>
            <p:cNvPr id="93" name="Rounded Rectangle 14"/>
            <p:cNvSpPr/>
            <p:nvPr/>
          </p:nvSpPr>
          <p:spPr bwMode="auto">
            <a:xfrm>
              <a:off x="12306757" y="4288884"/>
              <a:ext cx="4817318" cy="4134420"/>
            </a:xfrm>
            <a:prstGeom prst="roundRect">
              <a:avLst>
                <a:gd name="adj" fmla="val 9002"/>
              </a:avLst>
            </a:prstGeom>
            <a:solidFill>
              <a:schemeClr val="tx2">
                <a:lumMod val="60000"/>
                <a:lumOff val="40000"/>
                <a:alpha val="90000"/>
              </a:schemeClr>
            </a:solidFill>
            <a:ln w="9525" cap="flat" cmpd="sng" algn="ctr">
              <a:noFill/>
              <a:prstDash val="solid"/>
              <a:round/>
              <a:headEnd type="none" w="med" len="med"/>
              <a:tailEnd type="none" w="med" len="med"/>
            </a:ln>
            <a:effectLst/>
          </p:spPr>
          <p:txBody>
            <a:bodyPr vert="horz" wrap="square" lIns="158411" tIns="79206" rIns="158411" bIns="79206" numCol="1" rtlCol="0" anchor="ctr" anchorCtr="0" compatLnSpc="1">
              <a:prstTxWarp prst="textNoShape">
                <a:avLst/>
              </a:prstTxWarp>
            </a:bodyPr>
            <a:lstStyle/>
            <a:p>
              <a:pPr algn="ctr" defTabSz="1219234"/>
              <a:endParaRPr lang="en-US" altLang="zh-CN" b="1" dirty="0">
                <a:solidFill>
                  <a:prstClr val="white"/>
                </a:solidFill>
                <a:ea typeface="Arial Unicode MS" pitchFamily="34" charset="-128"/>
                <a:cs typeface="Arial" pitchFamily="34" charset="0"/>
                <a:sym typeface="Wingdings" panose="05000000000000000000" pitchFamily="2" charset="2"/>
              </a:endParaRPr>
            </a:p>
            <a:p>
              <a:pPr algn="ctr" defTabSz="1219234"/>
              <a:r>
                <a:rPr lang="en-US" altLang="zh-CN" sz="1700" b="1" dirty="0">
                  <a:solidFill>
                    <a:prstClr val="white"/>
                  </a:solidFill>
                  <a:ea typeface="Arial Unicode MS" pitchFamily="34" charset="-128"/>
                  <a:cs typeface="Arial" pitchFamily="34" charset="0"/>
                  <a:sym typeface="Wingdings" panose="05000000000000000000" pitchFamily="2" charset="2"/>
                </a:rPr>
                <a:t>Deploy latest gigabit access</a:t>
              </a:r>
              <a:endParaRPr lang="en-US" altLang="zh-CN" sz="1400" dirty="0">
                <a:solidFill>
                  <a:prstClr val="white"/>
                </a:solidFill>
                <a:ea typeface="Arial Unicode MS" pitchFamily="34" charset="-128"/>
                <a:cs typeface="Arial" pitchFamily="34" charset="0"/>
              </a:endParaRPr>
            </a:p>
          </p:txBody>
        </p:sp>
        <p:sp>
          <p:nvSpPr>
            <p:cNvPr id="94" name="AutoShape 19"/>
            <p:cNvSpPr>
              <a:spLocks/>
            </p:cNvSpPr>
            <p:nvPr/>
          </p:nvSpPr>
          <p:spPr bwMode="auto">
            <a:xfrm>
              <a:off x="17123352" y="2925481"/>
              <a:ext cx="3759539" cy="3641227"/>
            </a:xfrm>
            <a:custGeom>
              <a:avLst/>
              <a:gdLst>
                <a:gd name="T0" fmla="*/ 10800 w 21600"/>
                <a:gd name="T1" fmla="*/ 9954 h 19909"/>
                <a:gd name="T2" fmla="*/ 10800 w 21600"/>
                <a:gd name="T3" fmla="*/ 9954 h 19909"/>
                <a:gd name="T4" fmla="*/ 10800 w 21600"/>
                <a:gd name="T5" fmla="*/ 9954 h 19909"/>
                <a:gd name="T6" fmla="*/ 10800 w 21600"/>
                <a:gd name="T7" fmla="*/ 9954 h 19909"/>
              </a:gdLst>
              <a:ahLst/>
              <a:cxnLst>
                <a:cxn ang="0">
                  <a:pos x="T0" y="T1"/>
                </a:cxn>
                <a:cxn ang="0">
                  <a:pos x="T2" y="T3"/>
                </a:cxn>
                <a:cxn ang="0">
                  <a:pos x="T4" y="T5"/>
                </a:cxn>
                <a:cxn ang="0">
                  <a:pos x="T6" y="T7"/>
                </a:cxn>
              </a:cxnLst>
              <a:rect l="0" t="0" r="r" b="b"/>
              <a:pathLst>
                <a:path w="21600" h="19909">
                  <a:moveTo>
                    <a:pt x="13228" y="1260"/>
                  </a:moveTo>
                  <a:cubicBezTo>
                    <a:pt x="14802" y="5426"/>
                    <a:pt x="14802" y="5426"/>
                    <a:pt x="14802" y="5426"/>
                  </a:cubicBezTo>
                  <a:cubicBezTo>
                    <a:pt x="13214" y="8406"/>
                    <a:pt x="7819" y="17493"/>
                    <a:pt x="0" y="19762"/>
                  </a:cubicBezTo>
                  <a:cubicBezTo>
                    <a:pt x="0" y="19762"/>
                    <a:pt x="9817" y="21600"/>
                    <a:pt x="17391" y="12275"/>
                  </a:cubicBezTo>
                  <a:cubicBezTo>
                    <a:pt x="18860" y="16159"/>
                    <a:pt x="18860" y="16159"/>
                    <a:pt x="18860" y="16159"/>
                  </a:cubicBezTo>
                  <a:cubicBezTo>
                    <a:pt x="21600" y="0"/>
                    <a:pt x="21600" y="0"/>
                    <a:pt x="21600" y="0"/>
                  </a:cubicBezTo>
                  <a:lnTo>
                    <a:pt x="13228" y="1260"/>
                  </a:lnTo>
                  <a:close/>
                </a:path>
              </a:pathLst>
            </a:custGeom>
            <a:gradFill>
              <a:gsLst>
                <a:gs pos="0">
                  <a:srgbClr val="50B7F6">
                    <a:alpha val="70000"/>
                  </a:srgbClr>
                </a:gs>
                <a:gs pos="100000">
                  <a:srgbClr val="50B6F6">
                    <a:alpha val="50000"/>
                  </a:srgb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29170" tIns="14585" rIns="29170" bIns="14585" anchor="ctr" anchorCtr="0">
              <a:noAutofit/>
            </a:bodyPr>
            <a:lstStyle/>
            <a:p>
              <a:pPr algn="ctr" defTabSz="1219234" eaLnBrk="0" hangingPunct="0">
                <a:buClr>
                  <a:srgbClr val="CC9900"/>
                </a:buClr>
              </a:pPr>
              <a:endParaRPr lang="zh-CN" altLang="zh-CN" sz="4100" b="1" dirty="0">
                <a:solidFill>
                  <a:prstClr val="white"/>
                </a:solidFill>
                <a:cs typeface="Arial" pitchFamily="34" charset="0"/>
                <a:sym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18"/>
          <p:cNvSpPr/>
          <p:nvPr/>
        </p:nvSpPr>
        <p:spPr bwMode="auto">
          <a:xfrm>
            <a:off x="5670899" y="2686323"/>
            <a:ext cx="630238" cy="550863"/>
          </a:xfrm>
          <a:prstGeom prst="rightArrow">
            <a:avLst/>
          </a:prstGeom>
          <a:solidFill>
            <a:srgbClr val="FFC000"/>
          </a:solidFill>
          <a:ln w="9525">
            <a:noFill/>
            <a:round/>
            <a:headEnd/>
            <a:tailEnd/>
          </a:ln>
          <a:effectLst/>
          <a:extLst/>
        </p:spPr>
        <p:txBody>
          <a:bodyPr wrap="none" anchor="ctr"/>
          <a:lstStyle/>
          <a:p>
            <a:pPr defTabSz="914400"/>
            <a:endParaRPr lang="zh-CN" altLang="en-US" kern="0">
              <a:solidFill>
                <a:sysClr val="windowText" lastClr="000000"/>
              </a:solidFill>
            </a:endParaRPr>
          </a:p>
        </p:txBody>
      </p:sp>
      <p:sp>
        <p:nvSpPr>
          <p:cNvPr id="5" name="TextBox 9"/>
          <p:cNvSpPr txBox="1">
            <a:spLocks noChangeArrowheads="1"/>
          </p:cNvSpPr>
          <p:nvPr/>
        </p:nvSpPr>
        <p:spPr bwMode="auto">
          <a:xfrm>
            <a:off x="2428625" y="3539604"/>
            <a:ext cx="2732858" cy="369332"/>
          </a:xfrm>
          <a:prstGeom prst="rect">
            <a:avLst/>
          </a:prstGeom>
          <a:noFill/>
          <a:ln w="9525">
            <a:noFill/>
            <a:miter lim="800000"/>
            <a:headEnd/>
            <a:tailEnd/>
          </a:ln>
        </p:spPr>
        <p:txBody>
          <a:bodyPr wrap="square">
            <a:spAutoFit/>
          </a:bodyPr>
          <a:lstStyle/>
          <a:p>
            <a:pPr algn="ctr"/>
            <a:r>
              <a:rPr lang="en-US" altLang="zh-CN" sz="1800" dirty="0" smtClean="0">
                <a:solidFill>
                  <a:schemeClr val="bg1"/>
                </a:solidFill>
              </a:rPr>
              <a:t>Traditional Economy</a:t>
            </a:r>
            <a:endParaRPr lang="zh-CN" altLang="en-US" sz="1800" dirty="0">
              <a:solidFill>
                <a:schemeClr val="bg1"/>
              </a:solidFill>
            </a:endParaRPr>
          </a:p>
        </p:txBody>
      </p:sp>
      <p:sp>
        <p:nvSpPr>
          <p:cNvPr id="6" name="TextBox 10"/>
          <p:cNvSpPr txBox="1">
            <a:spLocks noChangeArrowheads="1"/>
          </p:cNvSpPr>
          <p:nvPr/>
        </p:nvSpPr>
        <p:spPr bwMode="auto">
          <a:xfrm>
            <a:off x="7102030" y="3539604"/>
            <a:ext cx="2023682" cy="369332"/>
          </a:xfrm>
          <a:prstGeom prst="rect">
            <a:avLst/>
          </a:prstGeom>
          <a:noFill/>
          <a:ln w="9525">
            <a:noFill/>
            <a:miter lim="800000"/>
            <a:headEnd/>
            <a:tailEnd/>
          </a:ln>
        </p:spPr>
        <p:txBody>
          <a:bodyPr wrap="square">
            <a:spAutoFit/>
          </a:bodyPr>
          <a:lstStyle/>
          <a:p>
            <a:pPr algn="ctr"/>
            <a:r>
              <a:rPr lang="en-US" altLang="zh-CN" sz="1800" dirty="0" smtClean="0">
                <a:solidFill>
                  <a:schemeClr val="bg1"/>
                </a:solidFill>
              </a:rPr>
              <a:t>Digital Economy</a:t>
            </a:r>
            <a:endParaRPr lang="zh-CN" altLang="en-US" sz="1800" dirty="0">
              <a:solidFill>
                <a:schemeClr val="bg1"/>
              </a:solidFill>
            </a:endParaRPr>
          </a:p>
        </p:txBody>
      </p:sp>
      <p:sp>
        <p:nvSpPr>
          <p:cNvPr id="7" name="矩形 24"/>
          <p:cNvSpPr/>
          <p:nvPr/>
        </p:nvSpPr>
        <p:spPr>
          <a:xfrm>
            <a:off x="1633091" y="4461713"/>
            <a:ext cx="8712968" cy="1200329"/>
          </a:xfrm>
          <a:prstGeom prst="rect">
            <a:avLst/>
          </a:prstGeom>
          <a:noFill/>
        </p:spPr>
        <p:txBody>
          <a:bodyPr wrap="square">
            <a:spAutoFit/>
          </a:bodyPr>
          <a:lstStyle/>
          <a:p>
            <a:pPr>
              <a:defRPr/>
            </a:pPr>
            <a:r>
              <a:rPr lang="en-US" altLang="zh-CN" dirty="0">
                <a:solidFill>
                  <a:srgbClr val="FFC000"/>
                </a:solidFill>
                <a:ea typeface="Arial Unicode MS" panose="020B0604020202020204" pitchFamily="34" charset="-122"/>
                <a:cs typeface="Arial Unicode MS" panose="020B0604020202020204" pitchFamily="34" charset="-122"/>
              </a:rPr>
              <a:t>The GCI provides a comprehensive and </a:t>
            </a:r>
            <a:r>
              <a:rPr lang="en-US" altLang="zh-CN" dirty="0" smtClean="0">
                <a:solidFill>
                  <a:srgbClr val="FFC000"/>
                </a:solidFill>
                <a:ea typeface="Arial Unicode MS" panose="020B0604020202020204" pitchFamily="34" charset="-122"/>
                <a:cs typeface="Arial Unicode MS" panose="020B0604020202020204" pitchFamily="34" charset="-122"/>
              </a:rPr>
              <a:t>objective assessment </a:t>
            </a:r>
            <a:r>
              <a:rPr lang="en-US" altLang="zh-CN" dirty="0">
                <a:solidFill>
                  <a:srgbClr val="FFC000"/>
                </a:solidFill>
                <a:ea typeface="Arial Unicode MS" panose="020B0604020202020204" pitchFamily="34" charset="-122"/>
                <a:cs typeface="Arial Unicode MS" panose="020B0604020202020204" pitchFamily="34" charset="-122"/>
              </a:rPr>
              <a:t>of a country’s connectivity from </a:t>
            </a:r>
            <a:r>
              <a:rPr lang="en-US" altLang="zh-CN" dirty="0" smtClean="0">
                <a:solidFill>
                  <a:srgbClr val="FFC000"/>
                </a:solidFill>
                <a:ea typeface="Arial Unicode MS" panose="020B0604020202020204" pitchFamily="34" charset="-122"/>
                <a:cs typeface="Arial Unicode MS" panose="020B0604020202020204" pitchFamily="34" charset="-122"/>
              </a:rPr>
              <a:t>both a </a:t>
            </a:r>
            <a:r>
              <a:rPr lang="en-US" altLang="zh-CN" dirty="0">
                <a:solidFill>
                  <a:srgbClr val="FFC000"/>
                </a:solidFill>
                <a:ea typeface="Arial Unicode MS" panose="020B0604020202020204" pitchFamily="34" charset="-122"/>
                <a:cs typeface="Arial Unicode MS" panose="020B0604020202020204" pitchFamily="34" charset="-122"/>
              </a:rPr>
              <a:t>national and business </a:t>
            </a:r>
            <a:r>
              <a:rPr lang="en-US" altLang="zh-CN" dirty="0" smtClean="0">
                <a:solidFill>
                  <a:srgbClr val="FFC000"/>
                </a:solidFill>
                <a:ea typeface="Arial Unicode MS" panose="020B0604020202020204" pitchFamily="34" charset="-122"/>
                <a:cs typeface="Arial Unicode MS" panose="020B0604020202020204" pitchFamily="34" charset="-122"/>
              </a:rPr>
              <a:t>perspective.</a:t>
            </a:r>
            <a:endParaRPr lang="en-US" altLang="zh-CN" dirty="0">
              <a:solidFill>
                <a:schemeClr val="bg1"/>
              </a:solidFill>
              <a:ea typeface="Arial Unicode MS" panose="020B0604020202020204" pitchFamily="34" charset="-122"/>
              <a:cs typeface="Arial Unicode MS" panose="020B0604020202020204" pitchFamily="34" charset="-122"/>
            </a:endParaRPr>
          </a:p>
        </p:txBody>
      </p:sp>
      <p:sp>
        <p:nvSpPr>
          <p:cNvPr id="8" name="Freeform 23"/>
          <p:cNvSpPr>
            <a:spLocks noEditPoints="1"/>
          </p:cNvSpPr>
          <p:nvPr/>
        </p:nvSpPr>
        <p:spPr bwMode="auto">
          <a:xfrm>
            <a:off x="3202813" y="2182863"/>
            <a:ext cx="1271587" cy="1274762"/>
          </a:xfrm>
          <a:custGeom>
            <a:avLst/>
            <a:gdLst>
              <a:gd name="T0" fmla="*/ 28 w 339"/>
              <a:gd name="T1" fmla="*/ 169 h 340"/>
              <a:gd name="T2" fmla="*/ 15 w 339"/>
              <a:gd name="T3" fmla="*/ 182 h 340"/>
              <a:gd name="T4" fmla="*/ 1 w 339"/>
              <a:gd name="T5" fmla="*/ 169 h 340"/>
              <a:gd name="T6" fmla="*/ 14 w 339"/>
              <a:gd name="T7" fmla="*/ 104 h 340"/>
              <a:gd name="T8" fmla="*/ 14 w 339"/>
              <a:gd name="T9" fmla="*/ 104 h 340"/>
              <a:gd name="T10" fmla="*/ 51 w 339"/>
              <a:gd name="T11" fmla="*/ 49 h 340"/>
              <a:gd name="T12" fmla="*/ 170 w 339"/>
              <a:gd name="T13" fmla="*/ 0 h 340"/>
              <a:gd name="T14" fmla="*/ 235 w 339"/>
              <a:gd name="T15" fmla="*/ 13 h 340"/>
              <a:gd name="T16" fmla="*/ 290 w 339"/>
              <a:gd name="T17" fmla="*/ 49 h 340"/>
              <a:gd name="T18" fmla="*/ 326 w 339"/>
              <a:gd name="T19" fmla="*/ 104 h 340"/>
              <a:gd name="T20" fmla="*/ 326 w 339"/>
              <a:gd name="T21" fmla="*/ 104 h 340"/>
              <a:gd name="T22" fmla="*/ 339 w 339"/>
              <a:gd name="T23" fmla="*/ 169 h 340"/>
              <a:gd name="T24" fmla="*/ 326 w 339"/>
              <a:gd name="T25" fmla="*/ 233 h 340"/>
              <a:gd name="T26" fmla="*/ 326 w 339"/>
              <a:gd name="T27" fmla="*/ 234 h 340"/>
              <a:gd name="T28" fmla="*/ 290 w 339"/>
              <a:gd name="T29" fmla="*/ 288 h 340"/>
              <a:gd name="T30" fmla="*/ 235 w 339"/>
              <a:gd name="T31" fmla="*/ 325 h 340"/>
              <a:gd name="T32" fmla="*/ 235 w 339"/>
              <a:gd name="T33" fmla="*/ 325 h 340"/>
              <a:gd name="T34" fmla="*/ 170 w 339"/>
              <a:gd name="T35" fmla="*/ 338 h 340"/>
              <a:gd name="T36" fmla="*/ 106 w 339"/>
              <a:gd name="T37" fmla="*/ 325 h 340"/>
              <a:gd name="T38" fmla="*/ 105 w 339"/>
              <a:gd name="T39" fmla="*/ 324 h 340"/>
              <a:gd name="T40" fmla="*/ 60 w 339"/>
              <a:gd name="T41" fmla="*/ 297 h 340"/>
              <a:gd name="T42" fmla="*/ 23 w 339"/>
              <a:gd name="T43" fmla="*/ 335 h 340"/>
              <a:gd name="T44" fmla="*/ 4 w 339"/>
              <a:gd name="T45" fmla="*/ 335 h 340"/>
              <a:gd name="T46" fmla="*/ 0 w 339"/>
              <a:gd name="T47" fmla="*/ 325 h 340"/>
              <a:gd name="T48" fmla="*/ 0 w 339"/>
              <a:gd name="T49" fmla="*/ 325 h 340"/>
              <a:gd name="T50" fmla="*/ 0 w 339"/>
              <a:gd name="T51" fmla="*/ 279 h 340"/>
              <a:gd name="T52" fmla="*/ 0 w 339"/>
              <a:gd name="T53" fmla="*/ 232 h 340"/>
              <a:gd name="T54" fmla="*/ 14 w 339"/>
              <a:gd name="T55" fmla="*/ 219 h 340"/>
              <a:gd name="T56" fmla="*/ 14 w 339"/>
              <a:gd name="T57" fmla="*/ 219 h 340"/>
              <a:gd name="T58" fmla="*/ 60 w 339"/>
              <a:gd name="T59" fmla="*/ 219 h 340"/>
              <a:gd name="T60" fmla="*/ 107 w 339"/>
              <a:gd name="T61" fmla="*/ 219 h 340"/>
              <a:gd name="T62" fmla="*/ 120 w 339"/>
              <a:gd name="T63" fmla="*/ 232 h 340"/>
              <a:gd name="T64" fmla="*/ 116 w 339"/>
              <a:gd name="T65" fmla="*/ 242 h 340"/>
              <a:gd name="T66" fmla="*/ 79 w 339"/>
              <a:gd name="T67" fmla="*/ 278 h 340"/>
              <a:gd name="T68" fmla="*/ 115 w 339"/>
              <a:gd name="T69" fmla="*/ 300 h 340"/>
              <a:gd name="T70" fmla="*/ 116 w 339"/>
              <a:gd name="T71" fmla="*/ 300 h 340"/>
              <a:gd name="T72" fmla="*/ 170 w 339"/>
              <a:gd name="T73" fmla="*/ 311 h 340"/>
              <a:gd name="T74" fmla="*/ 224 w 339"/>
              <a:gd name="T75" fmla="*/ 300 h 340"/>
              <a:gd name="T76" fmla="*/ 224 w 339"/>
              <a:gd name="T77" fmla="*/ 300 h 340"/>
              <a:gd name="T78" fmla="*/ 271 w 339"/>
              <a:gd name="T79" fmla="*/ 269 h 340"/>
              <a:gd name="T80" fmla="*/ 301 w 339"/>
              <a:gd name="T81" fmla="*/ 224 h 340"/>
              <a:gd name="T82" fmla="*/ 302 w 339"/>
              <a:gd name="T83" fmla="*/ 223 h 340"/>
              <a:gd name="T84" fmla="*/ 312 w 339"/>
              <a:gd name="T85" fmla="*/ 169 h 340"/>
              <a:gd name="T86" fmla="*/ 302 w 339"/>
              <a:gd name="T87" fmla="*/ 114 h 340"/>
              <a:gd name="T88" fmla="*/ 302 w 339"/>
              <a:gd name="T89" fmla="*/ 114 h 340"/>
              <a:gd name="T90" fmla="*/ 271 w 339"/>
              <a:gd name="T91" fmla="*/ 68 h 340"/>
              <a:gd name="T92" fmla="*/ 224 w 339"/>
              <a:gd name="T93" fmla="*/ 37 h 340"/>
              <a:gd name="T94" fmla="*/ 170 w 339"/>
              <a:gd name="T95" fmla="*/ 27 h 340"/>
              <a:gd name="T96" fmla="*/ 70 w 339"/>
              <a:gd name="T97" fmla="*/ 68 h 340"/>
              <a:gd name="T98" fmla="*/ 39 w 339"/>
              <a:gd name="T99" fmla="*/ 114 h 340"/>
              <a:gd name="T100" fmla="*/ 39 w 339"/>
              <a:gd name="T101" fmla="*/ 114 h 340"/>
              <a:gd name="T102" fmla="*/ 28 w 339"/>
              <a:gd name="T103" fmla="*/ 169 h 340"/>
              <a:gd name="T104" fmla="*/ 74 w 339"/>
              <a:gd name="T105" fmla="*/ 246 h 340"/>
              <a:gd name="T106" fmla="*/ 74 w 339"/>
              <a:gd name="T107" fmla="*/ 246 h 340"/>
              <a:gd name="T108" fmla="*/ 60 w 339"/>
              <a:gd name="T109" fmla="*/ 246 h 340"/>
              <a:gd name="T110" fmla="*/ 27 w 339"/>
              <a:gd name="T111" fmla="*/ 246 h 340"/>
              <a:gd name="T112" fmla="*/ 27 w 339"/>
              <a:gd name="T113" fmla="*/ 279 h 340"/>
              <a:gd name="T114" fmla="*/ 27 w 339"/>
              <a:gd name="T115" fmla="*/ 293 h 340"/>
              <a:gd name="T116" fmla="*/ 74 w 339"/>
              <a:gd name="T117" fmla="*/ 24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9" h="340">
                <a:moveTo>
                  <a:pt x="28" y="169"/>
                </a:moveTo>
                <a:cubicBezTo>
                  <a:pt x="28" y="176"/>
                  <a:pt x="22" y="182"/>
                  <a:pt x="15" y="182"/>
                </a:cubicBezTo>
                <a:cubicBezTo>
                  <a:pt x="7" y="182"/>
                  <a:pt x="1" y="176"/>
                  <a:pt x="1" y="169"/>
                </a:cubicBezTo>
                <a:cubicBezTo>
                  <a:pt x="1" y="146"/>
                  <a:pt x="6" y="124"/>
                  <a:pt x="14" y="104"/>
                </a:cubicBezTo>
                <a:cubicBezTo>
                  <a:pt x="14" y="104"/>
                  <a:pt x="14" y="104"/>
                  <a:pt x="14" y="104"/>
                </a:cubicBezTo>
                <a:cubicBezTo>
                  <a:pt x="23" y="83"/>
                  <a:pt x="35" y="65"/>
                  <a:pt x="51" y="49"/>
                </a:cubicBezTo>
                <a:cubicBezTo>
                  <a:pt x="81" y="19"/>
                  <a:pt x="123" y="0"/>
                  <a:pt x="170" y="0"/>
                </a:cubicBezTo>
                <a:cubicBezTo>
                  <a:pt x="193" y="0"/>
                  <a:pt x="215" y="4"/>
                  <a:pt x="235" y="13"/>
                </a:cubicBezTo>
                <a:cubicBezTo>
                  <a:pt x="255" y="21"/>
                  <a:pt x="274" y="34"/>
                  <a:pt x="290" y="49"/>
                </a:cubicBezTo>
                <a:cubicBezTo>
                  <a:pt x="305" y="65"/>
                  <a:pt x="317" y="83"/>
                  <a:pt x="326" y="104"/>
                </a:cubicBezTo>
                <a:cubicBezTo>
                  <a:pt x="326" y="104"/>
                  <a:pt x="326" y="104"/>
                  <a:pt x="326" y="104"/>
                </a:cubicBezTo>
                <a:cubicBezTo>
                  <a:pt x="334" y="124"/>
                  <a:pt x="339" y="146"/>
                  <a:pt x="339" y="169"/>
                </a:cubicBezTo>
                <a:cubicBezTo>
                  <a:pt x="339" y="192"/>
                  <a:pt x="334" y="213"/>
                  <a:pt x="326" y="233"/>
                </a:cubicBezTo>
                <a:cubicBezTo>
                  <a:pt x="326" y="234"/>
                  <a:pt x="326" y="234"/>
                  <a:pt x="326" y="234"/>
                </a:cubicBezTo>
                <a:cubicBezTo>
                  <a:pt x="317" y="255"/>
                  <a:pt x="305" y="273"/>
                  <a:pt x="290" y="288"/>
                </a:cubicBezTo>
                <a:cubicBezTo>
                  <a:pt x="274" y="304"/>
                  <a:pt x="255" y="316"/>
                  <a:pt x="235" y="325"/>
                </a:cubicBezTo>
                <a:cubicBezTo>
                  <a:pt x="235" y="325"/>
                  <a:pt x="235" y="325"/>
                  <a:pt x="235" y="325"/>
                </a:cubicBezTo>
                <a:cubicBezTo>
                  <a:pt x="215" y="333"/>
                  <a:pt x="193" y="338"/>
                  <a:pt x="170" y="338"/>
                </a:cubicBezTo>
                <a:cubicBezTo>
                  <a:pt x="147" y="338"/>
                  <a:pt x="125" y="333"/>
                  <a:pt x="106" y="325"/>
                </a:cubicBezTo>
                <a:cubicBezTo>
                  <a:pt x="105" y="324"/>
                  <a:pt x="105" y="324"/>
                  <a:pt x="105" y="324"/>
                </a:cubicBezTo>
                <a:cubicBezTo>
                  <a:pt x="89" y="318"/>
                  <a:pt x="74" y="308"/>
                  <a:pt x="60" y="297"/>
                </a:cubicBezTo>
                <a:cubicBezTo>
                  <a:pt x="23" y="335"/>
                  <a:pt x="23" y="335"/>
                  <a:pt x="23" y="335"/>
                </a:cubicBezTo>
                <a:cubicBezTo>
                  <a:pt x="18" y="340"/>
                  <a:pt x="9" y="340"/>
                  <a:pt x="4" y="335"/>
                </a:cubicBezTo>
                <a:cubicBezTo>
                  <a:pt x="2" y="332"/>
                  <a:pt x="0" y="329"/>
                  <a:pt x="0" y="325"/>
                </a:cubicBezTo>
                <a:cubicBezTo>
                  <a:pt x="0" y="325"/>
                  <a:pt x="0" y="325"/>
                  <a:pt x="0" y="325"/>
                </a:cubicBezTo>
                <a:cubicBezTo>
                  <a:pt x="0" y="279"/>
                  <a:pt x="0" y="279"/>
                  <a:pt x="0" y="279"/>
                </a:cubicBezTo>
                <a:cubicBezTo>
                  <a:pt x="0" y="232"/>
                  <a:pt x="0" y="232"/>
                  <a:pt x="0" y="232"/>
                </a:cubicBezTo>
                <a:cubicBezTo>
                  <a:pt x="0" y="225"/>
                  <a:pt x="6" y="219"/>
                  <a:pt x="14" y="219"/>
                </a:cubicBezTo>
                <a:cubicBezTo>
                  <a:pt x="14" y="219"/>
                  <a:pt x="14" y="219"/>
                  <a:pt x="14" y="219"/>
                </a:cubicBezTo>
                <a:cubicBezTo>
                  <a:pt x="60" y="219"/>
                  <a:pt x="60" y="219"/>
                  <a:pt x="60" y="219"/>
                </a:cubicBezTo>
                <a:cubicBezTo>
                  <a:pt x="107" y="219"/>
                  <a:pt x="107" y="219"/>
                  <a:pt x="107" y="219"/>
                </a:cubicBezTo>
                <a:cubicBezTo>
                  <a:pt x="114" y="219"/>
                  <a:pt x="120" y="225"/>
                  <a:pt x="120" y="232"/>
                </a:cubicBezTo>
                <a:cubicBezTo>
                  <a:pt x="120" y="236"/>
                  <a:pt x="118" y="239"/>
                  <a:pt x="116" y="242"/>
                </a:cubicBezTo>
                <a:cubicBezTo>
                  <a:pt x="79" y="278"/>
                  <a:pt x="79" y="278"/>
                  <a:pt x="79" y="278"/>
                </a:cubicBezTo>
                <a:cubicBezTo>
                  <a:pt x="90" y="287"/>
                  <a:pt x="102" y="294"/>
                  <a:pt x="115" y="300"/>
                </a:cubicBezTo>
                <a:cubicBezTo>
                  <a:pt x="116" y="300"/>
                  <a:pt x="116" y="300"/>
                  <a:pt x="116" y="300"/>
                </a:cubicBezTo>
                <a:cubicBezTo>
                  <a:pt x="132" y="307"/>
                  <a:pt x="151" y="311"/>
                  <a:pt x="170" y="311"/>
                </a:cubicBezTo>
                <a:cubicBezTo>
                  <a:pt x="189" y="311"/>
                  <a:pt x="208" y="307"/>
                  <a:pt x="224" y="300"/>
                </a:cubicBezTo>
                <a:cubicBezTo>
                  <a:pt x="224" y="300"/>
                  <a:pt x="224" y="300"/>
                  <a:pt x="224" y="300"/>
                </a:cubicBezTo>
                <a:cubicBezTo>
                  <a:pt x="242" y="293"/>
                  <a:pt x="257" y="282"/>
                  <a:pt x="271" y="269"/>
                </a:cubicBezTo>
                <a:cubicBezTo>
                  <a:pt x="284" y="256"/>
                  <a:pt x="294" y="241"/>
                  <a:pt x="301" y="224"/>
                </a:cubicBezTo>
                <a:cubicBezTo>
                  <a:pt x="302" y="223"/>
                  <a:pt x="302" y="223"/>
                  <a:pt x="302" y="223"/>
                </a:cubicBezTo>
                <a:cubicBezTo>
                  <a:pt x="308" y="206"/>
                  <a:pt x="312" y="188"/>
                  <a:pt x="312" y="169"/>
                </a:cubicBezTo>
                <a:cubicBezTo>
                  <a:pt x="312" y="150"/>
                  <a:pt x="308" y="131"/>
                  <a:pt x="302" y="114"/>
                </a:cubicBezTo>
                <a:cubicBezTo>
                  <a:pt x="302" y="114"/>
                  <a:pt x="302" y="114"/>
                  <a:pt x="302" y="114"/>
                </a:cubicBezTo>
                <a:cubicBezTo>
                  <a:pt x="294" y="97"/>
                  <a:pt x="284" y="81"/>
                  <a:pt x="271" y="68"/>
                </a:cubicBezTo>
                <a:cubicBezTo>
                  <a:pt x="257" y="55"/>
                  <a:pt x="242" y="45"/>
                  <a:pt x="224" y="37"/>
                </a:cubicBezTo>
                <a:cubicBezTo>
                  <a:pt x="208" y="31"/>
                  <a:pt x="189" y="27"/>
                  <a:pt x="170" y="27"/>
                </a:cubicBezTo>
                <a:cubicBezTo>
                  <a:pt x="131" y="27"/>
                  <a:pt x="95" y="43"/>
                  <a:pt x="70" y="68"/>
                </a:cubicBezTo>
                <a:cubicBezTo>
                  <a:pt x="57" y="81"/>
                  <a:pt x="46" y="97"/>
                  <a:pt x="39" y="114"/>
                </a:cubicBezTo>
                <a:cubicBezTo>
                  <a:pt x="39" y="114"/>
                  <a:pt x="39" y="114"/>
                  <a:pt x="39" y="114"/>
                </a:cubicBezTo>
                <a:cubicBezTo>
                  <a:pt x="32" y="131"/>
                  <a:pt x="28" y="149"/>
                  <a:pt x="28" y="169"/>
                </a:cubicBezTo>
                <a:close/>
                <a:moveTo>
                  <a:pt x="74" y="246"/>
                </a:moveTo>
                <a:cubicBezTo>
                  <a:pt x="74" y="246"/>
                  <a:pt x="74" y="246"/>
                  <a:pt x="74" y="246"/>
                </a:cubicBezTo>
                <a:cubicBezTo>
                  <a:pt x="60" y="246"/>
                  <a:pt x="60" y="246"/>
                  <a:pt x="60" y="246"/>
                </a:cubicBezTo>
                <a:cubicBezTo>
                  <a:pt x="27" y="246"/>
                  <a:pt x="27" y="246"/>
                  <a:pt x="27" y="246"/>
                </a:cubicBezTo>
                <a:cubicBezTo>
                  <a:pt x="27" y="279"/>
                  <a:pt x="27" y="279"/>
                  <a:pt x="27" y="279"/>
                </a:cubicBezTo>
                <a:cubicBezTo>
                  <a:pt x="27" y="293"/>
                  <a:pt x="27" y="293"/>
                  <a:pt x="27" y="293"/>
                </a:cubicBezTo>
                <a:cubicBezTo>
                  <a:pt x="43" y="277"/>
                  <a:pt x="59" y="261"/>
                  <a:pt x="74" y="246"/>
                </a:cubicBezTo>
                <a:close/>
              </a:path>
            </a:pathLst>
          </a:custGeom>
          <a:solidFill>
            <a:srgbClr val="00B6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7"/>
          <p:cNvSpPr>
            <a:spLocks noEditPoints="1"/>
          </p:cNvSpPr>
          <p:nvPr/>
        </p:nvSpPr>
        <p:spPr bwMode="auto">
          <a:xfrm>
            <a:off x="7412990" y="2133650"/>
            <a:ext cx="1401762" cy="1374775"/>
          </a:xfrm>
          <a:custGeom>
            <a:avLst/>
            <a:gdLst>
              <a:gd name="T0" fmla="*/ 353 w 460"/>
              <a:gd name="T1" fmla="*/ 148 h 451"/>
              <a:gd name="T2" fmla="*/ 294 w 460"/>
              <a:gd name="T3" fmla="*/ 115 h 451"/>
              <a:gd name="T4" fmla="*/ 345 w 460"/>
              <a:gd name="T5" fmla="*/ 79 h 451"/>
              <a:gd name="T6" fmla="*/ 285 w 460"/>
              <a:gd name="T7" fmla="*/ 36 h 451"/>
              <a:gd name="T8" fmla="*/ 196 w 460"/>
              <a:gd name="T9" fmla="*/ 36 h 451"/>
              <a:gd name="T10" fmla="*/ 161 w 460"/>
              <a:gd name="T11" fmla="*/ 36 h 451"/>
              <a:gd name="T12" fmla="*/ 129 w 460"/>
              <a:gd name="T13" fmla="*/ 56 h 451"/>
              <a:gd name="T14" fmla="*/ 136 w 460"/>
              <a:gd name="T15" fmla="*/ 10 h 451"/>
              <a:gd name="T16" fmla="*/ 196 w 460"/>
              <a:gd name="T17" fmla="*/ 1 h 451"/>
              <a:gd name="T18" fmla="*/ 241 w 460"/>
              <a:gd name="T19" fmla="*/ 1 h 451"/>
              <a:gd name="T20" fmla="*/ 330 w 460"/>
              <a:gd name="T21" fmla="*/ 1 h 451"/>
              <a:gd name="T22" fmla="*/ 376 w 460"/>
              <a:gd name="T23" fmla="*/ 62 h 451"/>
              <a:gd name="T24" fmla="*/ 442 w 460"/>
              <a:gd name="T25" fmla="*/ 43 h 451"/>
              <a:gd name="T26" fmla="*/ 432 w 460"/>
              <a:gd name="T27" fmla="*/ 102 h 451"/>
              <a:gd name="T28" fmla="*/ 398 w 460"/>
              <a:gd name="T29" fmla="*/ 161 h 451"/>
              <a:gd name="T30" fmla="*/ 390 w 460"/>
              <a:gd name="T31" fmla="*/ 122 h 451"/>
              <a:gd name="T32" fmla="*/ 399 w 460"/>
              <a:gd name="T33" fmla="*/ 88 h 451"/>
              <a:gd name="T34" fmla="*/ 390 w 460"/>
              <a:gd name="T35" fmla="*/ 122 h 451"/>
              <a:gd name="T36" fmla="*/ 194 w 460"/>
              <a:gd name="T37" fmla="*/ 354 h 451"/>
              <a:gd name="T38" fmla="*/ 228 w 460"/>
              <a:gd name="T39" fmla="*/ 320 h 451"/>
              <a:gd name="T40" fmla="*/ 287 w 460"/>
              <a:gd name="T41" fmla="*/ 287 h 451"/>
              <a:gd name="T42" fmla="*/ 292 w 460"/>
              <a:gd name="T43" fmla="*/ 349 h 451"/>
              <a:gd name="T44" fmla="*/ 421 w 460"/>
              <a:gd name="T45" fmla="*/ 211 h 451"/>
              <a:gd name="T46" fmla="*/ 420 w 460"/>
              <a:gd name="T47" fmla="*/ 174 h 451"/>
              <a:gd name="T48" fmla="*/ 457 w 460"/>
              <a:gd name="T49" fmla="*/ 202 h 451"/>
              <a:gd name="T50" fmla="*/ 434 w 460"/>
              <a:gd name="T51" fmla="*/ 259 h 451"/>
              <a:gd name="T52" fmla="*/ 352 w 460"/>
              <a:gd name="T53" fmla="*/ 384 h 451"/>
              <a:gd name="T54" fmla="*/ 292 w 460"/>
              <a:gd name="T55" fmla="*/ 433 h 451"/>
              <a:gd name="T56" fmla="*/ 262 w 460"/>
              <a:gd name="T57" fmla="*/ 446 h 451"/>
              <a:gd name="T58" fmla="*/ 194 w 460"/>
              <a:gd name="T59" fmla="*/ 379 h 451"/>
              <a:gd name="T60" fmla="*/ 232 w 460"/>
              <a:gd name="T61" fmla="*/ 366 h 451"/>
              <a:gd name="T62" fmla="*/ 253 w 460"/>
              <a:gd name="T63" fmla="*/ 387 h 451"/>
              <a:gd name="T64" fmla="*/ 257 w 460"/>
              <a:gd name="T65" fmla="*/ 342 h 451"/>
              <a:gd name="T66" fmla="*/ 129 w 460"/>
              <a:gd name="T67" fmla="*/ 81 h 451"/>
              <a:gd name="T68" fmla="*/ 107 w 460"/>
              <a:gd name="T69" fmla="*/ 69 h 451"/>
              <a:gd name="T70" fmla="*/ 16 w 460"/>
              <a:gd name="T71" fmla="*/ 93 h 451"/>
              <a:gd name="T72" fmla="*/ 5 w 460"/>
              <a:gd name="T73" fmla="*/ 102 h 451"/>
              <a:gd name="T74" fmla="*/ 55 w 460"/>
              <a:gd name="T75" fmla="*/ 150 h 451"/>
              <a:gd name="T76" fmla="*/ 37 w 460"/>
              <a:gd name="T77" fmla="*/ 180 h 451"/>
              <a:gd name="T78" fmla="*/ 37 w 460"/>
              <a:gd name="T79" fmla="*/ 180 h 451"/>
              <a:gd name="T80" fmla="*/ 24 w 460"/>
              <a:gd name="T81" fmla="*/ 202 h 451"/>
              <a:gd name="T82" fmla="*/ 113 w 460"/>
              <a:gd name="T83" fmla="*/ 374 h 451"/>
              <a:gd name="T84" fmla="*/ 155 w 460"/>
              <a:gd name="T85" fmla="*/ 384 h 451"/>
              <a:gd name="T86" fmla="*/ 155 w 460"/>
              <a:gd name="T87" fmla="*/ 349 h 451"/>
              <a:gd name="T88" fmla="*/ 60 w 460"/>
              <a:gd name="T89" fmla="*/ 211 h 451"/>
              <a:gd name="T90" fmla="*/ 68 w 460"/>
              <a:gd name="T91" fmla="*/ 198 h 451"/>
              <a:gd name="T92" fmla="*/ 85 w 460"/>
              <a:gd name="T93" fmla="*/ 168 h 451"/>
              <a:gd name="T94" fmla="*/ 141 w 460"/>
              <a:gd name="T95" fmla="*/ 194 h 451"/>
              <a:gd name="T96" fmla="*/ 141 w 460"/>
              <a:gd name="T97" fmla="*/ 127 h 451"/>
              <a:gd name="T98" fmla="*/ 107 w 460"/>
              <a:gd name="T99" fmla="*/ 136 h 451"/>
              <a:gd name="T100" fmla="*/ 109 w 460"/>
              <a:gd name="T101" fmla="*/ 141 h 451"/>
              <a:gd name="T102" fmla="*/ 86 w 460"/>
              <a:gd name="T103" fmla="*/ 128 h 451"/>
              <a:gd name="T104" fmla="*/ 71 w 460"/>
              <a:gd name="T105" fmla="*/ 115 h 451"/>
              <a:gd name="T106" fmla="*/ 107 w 460"/>
              <a:gd name="T107" fmla="*/ 136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0" h="451">
                <a:moveTo>
                  <a:pt x="398" y="161"/>
                </a:moveTo>
                <a:cubicBezTo>
                  <a:pt x="353" y="148"/>
                  <a:pt x="353" y="148"/>
                  <a:pt x="353" y="148"/>
                </a:cubicBezTo>
                <a:cubicBezTo>
                  <a:pt x="307" y="136"/>
                  <a:pt x="307" y="136"/>
                  <a:pt x="307" y="136"/>
                </a:cubicBezTo>
                <a:cubicBezTo>
                  <a:pt x="297" y="133"/>
                  <a:pt x="292" y="124"/>
                  <a:pt x="294" y="115"/>
                </a:cubicBezTo>
                <a:cubicBezTo>
                  <a:pt x="295" y="109"/>
                  <a:pt x="299" y="105"/>
                  <a:pt x="303" y="103"/>
                </a:cubicBezTo>
                <a:cubicBezTo>
                  <a:pt x="345" y="79"/>
                  <a:pt x="345" y="79"/>
                  <a:pt x="345" y="79"/>
                </a:cubicBezTo>
                <a:cubicBezTo>
                  <a:pt x="337" y="65"/>
                  <a:pt x="328" y="50"/>
                  <a:pt x="320" y="36"/>
                </a:cubicBezTo>
                <a:cubicBezTo>
                  <a:pt x="285" y="36"/>
                  <a:pt x="285" y="36"/>
                  <a:pt x="285" y="36"/>
                </a:cubicBezTo>
                <a:cubicBezTo>
                  <a:pt x="241" y="36"/>
                  <a:pt x="241" y="36"/>
                  <a:pt x="241" y="36"/>
                </a:cubicBezTo>
                <a:cubicBezTo>
                  <a:pt x="196" y="36"/>
                  <a:pt x="196" y="36"/>
                  <a:pt x="196" y="36"/>
                </a:cubicBezTo>
                <a:cubicBezTo>
                  <a:pt x="196" y="36"/>
                  <a:pt x="196" y="36"/>
                  <a:pt x="196" y="36"/>
                </a:cubicBezTo>
                <a:cubicBezTo>
                  <a:pt x="161" y="36"/>
                  <a:pt x="161" y="36"/>
                  <a:pt x="161" y="36"/>
                </a:cubicBezTo>
                <a:cubicBezTo>
                  <a:pt x="153" y="50"/>
                  <a:pt x="153" y="50"/>
                  <a:pt x="153" y="50"/>
                </a:cubicBezTo>
                <a:cubicBezTo>
                  <a:pt x="148" y="58"/>
                  <a:pt x="137" y="61"/>
                  <a:pt x="129" y="56"/>
                </a:cubicBezTo>
                <a:cubicBezTo>
                  <a:pt x="121" y="51"/>
                  <a:pt x="118" y="40"/>
                  <a:pt x="123" y="32"/>
                </a:cubicBezTo>
                <a:cubicBezTo>
                  <a:pt x="136" y="10"/>
                  <a:pt x="136" y="10"/>
                  <a:pt x="136" y="10"/>
                </a:cubicBezTo>
                <a:cubicBezTo>
                  <a:pt x="139" y="4"/>
                  <a:pt x="146" y="0"/>
                  <a:pt x="152" y="1"/>
                </a:cubicBezTo>
                <a:cubicBezTo>
                  <a:pt x="196" y="1"/>
                  <a:pt x="196" y="1"/>
                  <a:pt x="196" y="1"/>
                </a:cubicBezTo>
                <a:cubicBezTo>
                  <a:pt x="196" y="1"/>
                  <a:pt x="196" y="1"/>
                  <a:pt x="196" y="1"/>
                </a:cubicBezTo>
                <a:cubicBezTo>
                  <a:pt x="241" y="1"/>
                  <a:pt x="241" y="1"/>
                  <a:pt x="241" y="1"/>
                </a:cubicBezTo>
                <a:cubicBezTo>
                  <a:pt x="285" y="1"/>
                  <a:pt x="285" y="1"/>
                  <a:pt x="285" y="1"/>
                </a:cubicBezTo>
                <a:cubicBezTo>
                  <a:pt x="330" y="1"/>
                  <a:pt x="330" y="1"/>
                  <a:pt x="330" y="1"/>
                </a:cubicBezTo>
                <a:cubicBezTo>
                  <a:pt x="337" y="1"/>
                  <a:pt x="343" y="5"/>
                  <a:pt x="346" y="11"/>
                </a:cubicBezTo>
                <a:cubicBezTo>
                  <a:pt x="356" y="28"/>
                  <a:pt x="366" y="45"/>
                  <a:pt x="376" y="62"/>
                </a:cubicBezTo>
                <a:cubicBezTo>
                  <a:pt x="418" y="37"/>
                  <a:pt x="418" y="37"/>
                  <a:pt x="418" y="37"/>
                </a:cubicBezTo>
                <a:cubicBezTo>
                  <a:pt x="427" y="32"/>
                  <a:pt x="437" y="35"/>
                  <a:pt x="442" y="43"/>
                </a:cubicBezTo>
                <a:cubicBezTo>
                  <a:pt x="445" y="48"/>
                  <a:pt x="445" y="52"/>
                  <a:pt x="444" y="57"/>
                </a:cubicBezTo>
                <a:cubicBezTo>
                  <a:pt x="432" y="102"/>
                  <a:pt x="432" y="102"/>
                  <a:pt x="432" y="102"/>
                </a:cubicBezTo>
                <a:cubicBezTo>
                  <a:pt x="420" y="148"/>
                  <a:pt x="420" y="148"/>
                  <a:pt x="420" y="148"/>
                </a:cubicBezTo>
                <a:cubicBezTo>
                  <a:pt x="417" y="157"/>
                  <a:pt x="407" y="163"/>
                  <a:pt x="398" y="161"/>
                </a:cubicBezTo>
                <a:close/>
                <a:moveTo>
                  <a:pt x="390" y="122"/>
                </a:moveTo>
                <a:cubicBezTo>
                  <a:pt x="390" y="122"/>
                  <a:pt x="390" y="122"/>
                  <a:pt x="390" y="122"/>
                </a:cubicBezTo>
                <a:cubicBezTo>
                  <a:pt x="398" y="93"/>
                  <a:pt x="398" y="93"/>
                  <a:pt x="398" y="93"/>
                </a:cubicBezTo>
                <a:cubicBezTo>
                  <a:pt x="399" y="88"/>
                  <a:pt x="399" y="88"/>
                  <a:pt x="399" y="88"/>
                </a:cubicBezTo>
                <a:cubicBezTo>
                  <a:pt x="385" y="97"/>
                  <a:pt x="371" y="105"/>
                  <a:pt x="356" y="113"/>
                </a:cubicBezTo>
                <a:cubicBezTo>
                  <a:pt x="390" y="122"/>
                  <a:pt x="390" y="122"/>
                  <a:pt x="390" y="122"/>
                </a:cubicBezTo>
                <a:close/>
                <a:moveTo>
                  <a:pt x="194" y="354"/>
                </a:moveTo>
                <a:cubicBezTo>
                  <a:pt x="194" y="354"/>
                  <a:pt x="194" y="354"/>
                  <a:pt x="194" y="354"/>
                </a:cubicBezTo>
                <a:cubicBezTo>
                  <a:pt x="195" y="354"/>
                  <a:pt x="195" y="354"/>
                  <a:pt x="195" y="354"/>
                </a:cubicBezTo>
                <a:cubicBezTo>
                  <a:pt x="228" y="320"/>
                  <a:pt x="228" y="320"/>
                  <a:pt x="228" y="320"/>
                </a:cubicBezTo>
                <a:cubicBezTo>
                  <a:pt x="262" y="287"/>
                  <a:pt x="262" y="287"/>
                  <a:pt x="262" y="287"/>
                </a:cubicBezTo>
                <a:cubicBezTo>
                  <a:pt x="269" y="280"/>
                  <a:pt x="280" y="280"/>
                  <a:pt x="287" y="287"/>
                </a:cubicBezTo>
                <a:cubicBezTo>
                  <a:pt x="290" y="291"/>
                  <a:pt x="292" y="296"/>
                  <a:pt x="292" y="301"/>
                </a:cubicBezTo>
                <a:cubicBezTo>
                  <a:pt x="292" y="349"/>
                  <a:pt x="292" y="349"/>
                  <a:pt x="292" y="349"/>
                </a:cubicBezTo>
                <a:cubicBezTo>
                  <a:pt x="308" y="349"/>
                  <a:pt x="325" y="349"/>
                  <a:pt x="342" y="349"/>
                </a:cubicBezTo>
                <a:cubicBezTo>
                  <a:pt x="368" y="303"/>
                  <a:pt x="395" y="257"/>
                  <a:pt x="421" y="211"/>
                </a:cubicBezTo>
                <a:cubicBezTo>
                  <a:pt x="413" y="197"/>
                  <a:pt x="413" y="197"/>
                  <a:pt x="413" y="197"/>
                </a:cubicBezTo>
                <a:cubicBezTo>
                  <a:pt x="409" y="189"/>
                  <a:pt x="412" y="178"/>
                  <a:pt x="420" y="174"/>
                </a:cubicBezTo>
                <a:cubicBezTo>
                  <a:pt x="428" y="169"/>
                  <a:pt x="439" y="171"/>
                  <a:pt x="444" y="180"/>
                </a:cubicBezTo>
                <a:cubicBezTo>
                  <a:pt x="457" y="202"/>
                  <a:pt x="457" y="202"/>
                  <a:pt x="457" y="202"/>
                </a:cubicBezTo>
                <a:cubicBezTo>
                  <a:pt x="460" y="208"/>
                  <a:pt x="460" y="214"/>
                  <a:pt x="457" y="220"/>
                </a:cubicBezTo>
                <a:cubicBezTo>
                  <a:pt x="434" y="259"/>
                  <a:pt x="434" y="259"/>
                  <a:pt x="434" y="259"/>
                </a:cubicBezTo>
                <a:cubicBezTo>
                  <a:pt x="434" y="259"/>
                  <a:pt x="374" y="363"/>
                  <a:pt x="367" y="375"/>
                </a:cubicBezTo>
                <a:cubicBezTo>
                  <a:pt x="364" y="381"/>
                  <a:pt x="358" y="384"/>
                  <a:pt x="352" y="384"/>
                </a:cubicBezTo>
                <a:cubicBezTo>
                  <a:pt x="332" y="384"/>
                  <a:pt x="312" y="384"/>
                  <a:pt x="292" y="384"/>
                </a:cubicBezTo>
                <a:cubicBezTo>
                  <a:pt x="292" y="433"/>
                  <a:pt x="292" y="433"/>
                  <a:pt x="292" y="433"/>
                </a:cubicBezTo>
                <a:cubicBezTo>
                  <a:pt x="292" y="443"/>
                  <a:pt x="284" y="451"/>
                  <a:pt x="274" y="451"/>
                </a:cubicBezTo>
                <a:cubicBezTo>
                  <a:pt x="269" y="451"/>
                  <a:pt x="265" y="449"/>
                  <a:pt x="262" y="446"/>
                </a:cubicBezTo>
                <a:cubicBezTo>
                  <a:pt x="262" y="446"/>
                  <a:pt x="262" y="446"/>
                  <a:pt x="262" y="446"/>
                </a:cubicBezTo>
                <a:cubicBezTo>
                  <a:pt x="239" y="423"/>
                  <a:pt x="217" y="401"/>
                  <a:pt x="194" y="379"/>
                </a:cubicBezTo>
                <a:cubicBezTo>
                  <a:pt x="188" y="372"/>
                  <a:pt x="188" y="361"/>
                  <a:pt x="194" y="354"/>
                </a:cubicBezTo>
                <a:close/>
                <a:moveTo>
                  <a:pt x="232" y="366"/>
                </a:moveTo>
                <a:cubicBezTo>
                  <a:pt x="232" y="366"/>
                  <a:pt x="232" y="366"/>
                  <a:pt x="232" y="366"/>
                </a:cubicBezTo>
                <a:cubicBezTo>
                  <a:pt x="253" y="387"/>
                  <a:pt x="253" y="387"/>
                  <a:pt x="253" y="387"/>
                </a:cubicBezTo>
                <a:cubicBezTo>
                  <a:pt x="257" y="391"/>
                  <a:pt x="257" y="391"/>
                  <a:pt x="257" y="391"/>
                </a:cubicBezTo>
                <a:cubicBezTo>
                  <a:pt x="257" y="375"/>
                  <a:pt x="257" y="358"/>
                  <a:pt x="257" y="342"/>
                </a:cubicBezTo>
                <a:cubicBezTo>
                  <a:pt x="232" y="366"/>
                  <a:pt x="232" y="366"/>
                  <a:pt x="232" y="366"/>
                </a:cubicBezTo>
                <a:close/>
                <a:moveTo>
                  <a:pt x="129" y="81"/>
                </a:moveTo>
                <a:cubicBezTo>
                  <a:pt x="129" y="81"/>
                  <a:pt x="129" y="81"/>
                  <a:pt x="129" y="81"/>
                </a:cubicBezTo>
                <a:cubicBezTo>
                  <a:pt x="126" y="72"/>
                  <a:pt x="117" y="66"/>
                  <a:pt x="107" y="69"/>
                </a:cubicBezTo>
                <a:cubicBezTo>
                  <a:pt x="62" y="81"/>
                  <a:pt x="62" y="81"/>
                  <a:pt x="62" y="81"/>
                </a:cubicBezTo>
                <a:cubicBezTo>
                  <a:pt x="16" y="93"/>
                  <a:pt x="16" y="93"/>
                  <a:pt x="16" y="93"/>
                </a:cubicBezTo>
                <a:cubicBezTo>
                  <a:pt x="16" y="93"/>
                  <a:pt x="16" y="93"/>
                  <a:pt x="16" y="93"/>
                </a:cubicBezTo>
                <a:cubicBezTo>
                  <a:pt x="12" y="94"/>
                  <a:pt x="8" y="97"/>
                  <a:pt x="5" y="102"/>
                </a:cubicBezTo>
                <a:cubicBezTo>
                  <a:pt x="0" y="110"/>
                  <a:pt x="3" y="121"/>
                  <a:pt x="12" y="125"/>
                </a:cubicBezTo>
                <a:cubicBezTo>
                  <a:pt x="55" y="150"/>
                  <a:pt x="55" y="150"/>
                  <a:pt x="55" y="150"/>
                </a:cubicBezTo>
                <a:cubicBezTo>
                  <a:pt x="50" y="157"/>
                  <a:pt x="50" y="157"/>
                  <a:pt x="50" y="157"/>
                </a:cubicBezTo>
                <a:cubicBezTo>
                  <a:pt x="37" y="180"/>
                  <a:pt x="37" y="180"/>
                  <a:pt x="37" y="180"/>
                </a:cubicBezTo>
                <a:cubicBezTo>
                  <a:pt x="38" y="180"/>
                  <a:pt x="38" y="180"/>
                  <a:pt x="38" y="180"/>
                </a:cubicBezTo>
                <a:cubicBezTo>
                  <a:pt x="37" y="180"/>
                  <a:pt x="37" y="180"/>
                  <a:pt x="37" y="180"/>
                </a:cubicBezTo>
                <a:cubicBezTo>
                  <a:pt x="24" y="202"/>
                  <a:pt x="24" y="202"/>
                  <a:pt x="24" y="202"/>
                </a:cubicBezTo>
                <a:cubicBezTo>
                  <a:pt x="24" y="202"/>
                  <a:pt x="24" y="202"/>
                  <a:pt x="24" y="202"/>
                </a:cubicBezTo>
                <a:cubicBezTo>
                  <a:pt x="22" y="207"/>
                  <a:pt x="21" y="214"/>
                  <a:pt x="24" y="220"/>
                </a:cubicBezTo>
                <a:cubicBezTo>
                  <a:pt x="54" y="271"/>
                  <a:pt x="84" y="323"/>
                  <a:pt x="113" y="374"/>
                </a:cubicBezTo>
                <a:cubicBezTo>
                  <a:pt x="116" y="380"/>
                  <a:pt x="122" y="384"/>
                  <a:pt x="129" y="384"/>
                </a:cubicBezTo>
                <a:cubicBezTo>
                  <a:pt x="155" y="384"/>
                  <a:pt x="155" y="384"/>
                  <a:pt x="155" y="384"/>
                </a:cubicBezTo>
                <a:cubicBezTo>
                  <a:pt x="165" y="384"/>
                  <a:pt x="173" y="376"/>
                  <a:pt x="173" y="366"/>
                </a:cubicBezTo>
                <a:cubicBezTo>
                  <a:pt x="173" y="357"/>
                  <a:pt x="165" y="349"/>
                  <a:pt x="155" y="349"/>
                </a:cubicBezTo>
                <a:cubicBezTo>
                  <a:pt x="139" y="349"/>
                  <a:pt x="139" y="349"/>
                  <a:pt x="139" y="349"/>
                </a:cubicBezTo>
                <a:cubicBezTo>
                  <a:pt x="113" y="303"/>
                  <a:pt x="86" y="257"/>
                  <a:pt x="60" y="211"/>
                </a:cubicBezTo>
                <a:cubicBezTo>
                  <a:pt x="68" y="198"/>
                  <a:pt x="68" y="198"/>
                  <a:pt x="68" y="198"/>
                </a:cubicBezTo>
                <a:cubicBezTo>
                  <a:pt x="68" y="198"/>
                  <a:pt x="68" y="198"/>
                  <a:pt x="68" y="198"/>
                </a:cubicBezTo>
                <a:cubicBezTo>
                  <a:pt x="81" y="175"/>
                  <a:pt x="81" y="175"/>
                  <a:pt x="81" y="175"/>
                </a:cubicBezTo>
                <a:cubicBezTo>
                  <a:pt x="85" y="168"/>
                  <a:pt x="85" y="168"/>
                  <a:pt x="85" y="168"/>
                </a:cubicBezTo>
                <a:cubicBezTo>
                  <a:pt x="127" y="192"/>
                  <a:pt x="127" y="192"/>
                  <a:pt x="127" y="192"/>
                </a:cubicBezTo>
                <a:cubicBezTo>
                  <a:pt x="131" y="195"/>
                  <a:pt x="136" y="196"/>
                  <a:pt x="141" y="194"/>
                </a:cubicBezTo>
                <a:cubicBezTo>
                  <a:pt x="150" y="192"/>
                  <a:pt x="156" y="182"/>
                  <a:pt x="153" y="173"/>
                </a:cubicBezTo>
                <a:cubicBezTo>
                  <a:pt x="141" y="127"/>
                  <a:pt x="141" y="127"/>
                  <a:pt x="141" y="127"/>
                </a:cubicBezTo>
                <a:cubicBezTo>
                  <a:pt x="129" y="81"/>
                  <a:pt x="129" y="81"/>
                  <a:pt x="129" y="81"/>
                </a:cubicBezTo>
                <a:close/>
                <a:moveTo>
                  <a:pt x="107" y="136"/>
                </a:moveTo>
                <a:cubicBezTo>
                  <a:pt x="107" y="136"/>
                  <a:pt x="107" y="136"/>
                  <a:pt x="107" y="136"/>
                </a:cubicBezTo>
                <a:cubicBezTo>
                  <a:pt x="109" y="141"/>
                  <a:pt x="109" y="141"/>
                  <a:pt x="109" y="141"/>
                </a:cubicBezTo>
                <a:cubicBezTo>
                  <a:pt x="87" y="129"/>
                  <a:pt x="87" y="129"/>
                  <a:pt x="87" y="129"/>
                </a:cubicBezTo>
                <a:cubicBezTo>
                  <a:pt x="86" y="128"/>
                  <a:pt x="86" y="128"/>
                  <a:pt x="86" y="128"/>
                </a:cubicBezTo>
                <a:cubicBezTo>
                  <a:pt x="66" y="116"/>
                  <a:pt x="66" y="116"/>
                  <a:pt x="66" y="116"/>
                </a:cubicBezTo>
                <a:cubicBezTo>
                  <a:pt x="71" y="115"/>
                  <a:pt x="71" y="115"/>
                  <a:pt x="71" y="115"/>
                </a:cubicBezTo>
                <a:cubicBezTo>
                  <a:pt x="100" y="107"/>
                  <a:pt x="100" y="107"/>
                  <a:pt x="100" y="107"/>
                </a:cubicBezTo>
                <a:cubicBezTo>
                  <a:pt x="107" y="136"/>
                  <a:pt x="107" y="136"/>
                  <a:pt x="107" y="136"/>
                </a:cubicBezTo>
                <a:close/>
              </a:path>
            </a:pathLst>
          </a:custGeom>
          <a:solidFill>
            <a:srgbClr val="5CC48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Title 3"/>
          <p:cNvSpPr txBox="1">
            <a:spLocks/>
          </p:cNvSpPr>
          <p:nvPr/>
        </p:nvSpPr>
        <p:spPr>
          <a:xfrm>
            <a:off x="474081" y="288214"/>
            <a:ext cx="11277392" cy="713252"/>
          </a:xfrm>
          <a:prstGeom prst="rect">
            <a:avLst/>
          </a:prstGeom>
        </p:spPr>
        <p:txBody>
          <a:bodyPr vert="horz" lIns="91428" tIns="45714" rIns="91428" bIns="45714" rtlCol="0" anchor="ctr">
            <a:normAutofit/>
          </a:bodyPr>
          <a:lstStyle/>
          <a:p>
            <a:pPr marL="0" marR="0" lvl="0" indent="0" defTabSz="1219201" rtl="0" eaLnBrk="1" fontAlgn="auto" latinLnBrk="0" hangingPunct="1">
              <a:lnSpc>
                <a:spcPct val="100000"/>
              </a:lnSpc>
              <a:spcBef>
                <a:spcPct val="0"/>
              </a:spcBef>
              <a:spcAft>
                <a:spcPts val="0"/>
              </a:spcAft>
              <a:buClrTx/>
              <a:buSzTx/>
              <a:buFontTx/>
              <a:buNone/>
              <a:tabLst/>
              <a:defRPr/>
            </a:pPr>
            <a:r>
              <a:rPr kumimoji="1" lang="en-US" altLang="zh-CN" sz="3600" b="0" i="0" u="none" strike="noStrike" kern="1200" cap="none" spc="0" normalizeH="0" baseline="0" noProof="0" dirty="0" smtClean="0">
                <a:ln>
                  <a:noFill/>
                </a:ln>
                <a:gradFill>
                  <a:gsLst>
                    <a:gs pos="49000">
                      <a:prstClr val="white"/>
                    </a:gs>
                    <a:gs pos="100000">
                      <a:prstClr val="white">
                        <a:lumMod val="65000"/>
                      </a:prstClr>
                    </a:gs>
                  </a:gsLst>
                  <a:lin ang="5400000" scaled="1"/>
                </a:gradFill>
                <a:effectLst/>
                <a:uLnTx/>
                <a:uFillTx/>
                <a:latin typeface="Huawei Script Regular" pitchFamily="50" charset="0"/>
                <a:ea typeface="+mn-ea"/>
                <a:cs typeface="Arial" pitchFamily="34" charset="0"/>
                <a:sym typeface="Lucida Grande"/>
              </a:rPr>
              <a:t>Huawei GCI</a:t>
            </a:r>
            <a:endParaRPr kumimoji="1" lang="en-SG" altLang="zh-CN" sz="3600" b="0" i="0" u="none" strike="noStrike" kern="1200" cap="none" spc="0" normalizeH="0" baseline="0" noProof="0" dirty="0">
              <a:ln>
                <a:noFill/>
              </a:ln>
              <a:gradFill>
                <a:gsLst>
                  <a:gs pos="49000">
                    <a:prstClr val="white"/>
                  </a:gs>
                  <a:gs pos="100000">
                    <a:prstClr val="white">
                      <a:lumMod val="65000"/>
                    </a:prstClr>
                  </a:gs>
                </a:gsLst>
                <a:lin ang="5400000" scaled="1"/>
              </a:gradFill>
              <a:effectLst/>
              <a:uLnTx/>
              <a:uFillTx/>
              <a:latin typeface="Huawei Script Regular" pitchFamily="50" charset="0"/>
              <a:ea typeface="+mn-ea"/>
              <a:cs typeface="Arial" pitchFamily="34" charset="0"/>
              <a:sym typeface="Lucida Grande"/>
            </a:endParaRPr>
          </a:p>
        </p:txBody>
      </p:sp>
      <p:sp>
        <p:nvSpPr>
          <p:cNvPr id="11" name="Rectangle 10"/>
          <p:cNvSpPr/>
          <p:nvPr/>
        </p:nvSpPr>
        <p:spPr>
          <a:xfrm>
            <a:off x="552971" y="981522"/>
            <a:ext cx="1119850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zh-CN" sz="1800" dirty="0">
                <a:latin typeface="Arial" panose="020B0604020202020204" pitchFamily="34" charset="0"/>
                <a:ea typeface="Arial Unicode MS" panose="020B0604020202020204" pitchFamily="34" charset="-128"/>
                <a:cs typeface="Arial" panose="020B0604020202020204" pitchFamily="34" charset="0"/>
              </a:rPr>
              <a:t>Benchmarking digital economy transformation</a:t>
            </a:r>
            <a:endParaRPr lang="en-SG" sz="1800" dirty="0">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352472" y="5432894"/>
            <a:ext cx="10040059" cy="551219"/>
          </a:xfrm>
          <a:prstGeom prst="rect">
            <a:avLst/>
          </a:prstGeom>
          <a:solidFill>
            <a:srgbClr val="00B4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a typeface="Arial Unicode MS" panose="020B0604020202020204" pitchFamily="34" charset="-128"/>
            </a:endParaRPr>
          </a:p>
        </p:txBody>
      </p:sp>
      <p:sp>
        <p:nvSpPr>
          <p:cNvPr id="5" name="Rectangle 7"/>
          <p:cNvSpPr>
            <a:spLocks noChangeArrowheads="1"/>
          </p:cNvSpPr>
          <p:nvPr/>
        </p:nvSpPr>
        <p:spPr bwMode="auto">
          <a:xfrm>
            <a:off x="1352472" y="4839636"/>
            <a:ext cx="10040059" cy="553292"/>
          </a:xfrm>
          <a:prstGeom prst="rect">
            <a:avLst/>
          </a:prstGeom>
          <a:solidFill>
            <a:srgbClr val="00B4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a typeface="Arial Unicode MS" panose="020B0604020202020204" pitchFamily="34" charset="-128"/>
            </a:endParaRPr>
          </a:p>
        </p:txBody>
      </p:sp>
      <p:sp>
        <p:nvSpPr>
          <p:cNvPr id="6" name="Rectangle 8"/>
          <p:cNvSpPr>
            <a:spLocks noChangeArrowheads="1"/>
          </p:cNvSpPr>
          <p:nvPr/>
        </p:nvSpPr>
        <p:spPr bwMode="auto">
          <a:xfrm>
            <a:off x="3961436" y="4248450"/>
            <a:ext cx="7431095" cy="549147"/>
          </a:xfrm>
          <a:prstGeom prst="rect">
            <a:avLst/>
          </a:prstGeom>
          <a:solidFill>
            <a:srgbClr val="15C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a typeface="Arial Unicode MS" panose="020B0604020202020204" pitchFamily="34" charset="-128"/>
            </a:endParaRPr>
          </a:p>
        </p:txBody>
      </p:sp>
      <p:sp>
        <p:nvSpPr>
          <p:cNvPr id="7" name="Rectangle 9"/>
          <p:cNvSpPr>
            <a:spLocks noChangeArrowheads="1"/>
          </p:cNvSpPr>
          <p:nvPr/>
        </p:nvSpPr>
        <p:spPr bwMode="auto">
          <a:xfrm>
            <a:off x="6568329" y="3653128"/>
            <a:ext cx="4824202" cy="555363"/>
          </a:xfrm>
          <a:prstGeom prst="rect">
            <a:avLst/>
          </a:prstGeom>
          <a:solidFill>
            <a:srgbClr val="4EC7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a typeface="Arial Unicode MS" panose="020B0604020202020204" pitchFamily="34" charset="-128"/>
            </a:endParaRPr>
          </a:p>
        </p:txBody>
      </p:sp>
      <p:sp>
        <p:nvSpPr>
          <p:cNvPr id="8" name="Rectangle 10"/>
          <p:cNvSpPr>
            <a:spLocks noChangeArrowheads="1"/>
          </p:cNvSpPr>
          <p:nvPr/>
        </p:nvSpPr>
        <p:spPr bwMode="auto">
          <a:xfrm>
            <a:off x="9208378" y="3042995"/>
            <a:ext cx="2184153" cy="551219"/>
          </a:xfrm>
          <a:prstGeom prst="rect">
            <a:avLst/>
          </a:prstGeom>
          <a:solidFill>
            <a:srgbClr val="6ECD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solidFill>
              <a:ea typeface="Arial Unicode MS" panose="020B0604020202020204" pitchFamily="34" charset="-128"/>
            </a:endParaRPr>
          </a:p>
        </p:txBody>
      </p:sp>
      <p:cxnSp>
        <p:nvCxnSpPr>
          <p:cNvPr id="9" name="直接连接符 22"/>
          <p:cNvCxnSpPr/>
          <p:nvPr/>
        </p:nvCxnSpPr>
        <p:spPr>
          <a:xfrm>
            <a:off x="3952318" y="2117479"/>
            <a:ext cx="0" cy="386207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椭圆 23"/>
          <p:cNvSpPr/>
          <p:nvPr/>
        </p:nvSpPr>
        <p:spPr>
          <a:xfrm>
            <a:off x="3879584" y="1855045"/>
            <a:ext cx="142983" cy="14298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cxnSp>
        <p:nvCxnSpPr>
          <p:cNvPr id="11" name="直接连接符 24"/>
          <p:cNvCxnSpPr/>
          <p:nvPr/>
        </p:nvCxnSpPr>
        <p:spPr>
          <a:xfrm>
            <a:off x="6562224" y="2117479"/>
            <a:ext cx="0" cy="386207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椭圆 25"/>
          <p:cNvSpPr/>
          <p:nvPr/>
        </p:nvSpPr>
        <p:spPr>
          <a:xfrm>
            <a:off x="6489489" y="1855045"/>
            <a:ext cx="142983" cy="14298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cxnSp>
        <p:nvCxnSpPr>
          <p:cNvPr id="13" name="直接连接符 26"/>
          <p:cNvCxnSpPr/>
          <p:nvPr/>
        </p:nvCxnSpPr>
        <p:spPr>
          <a:xfrm>
            <a:off x="9199822" y="2117479"/>
            <a:ext cx="0" cy="386207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椭圆 27"/>
          <p:cNvSpPr/>
          <p:nvPr/>
        </p:nvSpPr>
        <p:spPr>
          <a:xfrm>
            <a:off x="9127088" y="1869559"/>
            <a:ext cx="142983" cy="14298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cxnSp>
        <p:nvCxnSpPr>
          <p:cNvPr id="15" name="直接连接符 28"/>
          <p:cNvCxnSpPr/>
          <p:nvPr/>
        </p:nvCxnSpPr>
        <p:spPr>
          <a:xfrm>
            <a:off x="1346462" y="2117479"/>
            <a:ext cx="0" cy="386207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椭圆 29"/>
          <p:cNvSpPr/>
          <p:nvPr/>
        </p:nvSpPr>
        <p:spPr>
          <a:xfrm>
            <a:off x="1273728" y="1884073"/>
            <a:ext cx="142983" cy="14298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cxnSp>
        <p:nvCxnSpPr>
          <p:cNvPr id="17" name="直接连接符 30"/>
          <p:cNvCxnSpPr/>
          <p:nvPr/>
        </p:nvCxnSpPr>
        <p:spPr>
          <a:xfrm>
            <a:off x="11398953" y="2117479"/>
            <a:ext cx="0" cy="386207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椭圆 31"/>
          <p:cNvSpPr/>
          <p:nvPr/>
        </p:nvSpPr>
        <p:spPr>
          <a:xfrm>
            <a:off x="11326219" y="1869559"/>
            <a:ext cx="142983" cy="14298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9" name="矩形 32"/>
          <p:cNvSpPr/>
          <p:nvPr/>
        </p:nvSpPr>
        <p:spPr>
          <a:xfrm>
            <a:off x="1778839" y="1837650"/>
            <a:ext cx="1741101" cy="646331"/>
          </a:xfrm>
          <a:prstGeom prst="rect">
            <a:avLst/>
          </a:prstGeom>
        </p:spPr>
        <p:txBody>
          <a:bodyPr wrap="square">
            <a:spAutoFit/>
          </a:bodyPr>
          <a:lstStyle/>
          <a:p>
            <a:pPr algn="ctr">
              <a:defRPr/>
            </a:pPr>
            <a:r>
              <a:rPr lang="en-US" altLang="zh-CN" sz="1800" b="1" dirty="0" smtClean="0">
                <a:solidFill>
                  <a:srgbClr val="FFC000"/>
                </a:solidFill>
                <a:ea typeface="Arial Unicode MS" panose="020B0604020202020204" pitchFamily="34" charset="-128"/>
                <a:cs typeface="Arial" panose="020B0604020202020204" pitchFamily="34" charset="0"/>
              </a:rPr>
              <a:t>Foundation </a:t>
            </a:r>
            <a:r>
              <a:rPr lang="en-US" altLang="zh-CN" sz="1800" b="1" dirty="0">
                <a:solidFill>
                  <a:srgbClr val="FFC000"/>
                </a:solidFill>
                <a:ea typeface="Arial Unicode MS" panose="020B0604020202020204" pitchFamily="34" charset="-128"/>
                <a:cs typeface="Arial" panose="020B0604020202020204" pitchFamily="34" charset="0"/>
              </a:rPr>
              <a:t>Innovation</a:t>
            </a:r>
          </a:p>
        </p:txBody>
      </p:sp>
      <p:sp>
        <p:nvSpPr>
          <p:cNvPr id="20" name="矩形 33"/>
          <p:cNvSpPr/>
          <p:nvPr/>
        </p:nvSpPr>
        <p:spPr>
          <a:xfrm>
            <a:off x="4579847" y="1837650"/>
            <a:ext cx="1354849" cy="646331"/>
          </a:xfrm>
          <a:prstGeom prst="rect">
            <a:avLst/>
          </a:prstGeom>
        </p:spPr>
        <p:txBody>
          <a:bodyPr wrap="square">
            <a:spAutoFit/>
          </a:bodyPr>
          <a:lstStyle/>
          <a:p>
            <a:pPr algn="ctr">
              <a:defRPr/>
            </a:pPr>
            <a:r>
              <a:rPr lang="en-US" altLang="zh-CN" sz="1800" b="1" dirty="0">
                <a:solidFill>
                  <a:srgbClr val="FFC000"/>
                </a:solidFill>
                <a:ea typeface="Arial Unicode MS" panose="020B0604020202020204" pitchFamily="34" charset="-128"/>
                <a:cs typeface="Arial" panose="020B0604020202020204" pitchFamily="34" charset="0"/>
              </a:rPr>
              <a:t>Internet Innovation</a:t>
            </a:r>
          </a:p>
        </p:txBody>
      </p:sp>
      <p:sp>
        <p:nvSpPr>
          <p:cNvPr id="21" name="矩形 34"/>
          <p:cNvSpPr/>
          <p:nvPr/>
        </p:nvSpPr>
        <p:spPr>
          <a:xfrm>
            <a:off x="7203599" y="1837650"/>
            <a:ext cx="1354849" cy="646331"/>
          </a:xfrm>
          <a:prstGeom prst="rect">
            <a:avLst/>
          </a:prstGeom>
        </p:spPr>
        <p:txBody>
          <a:bodyPr wrap="square">
            <a:spAutoFit/>
          </a:bodyPr>
          <a:lstStyle/>
          <a:p>
            <a:pPr algn="ctr">
              <a:defRPr/>
            </a:pPr>
            <a:r>
              <a:rPr lang="en-US" altLang="zh-CN" sz="1800" b="1" dirty="0">
                <a:solidFill>
                  <a:srgbClr val="FFC000"/>
                </a:solidFill>
                <a:ea typeface="Arial Unicode MS" panose="020B0604020202020204" pitchFamily="34" charset="-128"/>
                <a:cs typeface="Arial" panose="020B0604020202020204" pitchFamily="34" charset="0"/>
              </a:rPr>
              <a:t>Data Innovation</a:t>
            </a:r>
          </a:p>
        </p:txBody>
      </p:sp>
      <p:sp>
        <p:nvSpPr>
          <p:cNvPr id="22" name="矩形 35"/>
          <p:cNvSpPr/>
          <p:nvPr/>
        </p:nvSpPr>
        <p:spPr>
          <a:xfrm>
            <a:off x="9418494" y="1852164"/>
            <a:ext cx="1761787" cy="646331"/>
          </a:xfrm>
          <a:prstGeom prst="rect">
            <a:avLst/>
          </a:prstGeom>
        </p:spPr>
        <p:txBody>
          <a:bodyPr wrap="square">
            <a:spAutoFit/>
          </a:bodyPr>
          <a:lstStyle/>
          <a:p>
            <a:pPr algn="ctr">
              <a:defRPr/>
            </a:pPr>
            <a:r>
              <a:rPr lang="en-US" altLang="zh-CN" sz="1800" b="1" dirty="0" smtClean="0">
                <a:solidFill>
                  <a:srgbClr val="FFC000"/>
                </a:solidFill>
                <a:ea typeface="Arial Unicode MS" panose="020B0604020202020204" pitchFamily="34" charset="-128"/>
                <a:cs typeface="Arial" panose="020B0604020202020204" pitchFamily="34" charset="0"/>
              </a:rPr>
              <a:t>Augmented </a:t>
            </a:r>
            <a:r>
              <a:rPr lang="en-US" altLang="zh-CN" sz="1800" b="1" dirty="0">
                <a:solidFill>
                  <a:srgbClr val="FFC000"/>
                </a:solidFill>
                <a:ea typeface="Arial Unicode MS" panose="020B0604020202020204" pitchFamily="34" charset="-128"/>
                <a:cs typeface="Arial" panose="020B0604020202020204" pitchFamily="34" charset="0"/>
              </a:rPr>
              <a:t>Innovation</a:t>
            </a:r>
          </a:p>
        </p:txBody>
      </p:sp>
      <p:sp>
        <p:nvSpPr>
          <p:cNvPr id="23" name="矩形 36"/>
          <p:cNvSpPr/>
          <p:nvPr/>
        </p:nvSpPr>
        <p:spPr>
          <a:xfrm>
            <a:off x="9433992" y="3141762"/>
            <a:ext cx="1261949" cy="369332"/>
          </a:xfrm>
          <a:prstGeom prst="rect">
            <a:avLst/>
          </a:prstGeom>
        </p:spPr>
        <p:txBody>
          <a:bodyPr wrap="none">
            <a:spAutoFit/>
          </a:bodyPr>
          <a:lstStyle/>
          <a:p>
            <a:pPr algn="r">
              <a:defRPr/>
            </a:pPr>
            <a:r>
              <a:rPr lang="en-US" altLang="zh-CN" sz="18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IoT</a:t>
            </a:r>
            <a:r>
              <a:rPr lang="en-US" altLang="zh-CN" sz="1800" dirty="0">
                <a:solidFill>
                  <a:schemeClr val="bg1"/>
                </a:solidFill>
                <a:latin typeface="Arial" panose="020B0604020202020204" pitchFamily="34" charset="0"/>
                <a:ea typeface="Arial Unicode MS" panose="020B0604020202020204" pitchFamily="34" charset="-128"/>
                <a:cs typeface="Arial" panose="020B0604020202020204" pitchFamily="34" charset="0"/>
              </a:rPr>
              <a:t>-</a:t>
            </a:r>
            <a:r>
              <a:rPr lang="en-US" altLang="zh-CN" sz="18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centric</a:t>
            </a:r>
            <a:endParaRPr lang="en-US" altLang="zh-CN" sz="18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24" name="矩形 37"/>
          <p:cNvSpPr/>
          <p:nvPr/>
        </p:nvSpPr>
        <p:spPr>
          <a:xfrm>
            <a:off x="8869800" y="3784280"/>
            <a:ext cx="1826141" cy="369332"/>
          </a:xfrm>
          <a:prstGeom prst="rect">
            <a:avLst/>
          </a:prstGeom>
        </p:spPr>
        <p:txBody>
          <a:bodyPr wrap="none">
            <a:spAutoFit/>
          </a:bodyPr>
          <a:lstStyle/>
          <a:p>
            <a:pPr algn="r">
              <a:defRPr/>
            </a:pPr>
            <a:r>
              <a:rPr lang="en-US" altLang="zh-CN" sz="1800" dirty="0">
                <a:solidFill>
                  <a:schemeClr val="bg1"/>
                </a:solidFill>
                <a:latin typeface="Arial" panose="020B0604020202020204" pitchFamily="34" charset="0"/>
                <a:ea typeface="Arial Unicode MS" panose="020B0604020202020204" pitchFamily="34" charset="-128"/>
                <a:cs typeface="Arial" panose="020B0604020202020204" pitchFamily="34" charset="0"/>
              </a:rPr>
              <a:t>Big </a:t>
            </a:r>
            <a:r>
              <a:rPr lang="en-US" altLang="zh-CN" sz="18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Data-centric</a:t>
            </a:r>
            <a:endParaRPr lang="en-US" altLang="zh-CN" sz="18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25" name="矩形 38"/>
          <p:cNvSpPr/>
          <p:nvPr/>
        </p:nvSpPr>
        <p:spPr>
          <a:xfrm>
            <a:off x="9087807" y="4337271"/>
            <a:ext cx="1608134" cy="369332"/>
          </a:xfrm>
          <a:prstGeom prst="rect">
            <a:avLst/>
          </a:prstGeom>
        </p:spPr>
        <p:txBody>
          <a:bodyPr wrap="none">
            <a:spAutoFit/>
          </a:bodyPr>
          <a:lstStyle/>
          <a:p>
            <a:pPr algn="r">
              <a:defRPr/>
            </a:pPr>
            <a:r>
              <a:rPr lang="en-US" altLang="zh-CN" sz="1800" dirty="0">
                <a:solidFill>
                  <a:schemeClr val="bg1"/>
                </a:solidFill>
                <a:latin typeface="Arial" panose="020B0604020202020204" pitchFamily="34" charset="0"/>
                <a:ea typeface="Arial Unicode MS" panose="020B0604020202020204" pitchFamily="34" charset="-128"/>
                <a:cs typeface="Arial" panose="020B0604020202020204" pitchFamily="34" charset="0"/>
              </a:rPr>
              <a:t>Cloud </a:t>
            </a:r>
            <a:r>
              <a:rPr lang="en-US" altLang="zh-CN" sz="18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-centric</a:t>
            </a:r>
            <a:endParaRPr lang="en-US" altLang="zh-CN" sz="18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26" name="矩形 39"/>
          <p:cNvSpPr/>
          <p:nvPr/>
        </p:nvSpPr>
        <p:spPr>
          <a:xfrm>
            <a:off x="8626143" y="4910461"/>
            <a:ext cx="2069798" cy="369332"/>
          </a:xfrm>
          <a:prstGeom prst="rect">
            <a:avLst/>
          </a:prstGeom>
        </p:spPr>
        <p:txBody>
          <a:bodyPr wrap="none">
            <a:spAutoFit/>
          </a:bodyPr>
          <a:lstStyle/>
          <a:p>
            <a:pPr algn="r">
              <a:defRPr/>
            </a:pPr>
            <a:r>
              <a:rPr lang="en-US" altLang="zh-CN" sz="18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Datacenter-centric</a:t>
            </a:r>
            <a:endParaRPr lang="en-US" altLang="zh-CN" sz="18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27" name="矩形 40"/>
          <p:cNvSpPr/>
          <p:nvPr/>
        </p:nvSpPr>
        <p:spPr>
          <a:xfrm>
            <a:off x="8626144" y="5510524"/>
            <a:ext cx="2069797" cy="369332"/>
          </a:xfrm>
          <a:prstGeom prst="rect">
            <a:avLst/>
          </a:prstGeom>
        </p:spPr>
        <p:txBody>
          <a:bodyPr wrap="none">
            <a:spAutoFit/>
          </a:bodyPr>
          <a:lstStyle/>
          <a:p>
            <a:pPr algn="r">
              <a:defRPr/>
            </a:pPr>
            <a:r>
              <a:rPr lang="en-US" altLang="zh-CN" sz="18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Broadband-centric</a:t>
            </a:r>
            <a:endParaRPr lang="en-US" altLang="zh-CN" sz="18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28" name="Freeform 50"/>
          <p:cNvSpPr>
            <a:spLocks noEditPoints="1"/>
          </p:cNvSpPr>
          <p:nvPr/>
        </p:nvSpPr>
        <p:spPr bwMode="auto">
          <a:xfrm>
            <a:off x="10872899" y="3225626"/>
            <a:ext cx="221732" cy="227948"/>
          </a:xfrm>
          <a:custGeom>
            <a:avLst/>
            <a:gdLst>
              <a:gd name="T0" fmla="*/ 101 w 119"/>
              <a:gd name="T1" fmla="*/ 101 h 123"/>
              <a:gd name="T2" fmla="*/ 92 w 119"/>
              <a:gd name="T3" fmla="*/ 99 h 123"/>
              <a:gd name="T4" fmla="*/ 98 w 119"/>
              <a:gd name="T5" fmla="*/ 91 h 123"/>
              <a:gd name="T6" fmla="*/ 108 w 119"/>
              <a:gd name="T7" fmla="*/ 94 h 123"/>
              <a:gd name="T8" fmla="*/ 101 w 119"/>
              <a:gd name="T9" fmla="*/ 101 h 123"/>
              <a:gd name="T10" fmla="*/ 26 w 119"/>
              <a:gd name="T11" fmla="*/ 86 h 123"/>
              <a:gd name="T12" fmla="*/ 12 w 119"/>
              <a:gd name="T13" fmla="*/ 82 h 123"/>
              <a:gd name="T14" fmla="*/ 21 w 119"/>
              <a:gd name="T15" fmla="*/ 71 h 123"/>
              <a:gd name="T16" fmla="*/ 35 w 119"/>
              <a:gd name="T17" fmla="*/ 75 h 123"/>
              <a:gd name="T18" fmla="*/ 26 w 119"/>
              <a:gd name="T19" fmla="*/ 86 h 123"/>
              <a:gd name="T20" fmla="*/ 71 w 119"/>
              <a:gd name="T21" fmla="*/ 5 h 123"/>
              <a:gd name="T22" fmla="*/ 81 w 119"/>
              <a:gd name="T23" fmla="*/ 8 h 123"/>
              <a:gd name="T24" fmla="*/ 75 w 119"/>
              <a:gd name="T25" fmla="*/ 15 h 123"/>
              <a:gd name="T26" fmla="*/ 65 w 119"/>
              <a:gd name="T27" fmla="*/ 13 h 123"/>
              <a:gd name="T28" fmla="*/ 71 w 119"/>
              <a:gd name="T29" fmla="*/ 5 h 123"/>
              <a:gd name="T30" fmla="*/ 94 w 119"/>
              <a:gd name="T31" fmla="*/ 87 h 123"/>
              <a:gd name="T32" fmla="*/ 84 w 119"/>
              <a:gd name="T33" fmla="*/ 98 h 123"/>
              <a:gd name="T34" fmla="*/ 52 w 119"/>
              <a:gd name="T35" fmla="*/ 93 h 123"/>
              <a:gd name="T36" fmla="*/ 51 w 119"/>
              <a:gd name="T37" fmla="*/ 82 h 123"/>
              <a:gd name="T38" fmla="*/ 47 w 119"/>
              <a:gd name="T39" fmla="*/ 74 h 123"/>
              <a:gd name="T40" fmla="*/ 55 w 119"/>
              <a:gd name="T41" fmla="*/ 59 h 123"/>
              <a:gd name="T42" fmla="*/ 68 w 119"/>
              <a:gd name="T43" fmla="*/ 35 h 123"/>
              <a:gd name="T44" fmla="*/ 81 w 119"/>
              <a:gd name="T45" fmla="*/ 35 h 123"/>
              <a:gd name="T46" fmla="*/ 91 w 119"/>
              <a:gd name="T47" fmla="*/ 13 h 123"/>
              <a:gd name="T48" fmla="*/ 69 w 119"/>
              <a:gd name="T49" fmla="*/ 3 h 123"/>
              <a:gd name="T50" fmla="*/ 59 w 119"/>
              <a:gd name="T51" fmla="*/ 25 h 123"/>
              <a:gd name="T52" fmla="*/ 61 w 119"/>
              <a:gd name="T53" fmla="*/ 30 h 123"/>
              <a:gd name="T54" fmla="*/ 48 w 119"/>
              <a:gd name="T55" fmla="*/ 55 h 123"/>
              <a:gd name="T56" fmla="*/ 40 w 119"/>
              <a:gd name="T57" fmla="*/ 69 h 123"/>
              <a:gd name="T58" fmla="*/ 20 w 119"/>
              <a:gd name="T59" fmla="*/ 67 h 123"/>
              <a:gd name="T60" fmla="*/ 5 w 119"/>
              <a:gd name="T61" fmla="*/ 98 h 123"/>
              <a:gd name="T62" fmla="*/ 36 w 119"/>
              <a:gd name="T63" fmla="*/ 113 h 123"/>
              <a:gd name="T64" fmla="*/ 50 w 119"/>
              <a:gd name="T65" fmla="*/ 100 h 123"/>
              <a:gd name="T66" fmla="*/ 83 w 119"/>
              <a:gd name="T67" fmla="*/ 107 h 123"/>
              <a:gd name="T68" fmla="*/ 84 w 119"/>
              <a:gd name="T69" fmla="*/ 109 h 123"/>
              <a:gd name="T70" fmla="*/ 106 w 119"/>
              <a:gd name="T71" fmla="*/ 120 h 123"/>
              <a:gd name="T72" fmla="*/ 116 w 119"/>
              <a:gd name="T73" fmla="*/ 98 h 123"/>
              <a:gd name="T74" fmla="*/ 94 w 119"/>
              <a:gd name="T75" fmla="*/ 8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23">
                <a:moveTo>
                  <a:pt x="101" y="101"/>
                </a:moveTo>
                <a:cubicBezTo>
                  <a:pt x="97" y="103"/>
                  <a:pt x="93" y="102"/>
                  <a:pt x="92" y="99"/>
                </a:cubicBezTo>
                <a:cubicBezTo>
                  <a:pt x="91" y="96"/>
                  <a:pt x="94" y="93"/>
                  <a:pt x="98" y="91"/>
                </a:cubicBezTo>
                <a:cubicBezTo>
                  <a:pt x="102" y="90"/>
                  <a:pt x="107" y="91"/>
                  <a:pt x="108" y="94"/>
                </a:cubicBezTo>
                <a:cubicBezTo>
                  <a:pt x="108" y="96"/>
                  <a:pt x="106" y="100"/>
                  <a:pt x="101" y="101"/>
                </a:cubicBezTo>
                <a:moveTo>
                  <a:pt x="26" y="86"/>
                </a:moveTo>
                <a:cubicBezTo>
                  <a:pt x="19" y="88"/>
                  <a:pt x="13" y="86"/>
                  <a:pt x="12" y="82"/>
                </a:cubicBezTo>
                <a:cubicBezTo>
                  <a:pt x="10" y="78"/>
                  <a:pt x="14" y="73"/>
                  <a:pt x="21" y="71"/>
                </a:cubicBezTo>
                <a:cubicBezTo>
                  <a:pt x="27" y="69"/>
                  <a:pt x="33" y="70"/>
                  <a:pt x="35" y="75"/>
                </a:cubicBezTo>
                <a:cubicBezTo>
                  <a:pt x="36" y="79"/>
                  <a:pt x="32" y="84"/>
                  <a:pt x="26" y="86"/>
                </a:cubicBezTo>
                <a:moveTo>
                  <a:pt x="71" y="5"/>
                </a:moveTo>
                <a:cubicBezTo>
                  <a:pt x="76" y="4"/>
                  <a:pt x="80" y="5"/>
                  <a:pt x="81" y="8"/>
                </a:cubicBezTo>
                <a:cubicBezTo>
                  <a:pt x="82" y="10"/>
                  <a:pt x="79" y="14"/>
                  <a:pt x="75" y="15"/>
                </a:cubicBezTo>
                <a:cubicBezTo>
                  <a:pt x="70" y="17"/>
                  <a:pt x="66" y="16"/>
                  <a:pt x="65" y="13"/>
                </a:cubicBezTo>
                <a:cubicBezTo>
                  <a:pt x="64" y="10"/>
                  <a:pt x="67" y="7"/>
                  <a:pt x="71" y="5"/>
                </a:cubicBezTo>
                <a:moveTo>
                  <a:pt x="94" y="87"/>
                </a:moveTo>
                <a:cubicBezTo>
                  <a:pt x="89" y="89"/>
                  <a:pt x="85" y="93"/>
                  <a:pt x="84" y="98"/>
                </a:cubicBezTo>
                <a:cubicBezTo>
                  <a:pt x="73" y="96"/>
                  <a:pt x="63" y="94"/>
                  <a:pt x="52" y="93"/>
                </a:cubicBezTo>
                <a:cubicBezTo>
                  <a:pt x="52" y="89"/>
                  <a:pt x="52" y="85"/>
                  <a:pt x="51" y="82"/>
                </a:cubicBezTo>
                <a:cubicBezTo>
                  <a:pt x="50" y="79"/>
                  <a:pt x="48" y="76"/>
                  <a:pt x="47" y="74"/>
                </a:cubicBezTo>
                <a:cubicBezTo>
                  <a:pt x="49" y="69"/>
                  <a:pt x="52" y="64"/>
                  <a:pt x="55" y="59"/>
                </a:cubicBezTo>
                <a:cubicBezTo>
                  <a:pt x="59" y="51"/>
                  <a:pt x="63" y="43"/>
                  <a:pt x="68" y="35"/>
                </a:cubicBezTo>
                <a:cubicBezTo>
                  <a:pt x="72" y="37"/>
                  <a:pt x="76" y="37"/>
                  <a:pt x="81" y="35"/>
                </a:cubicBezTo>
                <a:cubicBezTo>
                  <a:pt x="90" y="32"/>
                  <a:pt x="94" y="23"/>
                  <a:pt x="91" y="13"/>
                </a:cubicBezTo>
                <a:cubicBezTo>
                  <a:pt x="88" y="4"/>
                  <a:pt x="78" y="0"/>
                  <a:pt x="69" y="3"/>
                </a:cubicBezTo>
                <a:cubicBezTo>
                  <a:pt x="60" y="6"/>
                  <a:pt x="55" y="16"/>
                  <a:pt x="59" y="25"/>
                </a:cubicBezTo>
                <a:cubicBezTo>
                  <a:pt x="59" y="26"/>
                  <a:pt x="60" y="28"/>
                  <a:pt x="61" y="30"/>
                </a:cubicBezTo>
                <a:cubicBezTo>
                  <a:pt x="57" y="38"/>
                  <a:pt x="52" y="46"/>
                  <a:pt x="48" y="55"/>
                </a:cubicBezTo>
                <a:cubicBezTo>
                  <a:pt x="45" y="59"/>
                  <a:pt x="43" y="64"/>
                  <a:pt x="40" y="69"/>
                </a:cubicBezTo>
                <a:cubicBezTo>
                  <a:pt x="34" y="65"/>
                  <a:pt x="27" y="64"/>
                  <a:pt x="20" y="67"/>
                </a:cubicBezTo>
                <a:cubicBezTo>
                  <a:pt x="7" y="71"/>
                  <a:pt x="0" y="85"/>
                  <a:pt x="5" y="98"/>
                </a:cubicBezTo>
                <a:cubicBezTo>
                  <a:pt x="9" y="110"/>
                  <a:pt x="23" y="117"/>
                  <a:pt x="36" y="113"/>
                </a:cubicBezTo>
                <a:cubicBezTo>
                  <a:pt x="42" y="111"/>
                  <a:pt x="47" y="106"/>
                  <a:pt x="50" y="100"/>
                </a:cubicBezTo>
                <a:cubicBezTo>
                  <a:pt x="61" y="102"/>
                  <a:pt x="72" y="105"/>
                  <a:pt x="83" y="107"/>
                </a:cubicBezTo>
                <a:cubicBezTo>
                  <a:pt x="83" y="107"/>
                  <a:pt x="83" y="108"/>
                  <a:pt x="84" y="109"/>
                </a:cubicBezTo>
                <a:cubicBezTo>
                  <a:pt x="87" y="118"/>
                  <a:pt x="96" y="123"/>
                  <a:pt x="106" y="120"/>
                </a:cubicBezTo>
                <a:cubicBezTo>
                  <a:pt x="115" y="117"/>
                  <a:pt x="119" y="107"/>
                  <a:pt x="116" y="98"/>
                </a:cubicBezTo>
                <a:cubicBezTo>
                  <a:pt x="113" y="89"/>
                  <a:pt x="103" y="84"/>
                  <a:pt x="94" y="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grpSp>
        <p:nvGrpSpPr>
          <p:cNvPr id="29" name="组合 42"/>
          <p:cNvGrpSpPr/>
          <p:nvPr/>
        </p:nvGrpSpPr>
        <p:grpSpPr>
          <a:xfrm>
            <a:off x="10853581" y="3776499"/>
            <a:ext cx="260366" cy="297561"/>
            <a:chOff x="8766176" y="1900238"/>
            <a:chExt cx="188913" cy="215900"/>
          </a:xfrm>
        </p:grpSpPr>
        <p:sp>
          <p:nvSpPr>
            <p:cNvPr id="30" name="Freeform 13"/>
            <p:cNvSpPr>
              <a:spLocks/>
            </p:cNvSpPr>
            <p:nvPr/>
          </p:nvSpPr>
          <p:spPr bwMode="auto">
            <a:xfrm>
              <a:off x="8766176" y="1971675"/>
              <a:ext cx="30163" cy="30163"/>
            </a:xfrm>
            <a:custGeom>
              <a:avLst/>
              <a:gdLst>
                <a:gd name="T0" fmla="*/ 19 w 19"/>
                <a:gd name="T1" fmla="*/ 9 h 19"/>
                <a:gd name="T2" fmla="*/ 10 w 19"/>
                <a:gd name="T3" fmla="*/ 0 h 19"/>
                <a:gd name="T4" fmla="*/ 0 w 19"/>
                <a:gd name="T5" fmla="*/ 9 h 19"/>
                <a:gd name="T6" fmla="*/ 10 w 19"/>
                <a:gd name="T7" fmla="*/ 19 h 19"/>
                <a:gd name="T8" fmla="*/ 19 w 19"/>
                <a:gd name="T9" fmla="*/ 9 h 19"/>
              </a:gdLst>
              <a:ahLst/>
              <a:cxnLst>
                <a:cxn ang="0">
                  <a:pos x="T0" y="T1"/>
                </a:cxn>
                <a:cxn ang="0">
                  <a:pos x="T2" y="T3"/>
                </a:cxn>
                <a:cxn ang="0">
                  <a:pos x="T4" y="T5"/>
                </a:cxn>
                <a:cxn ang="0">
                  <a:pos x="T6" y="T7"/>
                </a:cxn>
                <a:cxn ang="0">
                  <a:pos x="T8" y="T9"/>
                </a:cxn>
              </a:cxnLst>
              <a:rect l="0" t="0" r="r" b="b"/>
              <a:pathLst>
                <a:path w="19" h="19">
                  <a:moveTo>
                    <a:pt x="19" y="9"/>
                  </a:moveTo>
                  <a:lnTo>
                    <a:pt x="10" y="0"/>
                  </a:lnTo>
                  <a:lnTo>
                    <a:pt x="0" y="9"/>
                  </a:lnTo>
                  <a:lnTo>
                    <a:pt x="10" y="19"/>
                  </a:lnTo>
                  <a:lnTo>
                    <a:pt x="1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1" name="Freeform 14"/>
            <p:cNvSpPr>
              <a:spLocks/>
            </p:cNvSpPr>
            <p:nvPr/>
          </p:nvSpPr>
          <p:spPr bwMode="auto">
            <a:xfrm>
              <a:off x="8785226" y="1990725"/>
              <a:ext cx="31750" cy="30163"/>
            </a:xfrm>
            <a:custGeom>
              <a:avLst/>
              <a:gdLst>
                <a:gd name="T0" fmla="*/ 5 w 20"/>
                <a:gd name="T1" fmla="*/ 14 h 19"/>
                <a:gd name="T2" fmla="*/ 10 w 20"/>
                <a:gd name="T3" fmla="*/ 19 h 19"/>
                <a:gd name="T4" fmla="*/ 10 w 20"/>
                <a:gd name="T5" fmla="*/ 19 h 19"/>
                <a:gd name="T6" fmla="*/ 12 w 20"/>
                <a:gd name="T7" fmla="*/ 18 h 19"/>
                <a:gd name="T8" fmla="*/ 20 w 20"/>
                <a:gd name="T9" fmla="*/ 10 h 19"/>
                <a:gd name="T10" fmla="*/ 10 w 20"/>
                <a:gd name="T11" fmla="*/ 0 h 19"/>
                <a:gd name="T12" fmla="*/ 0 w 20"/>
                <a:gd name="T13" fmla="*/ 10 h 19"/>
                <a:gd name="T14" fmla="*/ 5 w 20"/>
                <a:gd name="T15" fmla="*/ 1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5" y="14"/>
                  </a:moveTo>
                  <a:lnTo>
                    <a:pt x="10" y="19"/>
                  </a:lnTo>
                  <a:lnTo>
                    <a:pt x="10" y="19"/>
                  </a:lnTo>
                  <a:lnTo>
                    <a:pt x="12" y="18"/>
                  </a:lnTo>
                  <a:lnTo>
                    <a:pt x="20" y="10"/>
                  </a:lnTo>
                  <a:lnTo>
                    <a:pt x="10" y="0"/>
                  </a:lnTo>
                  <a:lnTo>
                    <a:pt x="0" y="1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2" name="Freeform 15"/>
            <p:cNvSpPr>
              <a:spLocks/>
            </p:cNvSpPr>
            <p:nvPr/>
          </p:nvSpPr>
          <p:spPr bwMode="auto">
            <a:xfrm>
              <a:off x="8804276" y="2011363"/>
              <a:ext cx="30163" cy="28575"/>
            </a:xfrm>
            <a:custGeom>
              <a:avLst/>
              <a:gdLst>
                <a:gd name="T0" fmla="*/ 9 w 19"/>
                <a:gd name="T1" fmla="*/ 18 h 18"/>
                <a:gd name="T2" fmla="*/ 18 w 19"/>
                <a:gd name="T3" fmla="*/ 10 h 18"/>
                <a:gd name="T4" fmla="*/ 19 w 19"/>
                <a:gd name="T5" fmla="*/ 9 h 18"/>
                <a:gd name="T6" fmla="*/ 9 w 19"/>
                <a:gd name="T7" fmla="*/ 0 h 18"/>
                <a:gd name="T8" fmla="*/ 2 w 19"/>
                <a:gd name="T9" fmla="*/ 7 h 18"/>
                <a:gd name="T10" fmla="*/ 0 w 19"/>
                <a:gd name="T11" fmla="*/ 9 h 18"/>
                <a:gd name="T12" fmla="*/ 5 w 19"/>
                <a:gd name="T13" fmla="*/ 13 h 18"/>
                <a:gd name="T14" fmla="*/ 9 w 19"/>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18"/>
                  </a:moveTo>
                  <a:lnTo>
                    <a:pt x="18" y="10"/>
                  </a:lnTo>
                  <a:lnTo>
                    <a:pt x="19" y="9"/>
                  </a:lnTo>
                  <a:lnTo>
                    <a:pt x="9" y="0"/>
                  </a:lnTo>
                  <a:lnTo>
                    <a:pt x="2" y="7"/>
                  </a:lnTo>
                  <a:lnTo>
                    <a:pt x="0" y="9"/>
                  </a:lnTo>
                  <a:lnTo>
                    <a:pt x="5" y="13"/>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3" name="Freeform 16"/>
            <p:cNvSpPr>
              <a:spLocks/>
            </p:cNvSpPr>
            <p:nvPr/>
          </p:nvSpPr>
          <p:spPr bwMode="auto">
            <a:xfrm>
              <a:off x="8823326" y="2028825"/>
              <a:ext cx="30163" cy="30163"/>
            </a:xfrm>
            <a:custGeom>
              <a:avLst/>
              <a:gdLst>
                <a:gd name="T0" fmla="*/ 0 w 19"/>
                <a:gd name="T1" fmla="*/ 9 h 19"/>
                <a:gd name="T2" fmla="*/ 0 w 19"/>
                <a:gd name="T3" fmla="*/ 9 h 19"/>
                <a:gd name="T4" fmla="*/ 5 w 19"/>
                <a:gd name="T5" fmla="*/ 15 h 19"/>
                <a:gd name="T6" fmla="*/ 10 w 19"/>
                <a:gd name="T7" fmla="*/ 19 h 19"/>
                <a:gd name="T8" fmla="*/ 19 w 19"/>
                <a:gd name="T9" fmla="*/ 9 h 19"/>
                <a:gd name="T10" fmla="*/ 14 w 19"/>
                <a:gd name="T11" fmla="*/ 5 h 19"/>
                <a:gd name="T12" fmla="*/ 10 w 19"/>
                <a:gd name="T13" fmla="*/ 0 h 19"/>
                <a:gd name="T14" fmla="*/ 3 w 19"/>
                <a:gd name="T15" fmla="*/ 6 h 19"/>
                <a:gd name="T16" fmla="*/ 0 w 19"/>
                <a:gd name="T1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0" y="9"/>
                  </a:moveTo>
                  <a:lnTo>
                    <a:pt x="0" y="9"/>
                  </a:lnTo>
                  <a:lnTo>
                    <a:pt x="5" y="15"/>
                  </a:lnTo>
                  <a:lnTo>
                    <a:pt x="10" y="19"/>
                  </a:lnTo>
                  <a:lnTo>
                    <a:pt x="19" y="9"/>
                  </a:lnTo>
                  <a:lnTo>
                    <a:pt x="14" y="5"/>
                  </a:lnTo>
                  <a:lnTo>
                    <a:pt x="10" y="0"/>
                  </a:lnTo>
                  <a:lnTo>
                    <a:pt x="3" y="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4" name="Freeform 17"/>
            <p:cNvSpPr>
              <a:spLocks/>
            </p:cNvSpPr>
            <p:nvPr/>
          </p:nvSpPr>
          <p:spPr bwMode="auto">
            <a:xfrm>
              <a:off x="8880476" y="2085975"/>
              <a:ext cx="30163" cy="30163"/>
            </a:xfrm>
            <a:custGeom>
              <a:avLst/>
              <a:gdLst>
                <a:gd name="T0" fmla="*/ 9 w 19"/>
                <a:gd name="T1" fmla="*/ 1 h 19"/>
                <a:gd name="T2" fmla="*/ 0 w 19"/>
                <a:gd name="T3" fmla="*/ 10 h 19"/>
                <a:gd name="T4" fmla="*/ 10 w 19"/>
                <a:gd name="T5" fmla="*/ 19 h 19"/>
                <a:gd name="T6" fmla="*/ 19 w 19"/>
                <a:gd name="T7" fmla="*/ 10 h 19"/>
                <a:gd name="T8" fmla="*/ 10 w 19"/>
                <a:gd name="T9" fmla="*/ 0 h 19"/>
                <a:gd name="T10" fmla="*/ 9 w 19"/>
                <a:gd name="T11" fmla="*/ 1 h 19"/>
              </a:gdLst>
              <a:ahLst/>
              <a:cxnLst>
                <a:cxn ang="0">
                  <a:pos x="T0" y="T1"/>
                </a:cxn>
                <a:cxn ang="0">
                  <a:pos x="T2" y="T3"/>
                </a:cxn>
                <a:cxn ang="0">
                  <a:pos x="T4" y="T5"/>
                </a:cxn>
                <a:cxn ang="0">
                  <a:pos x="T6" y="T7"/>
                </a:cxn>
                <a:cxn ang="0">
                  <a:pos x="T8" y="T9"/>
                </a:cxn>
                <a:cxn ang="0">
                  <a:pos x="T10" y="T11"/>
                </a:cxn>
              </a:cxnLst>
              <a:rect l="0" t="0" r="r" b="b"/>
              <a:pathLst>
                <a:path w="19" h="19">
                  <a:moveTo>
                    <a:pt x="9" y="1"/>
                  </a:moveTo>
                  <a:lnTo>
                    <a:pt x="0" y="10"/>
                  </a:lnTo>
                  <a:lnTo>
                    <a:pt x="10" y="19"/>
                  </a:lnTo>
                  <a:lnTo>
                    <a:pt x="19" y="10"/>
                  </a:lnTo>
                  <a:lnTo>
                    <a:pt x="10" y="0"/>
                  </a:ln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5" name="Freeform 18"/>
            <p:cNvSpPr>
              <a:spLocks/>
            </p:cNvSpPr>
            <p:nvPr/>
          </p:nvSpPr>
          <p:spPr bwMode="auto">
            <a:xfrm>
              <a:off x="8804276" y="1971675"/>
              <a:ext cx="30163" cy="30163"/>
            </a:xfrm>
            <a:custGeom>
              <a:avLst/>
              <a:gdLst>
                <a:gd name="T0" fmla="*/ 19 w 19"/>
                <a:gd name="T1" fmla="*/ 9 h 19"/>
                <a:gd name="T2" fmla="*/ 9 w 19"/>
                <a:gd name="T3" fmla="*/ 0 h 19"/>
                <a:gd name="T4" fmla="*/ 0 w 19"/>
                <a:gd name="T5" fmla="*/ 9 h 19"/>
                <a:gd name="T6" fmla="*/ 9 w 19"/>
                <a:gd name="T7" fmla="*/ 19 h 19"/>
                <a:gd name="T8" fmla="*/ 19 w 19"/>
                <a:gd name="T9" fmla="*/ 9 h 19"/>
              </a:gdLst>
              <a:ahLst/>
              <a:cxnLst>
                <a:cxn ang="0">
                  <a:pos x="T0" y="T1"/>
                </a:cxn>
                <a:cxn ang="0">
                  <a:pos x="T2" y="T3"/>
                </a:cxn>
                <a:cxn ang="0">
                  <a:pos x="T4" y="T5"/>
                </a:cxn>
                <a:cxn ang="0">
                  <a:pos x="T6" y="T7"/>
                </a:cxn>
                <a:cxn ang="0">
                  <a:pos x="T8" y="T9"/>
                </a:cxn>
              </a:cxnLst>
              <a:rect l="0" t="0" r="r" b="b"/>
              <a:pathLst>
                <a:path w="19" h="19">
                  <a:moveTo>
                    <a:pt x="19" y="9"/>
                  </a:moveTo>
                  <a:lnTo>
                    <a:pt x="9" y="0"/>
                  </a:lnTo>
                  <a:lnTo>
                    <a:pt x="0" y="9"/>
                  </a:lnTo>
                  <a:lnTo>
                    <a:pt x="9" y="19"/>
                  </a:lnTo>
                  <a:lnTo>
                    <a:pt x="1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6" name="Freeform 19"/>
            <p:cNvSpPr>
              <a:spLocks/>
            </p:cNvSpPr>
            <p:nvPr/>
          </p:nvSpPr>
          <p:spPr bwMode="auto">
            <a:xfrm>
              <a:off x="8842376" y="2011363"/>
              <a:ext cx="31750" cy="28575"/>
            </a:xfrm>
            <a:custGeom>
              <a:avLst/>
              <a:gdLst>
                <a:gd name="T0" fmla="*/ 11 w 20"/>
                <a:gd name="T1" fmla="*/ 17 h 18"/>
                <a:gd name="T2" fmla="*/ 20 w 20"/>
                <a:gd name="T3" fmla="*/ 9 h 18"/>
                <a:gd name="T4" fmla="*/ 10 w 20"/>
                <a:gd name="T5" fmla="*/ 0 h 18"/>
                <a:gd name="T6" fmla="*/ 0 w 20"/>
                <a:gd name="T7" fmla="*/ 9 h 18"/>
                <a:gd name="T8" fmla="*/ 10 w 20"/>
                <a:gd name="T9" fmla="*/ 18 h 18"/>
                <a:gd name="T10" fmla="*/ 11 w 20"/>
                <a:gd name="T11" fmla="*/ 17 h 18"/>
              </a:gdLst>
              <a:ahLst/>
              <a:cxnLst>
                <a:cxn ang="0">
                  <a:pos x="T0" y="T1"/>
                </a:cxn>
                <a:cxn ang="0">
                  <a:pos x="T2" y="T3"/>
                </a:cxn>
                <a:cxn ang="0">
                  <a:pos x="T4" y="T5"/>
                </a:cxn>
                <a:cxn ang="0">
                  <a:pos x="T6" y="T7"/>
                </a:cxn>
                <a:cxn ang="0">
                  <a:pos x="T8" y="T9"/>
                </a:cxn>
                <a:cxn ang="0">
                  <a:pos x="T10" y="T11"/>
                </a:cxn>
              </a:cxnLst>
              <a:rect l="0" t="0" r="r" b="b"/>
              <a:pathLst>
                <a:path w="20" h="18">
                  <a:moveTo>
                    <a:pt x="11" y="17"/>
                  </a:moveTo>
                  <a:lnTo>
                    <a:pt x="20" y="9"/>
                  </a:lnTo>
                  <a:lnTo>
                    <a:pt x="10" y="0"/>
                  </a:lnTo>
                  <a:lnTo>
                    <a:pt x="0" y="9"/>
                  </a:lnTo>
                  <a:lnTo>
                    <a:pt x="10" y="18"/>
                  </a:lnTo>
                  <a:lnTo>
                    <a:pt x="1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7" name="Freeform 20"/>
            <p:cNvSpPr>
              <a:spLocks/>
            </p:cNvSpPr>
            <p:nvPr/>
          </p:nvSpPr>
          <p:spPr bwMode="auto">
            <a:xfrm>
              <a:off x="8861426" y="2028825"/>
              <a:ext cx="30163" cy="30163"/>
            </a:xfrm>
            <a:custGeom>
              <a:avLst/>
              <a:gdLst>
                <a:gd name="T0" fmla="*/ 15 w 19"/>
                <a:gd name="T1" fmla="*/ 15 h 19"/>
                <a:gd name="T2" fmla="*/ 19 w 19"/>
                <a:gd name="T3" fmla="*/ 9 h 19"/>
                <a:gd name="T4" fmla="*/ 9 w 19"/>
                <a:gd name="T5" fmla="*/ 0 h 19"/>
                <a:gd name="T6" fmla="*/ 0 w 19"/>
                <a:gd name="T7" fmla="*/ 9 h 19"/>
                <a:gd name="T8" fmla="*/ 5 w 19"/>
                <a:gd name="T9" fmla="*/ 15 h 19"/>
                <a:gd name="T10" fmla="*/ 9 w 19"/>
                <a:gd name="T11" fmla="*/ 19 h 19"/>
                <a:gd name="T12" fmla="*/ 15 w 19"/>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5" y="15"/>
                  </a:moveTo>
                  <a:lnTo>
                    <a:pt x="19" y="9"/>
                  </a:lnTo>
                  <a:lnTo>
                    <a:pt x="9" y="0"/>
                  </a:lnTo>
                  <a:lnTo>
                    <a:pt x="0" y="9"/>
                  </a:lnTo>
                  <a:lnTo>
                    <a:pt x="5" y="15"/>
                  </a:lnTo>
                  <a:lnTo>
                    <a:pt x="9" y="19"/>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8" name="Freeform 21"/>
            <p:cNvSpPr>
              <a:spLocks/>
            </p:cNvSpPr>
            <p:nvPr/>
          </p:nvSpPr>
          <p:spPr bwMode="auto">
            <a:xfrm>
              <a:off x="8851901" y="1900238"/>
              <a:ext cx="39688" cy="39688"/>
            </a:xfrm>
            <a:custGeom>
              <a:avLst/>
              <a:gdLst>
                <a:gd name="T0" fmla="*/ 25 w 25"/>
                <a:gd name="T1" fmla="*/ 12 h 25"/>
                <a:gd name="T2" fmla="*/ 13 w 25"/>
                <a:gd name="T3" fmla="*/ 0 h 25"/>
                <a:gd name="T4" fmla="*/ 0 w 25"/>
                <a:gd name="T5" fmla="*/ 12 h 25"/>
                <a:gd name="T6" fmla="*/ 13 w 25"/>
                <a:gd name="T7" fmla="*/ 25 h 25"/>
                <a:gd name="T8" fmla="*/ 25 w 25"/>
                <a:gd name="T9" fmla="*/ 12 h 25"/>
              </a:gdLst>
              <a:ahLst/>
              <a:cxnLst>
                <a:cxn ang="0">
                  <a:pos x="T0" y="T1"/>
                </a:cxn>
                <a:cxn ang="0">
                  <a:pos x="T2" y="T3"/>
                </a:cxn>
                <a:cxn ang="0">
                  <a:pos x="T4" y="T5"/>
                </a:cxn>
                <a:cxn ang="0">
                  <a:pos x="T6" y="T7"/>
                </a:cxn>
                <a:cxn ang="0">
                  <a:pos x="T8" y="T9"/>
                </a:cxn>
              </a:cxnLst>
              <a:rect l="0" t="0" r="r" b="b"/>
              <a:pathLst>
                <a:path w="25" h="25">
                  <a:moveTo>
                    <a:pt x="25" y="12"/>
                  </a:moveTo>
                  <a:lnTo>
                    <a:pt x="13" y="0"/>
                  </a:lnTo>
                  <a:lnTo>
                    <a:pt x="0" y="12"/>
                  </a:lnTo>
                  <a:lnTo>
                    <a:pt x="13" y="25"/>
                  </a:lnTo>
                  <a:lnTo>
                    <a:pt x="25"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9" name="Freeform 22"/>
            <p:cNvSpPr>
              <a:spLocks/>
            </p:cNvSpPr>
            <p:nvPr/>
          </p:nvSpPr>
          <p:spPr bwMode="auto">
            <a:xfrm>
              <a:off x="8874126" y="1960563"/>
              <a:ext cx="28575" cy="30163"/>
            </a:xfrm>
            <a:custGeom>
              <a:avLst/>
              <a:gdLst>
                <a:gd name="T0" fmla="*/ 0 w 18"/>
                <a:gd name="T1" fmla="*/ 10 h 19"/>
                <a:gd name="T2" fmla="*/ 8 w 18"/>
                <a:gd name="T3" fmla="*/ 19 h 19"/>
                <a:gd name="T4" fmla="*/ 18 w 18"/>
                <a:gd name="T5" fmla="*/ 10 h 19"/>
                <a:gd name="T6" fmla="*/ 8 w 18"/>
                <a:gd name="T7" fmla="*/ 0 h 19"/>
                <a:gd name="T8" fmla="*/ 0 w 18"/>
                <a:gd name="T9" fmla="*/ 10 h 19"/>
              </a:gdLst>
              <a:ahLst/>
              <a:cxnLst>
                <a:cxn ang="0">
                  <a:pos x="T0" y="T1"/>
                </a:cxn>
                <a:cxn ang="0">
                  <a:pos x="T2" y="T3"/>
                </a:cxn>
                <a:cxn ang="0">
                  <a:pos x="T4" y="T5"/>
                </a:cxn>
                <a:cxn ang="0">
                  <a:pos x="T6" y="T7"/>
                </a:cxn>
                <a:cxn ang="0">
                  <a:pos x="T8" y="T9"/>
                </a:cxn>
              </a:cxnLst>
              <a:rect l="0" t="0" r="r" b="b"/>
              <a:pathLst>
                <a:path w="18" h="19">
                  <a:moveTo>
                    <a:pt x="0" y="10"/>
                  </a:moveTo>
                  <a:lnTo>
                    <a:pt x="8" y="19"/>
                  </a:lnTo>
                  <a:lnTo>
                    <a:pt x="18" y="10"/>
                  </a:lnTo>
                  <a:lnTo>
                    <a:pt x="8"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40" name="Freeform 23"/>
            <p:cNvSpPr>
              <a:spLocks/>
            </p:cNvSpPr>
            <p:nvPr/>
          </p:nvSpPr>
          <p:spPr bwMode="auto">
            <a:xfrm>
              <a:off x="8880476" y="2011363"/>
              <a:ext cx="30163" cy="28575"/>
            </a:xfrm>
            <a:custGeom>
              <a:avLst/>
              <a:gdLst>
                <a:gd name="T0" fmla="*/ 0 w 19"/>
                <a:gd name="T1" fmla="*/ 9 h 18"/>
                <a:gd name="T2" fmla="*/ 9 w 19"/>
                <a:gd name="T3" fmla="*/ 17 h 18"/>
                <a:gd name="T4" fmla="*/ 10 w 19"/>
                <a:gd name="T5" fmla="*/ 18 h 18"/>
                <a:gd name="T6" fmla="*/ 19 w 19"/>
                <a:gd name="T7" fmla="*/ 9 h 18"/>
                <a:gd name="T8" fmla="*/ 10 w 19"/>
                <a:gd name="T9" fmla="*/ 0 h 18"/>
                <a:gd name="T10" fmla="*/ 0 w 19"/>
                <a:gd name="T11" fmla="*/ 9 h 18"/>
              </a:gdLst>
              <a:ahLst/>
              <a:cxnLst>
                <a:cxn ang="0">
                  <a:pos x="T0" y="T1"/>
                </a:cxn>
                <a:cxn ang="0">
                  <a:pos x="T2" y="T3"/>
                </a:cxn>
                <a:cxn ang="0">
                  <a:pos x="T4" y="T5"/>
                </a:cxn>
                <a:cxn ang="0">
                  <a:pos x="T6" y="T7"/>
                </a:cxn>
                <a:cxn ang="0">
                  <a:pos x="T8" y="T9"/>
                </a:cxn>
                <a:cxn ang="0">
                  <a:pos x="T10" y="T11"/>
                </a:cxn>
              </a:cxnLst>
              <a:rect l="0" t="0" r="r" b="b"/>
              <a:pathLst>
                <a:path w="19" h="18">
                  <a:moveTo>
                    <a:pt x="0" y="9"/>
                  </a:moveTo>
                  <a:lnTo>
                    <a:pt x="9" y="17"/>
                  </a:lnTo>
                  <a:lnTo>
                    <a:pt x="10" y="18"/>
                  </a:lnTo>
                  <a:lnTo>
                    <a:pt x="19" y="9"/>
                  </a:lnTo>
                  <a:lnTo>
                    <a:pt x="10"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41" name="Freeform 24"/>
            <p:cNvSpPr>
              <a:spLocks/>
            </p:cNvSpPr>
            <p:nvPr/>
          </p:nvSpPr>
          <p:spPr bwMode="auto">
            <a:xfrm>
              <a:off x="8937626" y="1927225"/>
              <a:ext cx="17463" cy="15875"/>
            </a:xfrm>
            <a:custGeom>
              <a:avLst/>
              <a:gdLst>
                <a:gd name="T0" fmla="*/ 5 w 11"/>
                <a:gd name="T1" fmla="*/ 0 h 10"/>
                <a:gd name="T2" fmla="*/ 0 w 11"/>
                <a:gd name="T3" fmla="*/ 4 h 10"/>
                <a:gd name="T4" fmla="*/ 5 w 11"/>
                <a:gd name="T5" fmla="*/ 10 h 10"/>
                <a:gd name="T6" fmla="*/ 11 w 11"/>
                <a:gd name="T7" fmla="*/ 4 h 10"/>
                <a:gd name="T8" fmla="*/ 5 w 11"/>
                <a:gd name="T9" fmla="*/ 0 h 10"/>
              </a:gdLst>
              <a:ahLst/>
              <a:cxnLst>
                <a:cxn ang="0">
                  <a:pos x="T0" y="T1"/>
                </a:cxn>
                <a:cxn ang="0">
                  <a:pos x="T2" y="T3"/>
                </a:cxn>
                <a:cxn ang="0">
                  <a:pos x="T4" y="T5"/>
                </a:cxn>
                <a:cxn ang="0">
                  <a:pos x="T6" y="T7"/>
                </a:cxn>
                <a:cxn ang="0">
                  <a:pos x="T8" y="T9"/>
                </a:cxn>
              </a:cxnLst>
              <a:rect l="0" t="0" r="r" b="b"/>
              <a:pathLst>
                <a:path w="11" h="10">
                  <a:moveTo>
                    <a:pt x="5" y="0"/>
                  </a:moveTo>
                  <a:lnTo>
                    <a:pt x="0" y="4"/>
                  </a:lnTo>
                  <a:lnTo>
                    <a:pt x="5" y="10"/>
                  </a:lnTo>
                  <a:lnTo>
                    <a:pt x="11" y="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42" name="Freeform 25"/>
            <p:cNvSpPr>
              <a:spLocks/>
            </p:cNvSpPr>
            <p:nvPr/>
          </p:nvSpPr>
          <p:spPr bwMode="auto">
            <a:xfrm>
              <a:off x="8766176" y="2011363"/>
              <a:ext cx="30163" cy="28575"/>
            </a:xfrm>
            <a:custGeom>
              <a:avLst/>
              <a:gdLst>
                <a:gd name="T0" fmla="*/ 0 w 19"/>
                <a:gd name="T1" fmla="*/ 9 h 18"/>
                <a:gd name="T2" fmla="*/ 10 w 19"/>
                <a:gd name="T3" fmla="*/ 18 h 18"/>
                <a:gd name="T4" fmla="*/ 19 w 19"/>
                <a:gd name="T5" fmla="*/ 9 h 18"/>
                <a:gd name="T6" fmla="*/ 15 w 19"/>
                <a:gd name="T7" fmla="*/ 4 h 18"/>
                <a:gd name="T8" fmla="*/ 10 w 19"/>
                <a:gd name="T9" fmla="*/ 0 h 18"/>
                <a:gd name="T10" fmla="*/ 10 w 19"/>
                <a:gd name="T11" fmla="*/ 0 h 18"/>
                <a:gd name="T12" fmla="*/ 10 w 19"/>
                <a:gd name="T13" fmla="*/ 0 h 18"/>
                <a:gd name="T14" fmla="*/ 0 w 19"/>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0" y="9"/>
                  </a:moveTo>
                  <a:lnTo>
                    <a:pt x="10" y="18"/>
                  </a:lnTo>
                  <a:lnTo>
                    <a:pt x="19" y="9"/>
                  </a:lnTo>
                  <a:lnTo>
                    <a:pt x="15" y="4"/>
                  </a:lnTo>
                  <a:lnTo>
                    <a:pt x="10" y="0"/>
                  </a:lnTo>
                  <a:lnTo>
                    <a:pt x="10" y="0"/>
                  </a:lnTo>
                  <a:lnTo>
                    <a:pt x="10"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43" name="Freeform 26"/>
            <p:cNvSpPr>
              <a:spLocks/>
            </p:cNvSpPr>
            <p:nvPr/>
          </p:nvSpPr>
          <p:spPr bwMode="auto">
            <a:xfrm>
              <a:off x="8785226" y="2028825"/>
              <a:ext cx="31750" cy="30163"/>
            </a:xfrm>
            <a:custGeom>
              <a:avLst/>
              <a:gdLst>
                <a:gd name="T0" fmla="*/ 10 w 20"/>
                <a:gd name="T1" fmla="*/ 19 h 19"/>
                <a:gd name="T2" fmla="*/ 20 w 20"/>
                <a:gd name="T3" fmla="*/ 9 h 19"/>
                <a:gd name="T4" fmla="*/ 14 w 20"/>
                <a:gd name="T5" fmla="*/ 5 h 19"/>
                <a:gd name="T6" fmla="*/ 10 w 20"/>
                <a:gd name="T7" fmla="*/ 0 h 19"/>
                <a:gd name="T8" fmla="*/ 0 w 20"/>
                <a:gd name="T9" fmla="*/ 9 h 19"/>
                <a:gd name="T10" fmla="*/ 5 w 20"/>
                <a:gd name="T11" fmla="*/ 15 h 19"/>
                <a:gd name="T12" fmla="*/ 10 w 20"/>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0" y="19"/>
                  </a:moveTo>
                  <a:lnTo>
                    <a:pt x="20" y="9"/>
                  </a:lnTo>
                  <a:lnTo>
                    <a:pt x="14" y="5"/>
                  </a:lnTo>
                  <a:lnTo>
                    <a:pt x="10" y="0"/>
                  </a:lnTo>
                  <a:lnTo>
                    <a:pt x="0" y="9"/>
                  </a:lnTo>
                  <a:lnTo>
                    <a:pt x="5" y="15"/>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44" name="Freeform 27"/>
            <p:cNvSpPr>
              <a:spLocks/>
            </p:cNvSpPr>
            <p:nvPr/>
          </p:nvSpPr>
          <p:spPr bwMode="auto">
            <a:xfrm>
              <a:off x="8842376" y="2085975"/>
              <a:ext cx="31750" cy="30163"/>
            </a:xfrm>
            <a:custGeom>
              <a:avLst/>
              <a:gdLst>
                <a:gd name="T0" fmla="*/ 10 w 20"/>
                <a:gd name="T1" fmla="*/ 0 h 19"/>
                <a:gd name="T2" fmla="*/ 0 w 20"/>
                <a:gd name="T3" fmla="*/ 10 h 19"/>
                <a:gd name="T4" fmla="*/ 10 w 20"/>
                <a:gd name="T5" fmla="*/ 19 h 19"/>
                <a:gd name="T6" fmla="*/ 20 w 20"/>
                <a:gd name="T7" fmla="*/ 10 h 19"/>
                <a:gd name="T8" fmla="*/ 11 w 20"/>
                <a:gd name="T9" fmla="*/ 1 h 19"/>
                <a:gd name="T10" fmla="*/ 10 w 20"/>
                <a:gd name="T11" fmla="*/ 0 h 19"/>
              </a:gdLst>
              <a:ahLst/>
              <a:cxnLst>
                <a:cxn ang="0">
                  <a:pos x="T0" y="T1"/>
                </a:cxn>
                <a:cxn ang="0">
                  <a:pos x="T2" y="T3"/>
                </a:cxn>
                <a:cxn ang="0">
                  <a:pos x="T4" y="T5"/>
                </a:cxn>
                <a:cxn ang="0">
                  <a:pos x="T6" y="T7"/>
                </a:cxn>
                <a:cxn ang="0">
                  <a:pos x="T8" y="T9"/>
                </a:cxn>
                <a:cxn ang="0">
                  <a:pos x="T10" y="T11"/>
                </a:cxn>
              </a:cxnLst>
              <a:rect l="0" t="0" r="r" b="b"/>
              <a:pathLst>
                <a:path w="20" h="19">
                  <a:moveTo>
                    <a:pt x="10" y="0"/>
                  </a:moveTo>
                  <a:lnTo>
                    <a:pt x="0" y="10"/>
                  </a:lnTo>
                  <a:lnTo>
                    <a:pt x="10" y="19"/>
                  </a:lnTo>
                  <a:lnTo>
                    <a:pt x="20" y="10"/>
                  </a:lnTo>
                  <a:lnTo>
                    <a:pt x="11" y="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45" name="Freeform 28"/>
            <p:cNvSpPr>
              <a:spLocks/>
            </p:cNvSpPr>
            <p:nvPr/>
          </p:nvSpPr>
          <p:spPr bwMode="auto">
            <a:xfrm>
              <a:off x="8842376" y="2047875"/>
              <a:ext cx="31750" cy="30163"/>
            </a:xfrm>
            <a:custGeom>
              <a:avLst/>
              <a:gdLst>
                <a:gd name="T0" fmla="*/ 10 w 20"/>
                <a:gd name="T1" fmla="*/ 0 h 19"/>
                <a:gd name="T2" fmla="*/ 0 w 20"/>
                <a:gd name="T3" fmla="*/ 10 h 19"/>
                <a:gd name="T4" fmla="*/ 10 w 20"/>
                <a:gd name="T5" fmla="*/ 19 h 19"/>
                <a:gd name="T6" fmla="*/ 14 w 20"/>
                <a:gd name="T7" fmla="*/ 14 h 19"/>
                <a:gd name="T8" fmla="*/ 20 w 20"/>
                <a:gd name="T9" fmla="*/ 10 h 19"/>
                <a:gd name="T10" fmla="*/ 14 w 20"/>
                <a:gd name="T11" fmla="*/ 5 h 19"/>
                <a:gd name="T12" fmla="*/ 10 w 2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0" y="0"/>
                  </a:moveTo>
                  <a:lnTo>
                    <a:pt x="0" y="10"/>
                  </a:lnTo>
                  <a:lnTo>
                    <a:pt x="10" y="19"/>
                  </a:lnTo>
                  <a:lnTo>
                    <a:pt x="14" y="14"/>
                  </a:lnTo>
                  <a:lnTo>
                    <a:pt x="20" y="10"/>
                  </a:lnTo>
                  <a:lnTo>
                    <a:pt x="14" y="5"/>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46" name="Freeform 29"/>
            <p:cNvSpPr>
              <a:spLocks/>
            </p:cNvSpPr>
            <p:nvPr/>
          </p:nvSpPr>
          <p:spPr bwMode="auto">
            <a:xfrm>
              <a:off x="8880476" y="2047875"/>
              <a:ext cx="30163" cy="30163"/>
            </a:xfrm>
            <a:custGeom>
              <a:avLst/>
              <a:gdLst>
                <a:gd name="T0" fmla="*/ 5 w 19"/>
                <a:gd name="T1" fmla="*/ 5 h 19"/>
                <a:gd name="T2" fmla="*/ 0 w 19"/>
                <a:gd name="T3" fmla="*/ 10 h 19"/>
                <a:gd name="T4" fmla="*/ 5 w 19"/>
                <a:gd name="T5" fmla="*/ 14 h 19"/>
                <a:gd name="T6" fmla="*/ 10 w 19"/>
                <a:gd name="T7" fmla="*/ 19 h 19"/>
                <a:gd name="T8" fmla="*/ 19 w 19"/>
                <a:gd name="T9" fmla="*/ 10 h 19"/>
                <a:gd name="T10" fmla="*/ 10 w 19"/>
                <a:gd name="T11" fmla="*/ 0 h 19"/>
                <a:gd name="T12" fmla="*/ 5 w 19"/>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5" y="5"/>
                  </a:moveTo>
                  <a:lnTo>
                    <a:pt x="0" y="10"/>
                  </a:lnTo>
                  <a:lnTo>
                    <a:pt x="5" y="14"/>
                  </a:lnTo>
                  <a:lnTo>
                    <a:pt x="10" y="19"/>
                  </a:lnTo>
                  <a:lnTo>
                    <a:pt x="19" y="10"/>
                  </a:lnTo>
                  <a:lnTo>
                    <a:pt x="10" y="0"/>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47" name="Freeform 30"/>
            <p:cNvSpPr>
              <a:spLocks/>
            </p:cNvSpPr>
            <p:nvPr/>
          </p:nvSpPr>
          <p:spPr bwMode="auto">
            <a:xfrm>
              <a:off x="8804276" y="2047875"/>
              <a:ext cx="30163" cy="30163"/>
            </a:xfrm>
            <a:custGeom>
              <a:avLst/>
              <a:gdLst>
                <a:gd name="T0" fmla="*/ 19 w 19"/>
                <a:gd name="T1" fmla="*/ 10 h 19"/>
                <a:gd name="T2" fmla="*/ 19 w 19"/>
                <a:gd name="T3" fmla="*/ 10 h 19"/>
                <a:gd name="T4" fmla="*/ 9 w 19"/>
                <a:gd name="T5" fmla="*/ 0 h 19"/>
                <a:gd name="T6" fmla="*/ 0 w 19"/>
                <a:gd name="T7" fmla="*/ 10 h 19"/>
                <a:gd name="T8" fmla="*/ 9 w 19"/>
                <a:gd name="T9" fmla="*/ 19 h 19"/>
                <a:gd name="T10" fmla="*/ 19 w 19"/>
                <a:gd name="T11" fmla="*/ 10 h 19"/>
              </a:gdLst>
              <a:ahLst/>
              <a:cxnLst>
                <a:cxn ang="0">
                  <a:pos x="T0" y="T1"/>
                </a:cxn>
                <a:cxn ang="0">
                  <a:pos x="T2" y="T3"/>
                </a:cxn>
                <a:cxn ang="0">
                  <a:pos x="T4" y="T5"/>
                </a:cxn>
                <a:cxn ang="0">
                  <a:pos x="T6" y="T7"/>
                </a:cxn>
                <a:cxn ang="0">
                  <a:pos x="T8" y="T9"/>
                </a:cxn>
                <a:cxn ang="0">
                  <a:pos x="T10" y="T11"/>
                </a:cxn>
              </a:cxnLst>
              <a:rect l="0" t="0" r="r" b="b"/>
              <a:pathLst>
                <a:path w="19" h="19">
                  <a:moveTo>
                    <a:pt x="19" y="10"/>
                  </a:moveTo>
                  <a:lnTo>
                    <a:pt x="19" y="10"/>
                  </a:lnTo>
                  <a:lnTo>
                    <a:pt x="9" y="0"/>
                  </a:lnTo>
                  <a:lnTo>
                    <a:pt x="0" y="10"/>
                  </a:lnTo>
                  <a:lnTo>
                    <a:pt x="9" y="19"/>
                  </a:lnTo>
                  <a:lnTo>
                    <a:pt x="1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48" name="Freeform 31"/>
            <p:cNvSpPr>
              <a:spLocks/>
            </p:cNvSpPr>
            <p:nvPr/>
          </p:nvSpPr>
          <p:spPr bwMode="auto">
            <a:xfrm>
              <a:off x="8766176" y="2047875"/>
              <a:ext cx="30163" cy="30163"/>
            </a:xfrm>
            <a:custGeom>
              <a:avLst/>
              <a:gdLst>
                <a:gd name="T0" fmla="*/ 15 w 19"/>
                <a:gd name="T1" fmla="*/ 14 h 19"/>
                <a:gd name="T2" fmla="*/ 19 w 19"/>
                <a:gd name="T3" fmla="*/ 10 h 19"/>
                <a:gd name="T4" fmla="*/ 15 w 19"/>
                <a:gd name="T5" fmla="*/ 5 h 19"/>
                <a:gd name="T6" fmla="*/ 10 w 19"/>
                <a:gd name="T7" fmla="*/ 0 h 19"/>
                <a:gd name="T8" fmla="*/ 0 w 19"/>
                <a:gd name="T9" fmla="*/ 10 h 19"/>
                <a:gd name="T10" fmla="*/ 10 w 19"/>
                <a:gd name="T11" fmla="*/ 19 h 19"/>
                <a:gd name="T12" fmla="*/ 15 w 19"/>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5" y="14"/>
                  </a:moveTo>
                  <a:lnTo>
                    <a:pt x="19" y="10"/>
                  </a:lnTo>
                  <a:lnTo>
                    <a:pt x="15" y="5"/>
                  </a:lnTo>
                  <a:lnTo>
                    <a:pt x="10" y="0"/>
                  </a:lnTo>
                  <a:lnTo>
                    <a:pt x="0" y="10"/>
                  </a:lnTo>
                  <a:lnTo>
                    <a:pt x="10" y="19"/>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49" name="Freeform 32"/>
            <p:cNvSpPr>
              <a:spLocks/>
            </p:cNvSpPr>
            <p:nvPr/>
          </p:nvSpPr>
          <p:spPr bwMode="auto">
            <a:xfrm>
              <a:off x="8861426" y="2066925"/>
              <a:ext cx="30163" cy="30163"/>
            </a:xfrm>
            <a:custGeom>
              <a:avLst/>
              <a:gdLst>
                <a:gd name="T0" fmla="*/ 15 w 19"/>
                <a:gd name="T1" fmla="*/ 5 h 19"/>
                <a:gd name="T2" fmla="*/ 9 w 19"/>
                <a:gd name="T3" fmla="*/ 0 h 19"/>
                <a:gd name="T4" fmla="*/ 5 w 19"/>
                <a:gd name="T5" fmla="*/ 5 h 19"/>
                <a:gd name="T6" fmla="*/ 0 w 19"/>
                <a:gd name="T7" fmla="*/ 9 h 19"/>
                <a:gd name="T8" fmla="*/ 9 w 19"/>
                <a:gd name="T9" fmla="*/ 19 h 19"/>
                <a:gd name="T10" fmla="*/ 19 w 19"/>
                <a:gd name="T11" fmla="*/ 9 h 19"/>
                <a:gd name="T12" fmla="*/ 15 w 19"/>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5" y="5"/>
                  </a:moveTo>
                  <a:lnTo>
                    <a:pt x="9" y="0"/>
                  </a:lnTo>
                  <a:lnTo>
                    <a:pt x="5" y="5"/>
                  </a:lnTo>
                  <a:lnTo>
                    <a:pt x="0" y="9"/>
                  </a:lnTo>
                  <a:lnTo>
                    <a:pt x="9" y="19"/>
                  </a:lnTo>
                  <a:lnTo>
                    <a:pt x="19" y="9"/>
                  </a:lnTo>
                  <a:lnTo>
                    <a:pt x="1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50" name="Freeform 33"/>
            <p:cNvSpPr>
              <a:spLocks/>
            </p:cNvSpPr>
            <p:nvPr/>
          </p:nvSpPr>
          <p:spPr bwMode="auto">
            <a:xfrm>
              <a:off x="8823326" y="2066925"/>
              <a:ext cx="30163" cy="30163"/>
            </a:xfrm>
            <a:custGeom>
              <a:avLst/>
              <a:gdLst>
                <a:gd name="T0" fmla="*/ 19 w 19"/>
                <a:gd name="T1" fmla="*/ 9 h 19"/>
                <a:gd name="T2" fmla="*/ 10 w 19"/>
                <a:gd name="T3" fmla="*/ 0 h 19"/>
                <a:gd name="T4" fmla="*/ 5 w 19"/>
                <a:gd name="T5" fmla="*/ 5 h 19"/>
                <a:gd name="T6" fmla="*/ 0 w 19"/>
                <a:gd name="T7" fmla="*/ 9 h 19"/>
                <a:gd name="T8" fmla="*/ 3 w 19"/>
                <a:gd name="T9" fmla="*/ 12 h 19"/>
                <a:gd name="T10" fmla="*/ 10 w 19"/>
                <a:gd name="T11" fmla="*/ 19 h 19"/>
                <a:gd name="T12" fmla="*/ 14 w 19"/>
                <a:gd name="T13" fmla="*/ 15 h 19"/>
                <a:gd name="T14" fmla="*/ 19 w 19"/>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9" y="9"/>
                  </a:moveTo>
                  <a:lnTo>
                    <a:pt x="10" y="0"/>
                  </a:lnTo>
                  <a:lnTo>
                    <a:pt x="5" y="5"/>
                  </a:lnTo>
                  <a:lnTo>
                    <a:pt x="0" y="9"/>
                  </a:lnTo>
                  <a:lnTo>
                    <a:pt x="3" y="12"/>
                  </a:lnTo>
                  <a:lnTo>
                    <a:pt x="10" y="19"/>
                  </a:lnTo>
                  <a:lnTo>
                    <a:pt x="14" y="15"/>
                  </a:lnTo>
                  <a:lnTo>
                    <a:pt x="1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51" name="Freeform 34"/>
            <p:cNvSpPr>
              <a:spLocks/>
            </p:cNvSpPr>
            <p:nvPr/>
          </p:nvSpPr>
          <p:spPr bwMode="auto">
            <a:xfrm>
              <a:off x="8785226" y="2066925"/>
              <a:ext cx="31750" cy="30163"/>
            </a:xfrm>
            <a:custGeom>
              <a:avLst/>
              <a:gdLst>
                <a:gd name="T0" fmla="*/ 20 w 20"/>
                <a:gd name="T1" fmla="*/ 9 h 19"/>
                <a:gd name="T2" fmla="*/ 10 w 20"/>
                <a:gd name="T3" fmla="*/ 0 h 19"/>
                <a:gd name="T4" fmla="*/ 5 w 20"/>
                <a:gd name="T5" fmla="*/ 5 h 19"/>
                <a:gd name="T6" fmla="*/ 0 w 20"/>
                <a:gd name="T7" fmla="*/ 9 h 19"/>
                <a:gd name="T8" fmla="*/ 10 w 20"/>
                <a:gd name="T9" fmla="*/ 19 h 19"/>
                <a:gd name="T10" fmla="*/ 14 w 20"/>
                <a:gd name="T11" fmla="*/ 15 h 19"/>
                <a:gd name="T12" fmla="*/ 20 w 20"/>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20" y="9"/>
                  </a:moveTo>
                  <a:lnTo>
                    <a:pt x="10" y="0"/>
                  </a:lnTo>
                  <a:lnTo>
                    <a:pt x="5" y="5"/>
                  </a:lnTo>
                  <a:lnTo>
                    <a:pt x="0" y="9"/>
                  </a:lnTo>
                  <a:lnTo>
                    <a:pt x="10" y="19"/>
                  </a:lnTo>
                  <a:lnTo>
                    <a:pt x="14" y="15"/>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52" name="Freeform 35"/>
            <p:cNvSpPr>
              <a:spLocks/>
            </p:cNvSpPr>
            <p:nvPr/>
          </p:nvSpPr>
          <p:spPr bwMode="auto">
            <a:xfrm>
              <a:off x="8804276" y="2085975"/>
              <a:ext cx="30163" cy="30163"/>
            </a:xfrm>
            <a:custGeom>
              <a:avLst/>
              <a:gdLst>
                <a:gd name="T0" fmla="*/ 9 w 19"/>
                <a:gd name="T1" fmla="*/ 0 h 19"/>
                <a:gd name="T2" fmla="*/ 5 w 19"/>
                <a:gd name="T3" fmla="*/ 5 h 19"/>
                <a:gd name="T4" fmla="*/ 0 w 19"/>
                <a:gd name="T5" fmla="*/ 10 h 19"/>
                <a:gd name="T6" fmla="*/ 9 w 19"/>
                <a:gd name="T7" fmla="*/ 19 h 19"/>
                <a:gd name="T8" fmla="*/ 19 w 19"/>
                <a:gd name="T9" fmla="*/ 10 h 19"/>
                <a:gd name="T10" fmla="*/ 18 w 19"/>
                <a:gd name="T11" fmla="*/ 8 h 19"/>
                <a:gd name="T12" fmla="*/ 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9" y="0"/>
                  </a:moveTo>
                  <a:lnTo>
                    <a:pt x="5" y="5"/>
                  </a:lnTo>
                  <a:lnTo>
                    <a:pt x="0" y="10"/>
                  </a:lnTo>
                  <a:lnTo>
                    <a:pt x="9" y="19"/>
                  </a:lnTo>
                  <a:lnTo>
                    <a:pt x="19" y="10"/>
                  </a:lnTo>
                  <a:lnTo>
                    <a:pt x="18" y="8"/>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53" name="Freeform 36"/>
            <p:cNvSpPr>
              <a:spLocks/>
            </p:cNvSpPr>
            <p:nvPr/>
          </p:nvSpPr>
          <p:spPr bwMode="auto">
            <a:xfrm>
              <a:off x="8766176" y="2085975"/>
              <a:ext cx="30163" cy="30163"/>
            </a:xfrm>
            <a:custGeom>
              <a:avLst/>
              <a:gdLst>
                <a:gd name="T0" fmla="*/ 0 w 19"/>
                <a:gd name="T1" fmla="*/ 10 h 19"/>
                <a:gd name="T2" fmla="*/ 10 w 19"/>
                <a:gd name="T3" fmla="*/ 19 h 19"/>
                <a:gd name="T4" fmla="*/ 19 w 19"/>
                <a:gd name="T5" fmla="*/ 10 h 19"/>
                <a:gd name="T6" fmla="*/ 10 w 19"/>
                <a:gd name="T7" fmla="*/ 0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0" y="19"/>
                  </a:lnTo>
                  <a:lnTo>
                    <a:pt x="19" y="10"/>
                  </a:lnTo>
                  <a:lnTo>
                    <a:pt x="10"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grpSp>
      <p:sp>
        <p:nvSpPr>
          <p:cNvPr id="54" name="Freeform 37"/>
          <p:cNvSpPr>
            <a:spLocks noEditPoints="1"/>
          </p:cNvSpPr>
          <p:nvPr/>
        </p:nvSpPr>
        <p:spPr bwMode="auto">
          <a:xfrm>
            <a:off x="10831454" y="4420838"/>
            <a:ext cx="304622" cy="190647"/>
          </a:xfrm>
          <a:custGeom>
            <a:avLst/>
            <a:gdLst>
              <a:gd name="T0" fmla="*/ 33 w 164"/>
              <a:gd name="T1" fmla="*/ 42 h 103"/>
              <a:gd name="T2" fmla="*/ 40 w 164"/>
              <a:gd name="T3" fmla="*/ 43 h 103"/>
              <a:gd name="T4" fmla="*/ 53 w 164"/>
              <a:gd name="T5" fmla="*/ 50 h 103"/>
              <a:gd name="T6" fmla="*/ 58 w 164"/>
              <a:gd name="T7" fmla="*/ 49 h 103"/>
              <a:gd name="T8" fmla="*/ 57 w 164"/>
              <a:gd name="T9" fmla="*/ 44 h 103"/>
              <a:gd name="T10" fmla="*/ 45 w 164"/>
              <a:gd name="T11" fmla="*/ 38 h 103"/>
              <a:gd name="T12" fmla="*/ 84 w 164"/>
              <a:gd name="T13" fmla="*/ 7 h 103"/>
              <a:gd name="T14" fmla="*/ 119 w 164"/>
              <a:gd name="T15" fmla="*/ 27 h 103"/>
              <a:gd name="T16" fmla="*/ 122 w 164"/>
              <a:gd name="T17" fmla="*/ 29 h 103"/>
              <a:gd name="T18" fmla="*/ 137 w 164"/>
              <a:gd name="T19" fmla="*/ 41 h 103"/>
              <a:gd name="T20" fmla="*/ 139 w 164"/>
              <a:gd name="T21" fmla="*/ 44 h 103"/>
              <a:gd name="T22" fmla="*/ 157 w 164"/>
              <a:gd name="T23" fmla="*/ 69 h 103"/>
              <a:gd name="T24" fmla="*/ 131 w 164"/>
              <a:gd name="T25" fmla="*/ 96 h 103"/>
              <a:gd name="T26" fmla="*/ 33 w 164"/>
              <a:gd name="T27" fmla="*/ 96 h 103"/>
              <a:gd name="T28" fmla="*/ 7 w 164"/>
              <a:gd name="T29" fmla="*/ 69 h 103"/>
              <a:gd name="T30" fmla="*/ 33 w 164"/>
              <a:gd name="T31" fmla="*/ 42 h 103"/>
              <a:gd name="T32" fmla="*/ 33 w 164"/>
              <a:gd name="T33" fmla="*/ 103 h 103"/>
              <a:gd name="T34" fmla="*/ 131 w 164"/>
              <a:gd name="T35" fmla="*/ 103 h 103"/>
              <a:gd name="T36" fmla="*/ 164 w 164"/>
              <a:gd name="T37" fmla="*/ 69 h 103"/>
              <a:gd name="T38" fmla="*/ 143 w 164"/>
              <a:gd name="T39" fmla="*/ 37 h 103"/>
              <a:gd name="T40" fmla="*/ 124 w 164"/>
              <a:gd name="T41" fmla="*/ 22 h 103"/>
              <a:gd name="T42" fmla="*/ 84 w 164"/>
              <a:gd name="T43" fmla="*/ 0 h 103"/>
              <a:gd name="T44" fmla="*/ 39 w 164"/>
              <a:gd name="T45" fmla="*/ 36 h 103"/>
              <a:gd name="T46" fmla="*/ 33 w 164"/>
              <a:gd name="T47" fmla="*/ 35 h 103"/>
              <a:gd name="T48" fmla="*/ 0 w 164"/>
              <a:gd name="T49" fmla="*/ 69 h 103"/>
              <a:gd name="T50" fmla="*/ 33 w 164"/>
              <a:gd name="T5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03">
                <a:moveTo>
                  <a:pt x="33" y="42"/>
                </a:moveTo>
                <a:cubicBezTo>
                  <a:pt x="35" y="42"/>
                  <a:pt x="37" y="43"/>
                  <a:pt x="40" y="43"/>
                </a:cubicBezTo>
                <a:cubicBezTo>
                  <a:pt x="45" y="45"/>
                  <a:pt x="49" y="47"/>
                  <a:pt x="53" y="50"/>
                </a:cubicBezTo>
                <a:cubicBezTo>
                  <a:pt x="54" y="51"/>
                  <a:pt x="57" y="51"/>
                  <a:pt x="58" y="49"/>
                </a:cubicBezTo>
                <a:cubicBezTo>
                  <a:pt x="59" y="48"/>
                  <a:pt x="59" y="45"/>
                  <a:pt x="57" y="44"/>
                </a:cubicBezTo>
                <a:cubicBezTo>
                  <a:pt x="53" y="41"/>
                  <a:pt x="49" y="39"/>
                  <a:pt x="45" y="38"/>
                </a:cubicBezTo>
                <a:cubicBezTo>
                  <a:pt x="50" y="20"/>
                  <a:pt x="66" y="7"/>
                  <a:pt x="84" y="7"/>
                </a:cubicBezTo>
                <a:cubicBezTo>
                  <a:pt x="99" y="7"/>
                  <a:pt x="112" y="15"/>
                  <a:pt x="119" y="27"/>
                </a:cubicBezTo>
                <a:cubicBezTo>
                  <a:pt x="120" y="28"/>
                  <a:pt x="121" y="29"/>
                  <a:pt x="122" y="29"/>
                </a:cubicBezTo>
                <a:cubicBezTo>
                  <a:pt x="129" y="30"/>
                  <a:pt x="135" y="35"/>
                  <a:pt x="137" y="41"/>
                </a:cubicBezTo>
                <a:cubicBezTo>
                  <a:pt x="137" y="43"/>
                  <a:pt x="138" y="43"/>
                  <a:pt x="139" y="44"/>
                </a:cubicBezTo>
                <a:cubicBezTo>
                  <a:pt x="150" y="47"/>
                  <a:pt x="157" y="57"/>
                  <a:pt x="157" y="69"/>
                </a:cubicBezTo>
                <a:cubicBezTo>
                  <a:pt x="157" y="84"/>
                  <a:pt x="145" y="96"/>
                  <a:pt x="131" y="96"/>
                </a:cubicBezTo>
                <a:cubicBezTo>
                  <a:pt x="33" y="96"/>
                  <a:pt x="33" y="96"/>
                  <a:pt x="33" y="96"/>
                </a:cubicBezTo>
                <a:cubicBezTo>
                  <a:pt x="19" y="96"/>
                  <a:pt x="7" y="84"/>
                  <a:pt x="7" y="69"/>
                </a:cubicBezTo>
                <a:cubicBezTo>
                  <a:pt x="7" y="54"/>
                  <a:pt x="19" y="42"/>
                  <a:pt x="33" y="42"/>
                </a:cubicBezTo>
                <a:moveTo>
                  <a:pt x="33" y="103"/>
                </a:moveTo>
                <a:cubicBezTo>
                  <a:pt x="131" y="103"/>
                  <a:pt x="131" y="103"/>
                  <a:pt x="131" y="103"/>
                </a:cubicBezTo>
                <a:cubicBezTo>
                  <a:pt x="149" y="103"/>
                  <a:pt x="164" y="88"/>
                  <a:pt x="164" y="69"/>
                </a:cubicBezTo>
                <a:cubicBezTo>
                  <a:pt x="164" y="55"/>
                  <a:pt x="155" y="42"/>
                  <a:pt x="143" y="37"/>
                </a:cubicBezTo>
                <a:cubicBezTo>
                  <a:pt x="140" y="29"/>
                  <a:pt x="132" y="24"/>
                  <a:pt x="124" y="22"/>
                </a:cubicBezTo>
                <a:cubicBezTo>
                  <a:pt x="115" y="8"/>
                  <a:pt x="100" y="0"/>
                  <a:pt x="84" y="0"/>
                </a:cubicBezTo>
                <a:cubicBezTo>
                  <a:pt x="63" y="0"/>
                  <a:pt x="44" y="15"/>
                  <a:pt x="39" y="36"/>
                </a:cubicBezTo>
                <a:cubicBezTo>
                  <a:pt x="37" y="35"/>
                  <a:pt x="35" y="35"/>
                  <a:pt x="33" y="35"/>
                </a:cubicBezTo>
                <a:cubicBezTo>
                  <a:pt x="15" y="35"/>
                  <a:pt x="0" y="50"/>
                  <a:pt x="0" y="69"/>
                </a:cubicBezTo>
                <a:cubicBezTo>
                  <a:pt x="0" y="88"/>
                  <a:pt x="15" y="103"/>
                  <a:pt x="33"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grpSp>
        <p:nvGrpSpPr>
          <p:cNvPr id="55" name="组合 44"/>
          <p:cNvGrpSpPr/>
          <p:nvPr/>
        </p:nvGrpSpPr>
        <p:grpSpPr>
          <a:xfrm>
            <a:off x="10829381" y="4997433"/>
            <a:ext cx="308766" cy="221732"/>
            <a:chOff x="8742363" y="2444750"/>
            <a:chExt cx="236538" cy="169863"/>
          </a:xfrm>
        </p:grpSpPr>
        <p:sp>
          <p:nvSpPr>
            <p:cNvPr id="56" name="Freeform 38"/>
            <p:cNvSpPr>
              <a:spLocks/>
            </p:cNvSpPr>
            <p:nvPr/>
          </p:nvSpPr>
          <p:spPr bwMode="auto">
            <a:xfrm>
              <a:off x="8886826" y="2444750"/>
              <a:ext cx="92075" cy="36513"/>
            </a:xfrm>
            <a:custGeom>
              <a:avLst/>
              <a:gdLst>
                <a:gd name="T0" fmla="*/ 32 w 65"/>
                <a:gd name="T1" fmla="*/ 26 h 26"/>
                <a:gd name="T2" fmla="*/ 65 w 65"/>
                <a:gd name="T3" fmla="*/ 13 h 26"/>
                <a:gd name="T4" fmla="*/ 32 w 65"/>
                <a:gd name="T5" fmla="*/ 0 h 26"/>
                <a:gd name="T6" fmla="*/ 9 w 65"/>
                <a:gd name="T7" fmla="*/ 4 h 26"/>
                <a:gd name="T8" fmla="*/ 0 w 65"/>
                <a:gd name="T9" fmla="*/ 12 h 26"/>
                <a:gd name="T10" fmla="*/ 0 w 65"/>
                <a:gd name="T11" fmla="*/ 13 h 26"/>
                <a:gd name="T12" fmla="*/ 32 w 65"/>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65" h="26">
                  <a:moveTo>
                    <a:pt x="32" y="26"/>
                  </a:moveTo>
                  <a:cubicBezTo>
                    <a:pt x="52" y="26"/>
                    <a:pt x="65" y="19"/>
                    <a:pt x="65" y="13"/>
                  </a:cubicBezTo>
                  <a:cubicBezTo>
                    <a:pt x="65" y="7"/>
                    <a:pt x="52" y="0"/>
                    <a:pt x="32" y="0"/>
                  </a:cubicBezTo>
                  <a:cubicBezTo>
                    <a:pt x="24" y="0"/>
                    <a:pt x="15" y="1"/>
                    <a:pt x="9" y="4"/>
                  </a:cubicBezTo>
                  <a:cubicBezTo>
                    <a:pt x="4" y="6"/>
                    <a:pt x="1" y="9"/>
                    <a:pt x="0" y="12"/>
                  </a:cubicBezTo>
                  <a:cubicBezTo>
                    <a:pt x="0" y="12"/>
                    <a:pt x="0" y="13"/>
                    <a:pt x="0" y="13"/>
                  </a:cubicBezTo>
                  <a:cubicBezTo>
                    <a:pt x="0" y="19"/>
                    <a:pt x="13" y="26"/>
                    <a:pt x="3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57" name="Freeform 39"/>
            <p:cNvSpPr>
              <a:spLocks/>
            </p:cNvSpPr>
            <p:nvPr/>
          </p:nvSpPr>
          <p:spPr bwMode="auto">
            <a:xfrm>
              <a:off x="8886826" y="2476500"/>
              <a:ext cx="92075" cy="28575"/>
            </a:xfrm>
            <a:custGeom>
              <a:avLst/>
              <a:gdLst>
                <a:gd name="T0" fmla="*/ 0 w 65"/>
                <a:gd name="T1" fmla="*/ 0 h 20"/>
                <a:gd name="T2" fmla="*/ 0 w 65"/>
                <a:gd name="T3" fmla="*/ 7 h 20"/>
                <a:gd name="T4" fmla="*/ 0 w 65"/>
                <a:gd name="T5" fmla="*/ 8 h 20"/>
                <a:gd name="T6" fmla="*/ 32 w 65"/>
                <a:gd name="T7" fmla="*/ 20 h 20"/>
                <a:gd name="T8" fmla="*/ 65 w 65"/>
                <a:gd name="T9" fmla="*/ 8 h 20"/>
                <a:gd name="T10" fmla="*/ 65 w 65"/>
                <a:gd name="T11" fmla="*/ 7 h 20"/>
                <a:gd name="T12" fmla="*/ 65 w 65"/>
                <a:gd name="T13" fmla="*/ 0 h 20"/>
                <a:gd name="T14" fmla="*/ 32 w 65"/>
                <a:gd name="T15" fmla="*/ 10 h 20"/>
                <a:gd name="T16" fmla="*/ 0 w 6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0">
                  <a:moveTo>
                    <a:pt x="0" y="0"/>
                  </a:moveTo>
                  <a:cubicBezTo>
                    <a:pt x="0" y="7"/>
                    <a:pt x="0" y="7"/>
                    <a:pt x="0" y="7"/>
                  </a:cubicBezTo>
                  <a:cubicBezTo>
                    <a:pt x="0" y="8"/>
                    <a:pt x="0" y="8"/>
                    <a:pt x="0" y="8"/>
                  </a:cubicBezTo>
                  <a:cubicBezTo>
                    <a:pt x="1" y="14"/>
                    <a:pt x="13" y="20"/>
                    <a:pt x="32" y="20"/>
                  </a:cubicBezTo>
                  <a:cubicBezTo>
                    <a:pt x="51" y="20"/>
                    <a:pt x="64" y="14"/>
                    <a:pt x="65" y="8"/>
                  </a:cubicBezTo>
                  <a:cubicBezTo>
                    <a:pt x="65" y="7"/>
                    <a:pt x="65" y="7"/>
                    <a:pt x="65" y="7"/>
                  </a:cubicBezTo>
                  <a:cubicBezTo>
                    <a:pt x="65" y="0"/>
                    <a:pt x="65" y="0"/>
                    <a:pt x="65" y="0"/>
                  </a:cubicBezTo>
                  <a:cubicBezTo>
                    <a:pt x="59" y="6"/>
                    <a:pt x="47" y="10"/>
                    <a:pt x="32" y="10"/>
                  </a:cubicBezTo>
                  <a:cubicBezTo>
                    <a:pt x="18" y="10"/>
                    <a:pt x="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58" name="Freeform 40"/>
            <p:cNvSpPr>
              <a:spLocks/>
            </p:cNvSpPr>
            <p:nvPr/>
          </p:nvSpPr>
          <p:spPr bwMode="auto">
            <a:xfrm>
              <a:off x="8909051" y="2503488"/>
              <a:ext cx="69850" cy="28575"/>
            </a:xfrm>
            <a:custGeom>
              <a:avLst/>
              <a:gdLst>
                <a:gd name="T0" fmla="*/ 0 w 49"/>
                <a:gd name="T1" fmla="*/ 7 h 20"/>
                <a:gd name="T2" fmla="*/ 2 w 49"/>
                <a:gd name="T3" fmla="*/ 13 h 20"/>
                <a:gd name="T4" fmla="*/ 2 w 49"/>
                <a:gd name="T5" fmla="*/ 14 h 20"/>
                <a:gd name="T6" fmla="*/ 2 w 49"/>
                <a:gd name="T7" fmla="*/ 14 h 20"/>
                <a:gd name="T8" fmla="*/ 2 w 49"/>
                <a:gd name="T9" fmla="*/ 16 h 20"/>
                <a:gd name="T10" fmla="*/ 2 w 49"/>
                <a:gd name="T11" fmla="*/ 18 h 20"/>
                <a:gd name="T12" fmla="*/ 16 w 49"/>
                <a:gd name="T13" fmla="*/ 20 h 20"/>
                <a:gd name="T14" fmla="*/ 49 w 49"/>
                <a:gd name="T15" fmla="*/ 7 h 20"/>
                <a:gd name="T16" fmla="*/ 49 w 49"/>
                <a:gd name="T17" fmla="*/ 7 h 20"/>
                <a:gd name="T18" fmla="*/ 49 w 49"/>
                <a:gd name="T19" fmla="*/ 0 h 20"/>
                <a:gd name="T20" fmla="*/ 16 w 49"/>
                <a:gd name="T21" fmla="*/ 9 h 20"/>
                <a:gd name="T22" fmla="*/ 0 w 49"/>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0">
                  <a:moveTo>
                    <a:pt x="0" y="7"/>
                  </a:moveTo>
                  <a:cubicBezTo>
                    <a:pt x="1" y="9"/>
                    <a:pt x="2" y="11"/>
                    <a:pt x="2" y="13"/>
                  </a:cubicBezTo>
                  <a:cubicBezTo>
                    <a:pt x="2" y="13"/>
                    <a:pt x="2" y="13"/>
                    <a:pt x="2" y="14"/>
                  </a:cubicBezTo>
                  <a:cubicBezTo>
                    <a:pt x="2" y="14"/>
                    <a:pt x="2" y="14"/>
                    <a:pt x="2" y="14"/>
                  </a:cubicBezTo>
                  <a:cubicBezTo>
                    <a:pt x="2" y="16"/>
                    <a:pt x="2" y="16"/>
                    <a:pt x="2" y="16"/>
                  </a:cubicBezTo>
                  <a:cubicBezTo>
                    <a:pt x="2" y="18"/>
                    <a:pt x="2" y="18"/>
                    <a:pt x="2" y="18"/>
                  </a:cubicBezTo>
                  <a:cubicBezTo>
                    <a:pt x="6" y="19"/>
                    <a:pt x="11" y="20"/>
                    <a:pt x="16" y="20"/>
                  </a:cubicBezTo>
                  <a:cubicBezTo>
                    <a:pt x="35" y="20"/>
                    <a:pt x="48" y="13"/>
                    <a:pt x="49" y="7"/>
                  </a:cubicBezTo>
                  <a:cubicBezTo>
                    <a:pt x="49" y="7"/>
                    <a:pt x="49" y="7"/>
                    <a:pt x="49" y="7"/>
                  </a:cubicBezTo>
                  <a:cubicBezTo>
                    <a:pt x="49" y="0"/>
                    <a:pt x="49" y="0"/>
                    <a:pt x="49" y="0"/>
                  </a:cubicBezTo>
                  <a:cubicBezTo>
                    <a:pt x="43" y="5"/>
                    <a:pt x="31" y="9"/>
                    <a:pt x="16" y="9"/>
                  </a:cubicBezTo>
                  <a:cubicBezTo>
                    <a:pt x="10" y="9"/>
                    <a:pt x="5" y="9"/>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59" name="Freeform 41"/>
            <p:cNvSpPr>
              <a:spLocks/>
            </p:cNvSpPr>
            <p:nvPr/>
          </p:nvSpPr>
          <p:spPr bwMode="auto">
            <a:xfrm>
              <a:off x="8912226" y="2527300"/>
              <a:ext cx="66675" cy="28575"/>
            </a:xfrm>
            <a:custGeom>
              <a:avLst/>
              <a:gdLst>
                <a:gd name="T0" fmla="*/ 0 w 47"/>
                <a:gd name="T1" fmla="*/ 8 h 20"/>
                <a:gd name="T2" fmla="*/ 0 w 47"/>
                <a:gd name="T3" fmla="*/ 15 h 20"/>
                <a:gd name="T4" fmla="*/ 0 w 47"/>
                <a:gd name="T5" fmla="*/ 15 h 20"/>
                <a:gd name="T6" fmla="*/ 0 w 47"/>
                <a:gd name="T7" fmla="*/ 16 h 20"/>
                <a:gd name="T8" fmla="*/ 0 w 47"/>
                <a:gd name="T9" fmla="*/ 19 h 20"/>
                <a:gd name="T10" fmla="*/ 14 w 47"/>
                <a:gd name="T11" fmla="*/ 20 h 20"/>
                <a:gd name="T12" fmla="*/ 47 w 47"/>
                <a:gd name="T13" fmla="*/ 8 h 20"/>
                <a:gd name="T14" fmla="*/ 47 w 47"/>
                <a:gd name="T15" fmla="*/ 7 h 20"/>
                <a:gd name="T16" fmla="*/ 47 w 47"/>
                <a:gd name="T17" fmla="*/ 0 h 20"/>
                <a:gd name="T18" fmla="*/ 14 w 47"/>
                <a:gd name="T19" fmla="*/ 10 h 20"/>
                <a:gd name="T20" fmla="*/ 0 w 47"/>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20">
                  <a:moveTo>
                    <a:pt x="0" y="8"/>
                  </a:moveTo>
                  <a:cubicBezTo>
                    <a:pt x="0" y="15"/>
                    <a:pt x="0" y="15"/>
                    <a:pt x="0" y="15"/>
                  </a:cubicBezTo>
                  <a:cubicBezTo>
                    <a:pt x="0" y="15"/>
                    <a:pt x="0" y="15"/>
                    <a:pt x="0" y="15"/>
                  </a:cubicBezTo>
                  <a:cubicBezTo>
                    <a:pt x="0" y="16"/>
                    <a:pt x="0" y="16"/>
                    <a:pt x="0" y="16"/>
                  </a:cubicBezTo>
                  <a:cubicBezTo>
                    <a:pt x="0" y="19"/>
                    <a:pt x="0" y="19"/>
                    <a:pt x="0" y="19"/>
                  </a:cubicBezTo>
                  <a:cubicBezTo>
                    <a:pt x="4" y="20"/>
                    <a:pt x="9" y="20"/>
                    <a:pt x="14" y="20"/>
                  </a:cubicBezTo>
                  <a:cubicBezTo>
                    <a:pt x="33" y="20"/>
                    <a:pt x="46" y="14"/>
                    <a:pt x="47" y="8"/>
                  </a:cubicBezTo>
                  <a:cubicBezTo>
                    <a:pt x="47" y="7"/>
                    <a:pt x="47" y="7"/>
                    <a:pt x="47" y="7"/>
                  </a:cubicBezTo>
                  <a:cubicBezTo>
                    <a:pt x="47" y="0"/>
                    <a:pt x="47" y="0"/>
                    <a:pt x="47" y="0"/>
                  </a:cubicBezTo>
                  <a:cubicBezTo>
                    <a:pt x="41" y="6"/>
                    <a:pt x="29" y="10"/>
                    <a:pt x="14" y="10"/>
                  </a:cubicBezTo>
                  <a:cubicBezTo>
                    <a:pt x="9" y="10"/>
                    <a:pt x="4" y="9"/>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60" name="Freeform 42"/>
            <p:cNvSpPr>
              <a:spLocks/>
            </p:cNvSpPr>
            <p:nvPr/>
          </p:nvSpPr>
          <p:spPr bwMode="auto">
            <a:xfrm>
              <a:off x="8742363" y="2444750"/>
              <a:ext cx="92075" cy="36513"/>
            </a:xfrm>
            <a:custGeom>
              <a:avLst/>
              <a:gdLst>
                <a:gd name="T0" fmla="*/ 32 w 65"/>
                <a:gd name="T1" fmla="*/ 26 h 26"/>
                <a:gd name="T2" fmla="*/ 65 w 65"/>
                <a:gd name="T3" fmla="*/ 13 h 26"/>
                <a:gd name="T4" fmla="*/ 65 w 65"/>
                <a:gd name="T5" fmla="*/ 12 h 26"/>
                <a:gd name="T6" fmla="*/ 55 w 65"/>
                <a:gd name="T7" fmla="*/ 4 h 26"/>
                <a:gd name="T8" fmla="*/ 32 w 65"/>
                <a:gd name="T9" fmla="*/ 0 h 26"/>
                <a:gd name="T10" fmla="*/ 0 w 65"/>
                <a:gd name="T11" fmla="*/ 13 h 26"/>
                <a:gd name="T12" fmla="*/ 32 w 65"/>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65" h="26">
                  <a:moveTo>
                    <a:pt x="32" y="26"/>
                  </a:moveTo>
                  <a:cubicBezTo>
                    <a:pt x="52" y="26"/>
                    <a:pt x="65" y="19"/>
                    <a:pt x="65" y="13"/>
                  </a:cubicBezTo>
                  <a:cubicBezTo>
                    <a:pt x="65" y="13"/>
                    <a:pt x="65" y="12"/>
                    <a:pt x="65" y="12"/>
                  </a:cubicBezTo>
                  <a:cubicBezTo>
                    <a:pt x="64" y="9"/>
                    <a:pt x="60" y="6"/>
                    <a:pt x="55" y="4"/>
                  </a:cubicBezTo>
                  <a:cubicBezTo>
                    <a:pt x="49" y="1"/>
                    <a:pt x="41" y="0"/>
                    <a:pt x="32" y="0"/>
                  </a:cubicBezTo>
                  <a:cubicBezTo>
                    <a:pt x="13" y="0"/>
                    <a:pt x="0" y="7"/>
                    <a:pt x="0" y="13"/>
                  </a:cubicBezTo>
                  <a:cubicBezTo>
                    <a:pt x="0" y="19"/>
                    <a:pt x="13" y="26"/>
                    <a:pt x="3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61" name="Freeform 43"/>
            <p:cNvSpPr>
              <a:spLocks/>
            </p:cNvSpPr>
            <p:nvPr/>
          </p:nvSpPr>
          <p:spPr bwMode="auto">
            <a:xfrm>
              <a:off x="8742363" y="2476500"/>
              <a:ext cx="92075" cy="28575"/>
            </a:xfrm>
            <a:custGeom>
              <a:avLst/>
              <a:gdLst>
                <a:gd name="T0" fmla="*/ 32 w 65"/>
                <a:gd name="T1" fmla="*/ 20 h 20"/>
                <a:gd name="T2" fmla="*/ 65 w 65"/>
                <a:gd name="T3" fmla="*/ 8 h 20"/>
                <a:gd name="T4" fmla="*/ 65 w 65"/>
                <a:gd name="T5" fmla="*/ 7 h 20"/>
                <a:gd name="T6" fmla="*/ 65 w 65"/>
                <a:gd name="T7" fmla="*/ 0 h 20"/>
                <a:gd name="T8" fmla="*/ 32 w 65"/>
                <a:gd name="T9" fmla="*/ 10 h 20"/>
                <a:gd name="T10" fmla="*/ 0 w 65"/>
                <a:gd name="T11" fmla="*/ 0 h 20"/>
                <a:gd name="T12" fmla="*/ 0 w 65"/>
                <a:gd name="T13" fmla="*/ 7 h 20"/>
                <a:gd name="T14" fmla="*/ 0 w 65"/>
                <a:gd name="T15" fmla="*/ 8 h 20"/>
                <a:gd name="T16" fmla="*/ 32 w 65"/>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0">
                  <a:moveTo>
                    <a:pt x="32" y="20"/>
                  </a:moveTo>
                  <a:cubicBezTo>
                    <a:pt x="51" y="20"/>
                    <a:pt x="64" y="14"/>
                    <a:pt x="65" y="8"/>
                  </a:cubicBezTo>
                  <a:cubicBezTo>
                    <a:pt x="65" y="7"/>
                    <a:pt x="65" y="7"/>
                    <a:pt x="65" y="7"/>
                  </a:cubicBezTo>
                  <a:cubicBezTo>
                    <a:pt x="65" y="0"/>
                    <a:pt x="65" y="0"/>
                    <a:pt x="65" y="0"/>
                  </a:cubicBezTo>
                  <a:cubicBezTo>
                    <a:pt x="59" y="6"/>
                    <a:pt x="47" y="10"/>
                    <a:pt x="32" y="10"/>
                  </a:cubicBezTo>
                  <a:cubicBezTo>
                    <a:pt x="18" y="10"/>
                    <a:pt x="6" y="6"/>
                    <a:pt x="0" y="0"/>
                  </a:cubicBezTo>
                  <a:cubicBezTo>
                    <a:pt x="0" y="7"/>
                    <a:pt x="0" y="7"/>
                    <a:pt x="0" y="7"/>
                  </a:cubicBezTo>
                  <a:cubicBezTo>
                    <a:pt x="0" y="8"/>
                    <a:pt x="0" y="8"/>
                    <a:pt x="0" y="8"/>
                  </a:cubicBezTo>
                  <a:cubicBezTo>
                    <a:pt x="1" y="14"/>
                    <a:pt x="13" y="20"/>
                    <a:pt x="32"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62" name="Freeform 44"/>
            <p:cNvSpPr>
              <a:spLocks/>
            </p:cNvSpPr>
            <p:nvPr/>
          </p:nvSpPr>
          <p:spPr bwMode="auto">
            <a:xfrm>
              <a:off x="8742363" y="2503488"/>
              <a:ext cx="69850" cy="28575"/>
            </a:xfrm>
            <a:custGeom>
              <a:avLst/>
              <a:gdLst>
                <a:gd name="T0" fmla="*/ 0 w 49"/>
                <a:gd name="T1" fmla="*/ 0 h 20"/>
                <a:gd name="T2" fmla="*/ 0 w 49"/>
                <a:gd name="T3" fmla="*/ 7 h 20"/>
                <a:gd name="T4" fmla="*/ 0 w 49"/>
                <a:gd name="T5" fmla="*/ 7 h 20"/>
                <a:gd name="T6" fmla="*/ 32 w 49"/>
                <a:gd name="T7" fmla="*/ 20 h 20"/>
                <a:gd name="T8" fmla="*/ 47 w 49"/>
                <a:gd name="T9" fmla="*/ 18 h 20"/>
                <a:gd name="T10" fmla="*/ 47 w 49"/>
                <a:gd name="T11" fmla="*/ 14 h 20"/>
                <a:gd name="T12" fmla="*/ 47 w 49"/>
                <a:gd name="T13" fmla="*/ 14 h 20"/>
                <a:gd name="T14" fmla="*/ 47 w 49"/>
                <a:gd name="T15" fmla="*/ 13 h 20"/>
                <a:gd name="T16" fmla="*/ 47 w 49"/>
                <a:gd name="T17" fmla="*/ 10 h 20"/>
                <a:gd name="T18" fmla="*/ 47 w 49"/>
                <a:gd name="T19" fmla="*/ 10 h 20"/>
                <a:gd name="T20" fmla="*/ 49 w 49"/>
                <a:gd name="T21" fmla="*/ 7 h 20"/>
                <a:gd name="T22" fmla="*/ 32 w 49"/>
                <a:gd name="T23" fmla="*/ 9 h 20"/>
                <a:gd name="T24" fmla="*/ 0 w 49"/>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0">
                  <a:moveTo>
                    <a:pt x="0" y="0"/>
                  </a:moveTo>
                  <a:cubicBezTo>
                    <a:pt x="0" y="7"/>
                    <a:pt x="0" y="7"/>
                    <a:pt x="0" y="7"/>
                  </a:cubicBezTo>
                  <a:cubicBezTo>
                    <a:pt x="0" y="7"/>
                    <a:pt x="0" y="7"/>
                    <a:pt x="0" y="7"/>
                  </a:cubicBezTo>
                  <a:cubicBezTo>
                    <a:pt x="1" y="13"/>
                    <a:pt x="13" y="20"/>
                    <a:pt x="32" y="20"/>
                  </a:cubicBezTo>
                  <a:cubicBezTo>
                    <a:pt x="38" y="20"/>
                    <a:pt x="43" y="19"/>
                    <a:pt x="47" y="18"/>
                  </a:cubicBezTo>
                  <a:cubicBezTo>
                    <a:pt x="47" y="14"/>
                    <a:pt x="47" y="14"/>
                    <a:pt x="47" y="14"/>
                  </a:cubicBezTo>
                  <a:cubicBezTo>
                    <a:pt x="47" y="14"/>
                    <a:pt x="47" y="14"/>
                    <a:pt x="47" y="14"/>
                  </a:cubicBezTo>
                  <a:cubicBezTo>
                    <a:pt x="47" y="13"/>
                    <a:pt x="47" y="13"/>
                    <a:pt x="47" y="13"/>
                  </a:cubicBezTo>
                  <a:cubicBezTo>
                    <a:pt x="47" y="12"/>
                    <a:pt x="47" y="11"/>
                    <a:pt x="47" y="10"/>
                  </a:cubicBezTo>
                  <a:cubicBezTo>
                    <a:pt x="47" y="10"/>
                    <a:pt x="47" y="10"/>
                    <a:pt x="47" y="10"/>
                  </a:cubicBezTo>
                  <a:cubicBezTo>
                    <a:pt x="47" y="9"/>
                    <a:pt x="48" y="8"/>
                    <a:pt x="49" y="7"/>
                  </a:cubicBezTo>
                  <a:cubicBezTo>
                    <a:pt x="44" y="8"/>
                    <a:pt x="38" y="9"/>
                    <a:pt x="32" y="9"/>
                  </a:cubicBezTo>
                  <a:cubicBezTo>
                    <a:pt x="18" y="9"/>
                    <a:pt x="6"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63" name="Freeform 45"/>
            <p:cNvSpPr>
              <a:spLocks/>
            </p:cNvSpPr>
            <p:nvPr/>
          </p:nvSpPr>
          <p:spPr bwMode="auto">
            <a:xfrm>
              <a:off x="8742363" y="2527300"/>
              <a:ext cx="66675" cy="28575"/>
            </a:xfrm>
            <a:custGeom>
              <a:avLst/>
              <a:gdLst>
                <a:gd name="T0" fmla="*/ 0 w 47"/>
                <a:gd name="T1" fmla="*/ 0 h 20"/>
                <a:gd name="T2" fmla="*/ 0 w 47"/>
                <a:gd name="T3" fmla="*/ 7 h 20"/>
                <a:gd name="T4" fmla="*/ 0 w 47"/>
                <a:gd name="T5" fmla="*/ 8 h 20"/>
                <a:gd name="T6" fmla="*/ 32 w 47"/>
                <a:gd name="T7" fmla="*/ 20 h 20"/>
                <a:gd name="T8" fmla="*/ 47 w 47"/>
                <a:gd name="T9" fmla="*/ 19 h 20"/>
                <a:gd name="T10" fmla="*/ 47 w 47"/>
                <a:gd name="T11" fmla="*/ 15 h 20"/>
                <a:gd name="T12" fmla="*/ 47 w 47"/>
                <a:gd name="T13" fmla="*/ 14 h 20"/>
                <a:gd name="T14" fmla="*/ 47 w 47"/>
                <a:gd name="T15" fmla="*/ 8 h 20"/>
                <a:gd name="T16" fmla="*/ 32 w 47"/>
                <a:gd name="T17" fmla="*/ 10 h 20"/>
                <a:gd name="T18" fmla="*/ 0 w 47"/>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0">
                  <a:moveTo>
                    <a:pt x="0" y="0"/>
                  </a:moveTo>
                  <a:cubicBezTo>
                    <a:pt x="0" y="7"/>
                    <a:pt x="0" y="7"/>
                    <a:pt x="0" y="7"/>
                  </a:cubicBezTo>
                  <a:cubicBezTo>
                    <a:pt x="0" y="8"/>
                    <a:pt x="0" y="8"/>
                    <a:pt x="0" y="8"/>
                  </a:cubicBezTo>
                  <a:cubicBezTo>
                    <a:pt x="1" y="14"/>
                    <a:pt x="13" y="20"/>
                    <a:pt x="32" y="20"/>
                  </a:cubicBezTo>
                  <a:cubicBezTo>
                    <a:pt x="38" y="20"/>
                    <a:pt x="43" y="20"/>
                    <a:pt x="47" y="19"/>
                  </a:cubicBezTo>
                  <a:cubicBezTo>
                    <a:pt x="47" y="15"/>
                    <a:pt x="47" y="15"/>
                    <a:pt x="47" y="15"/>
                  </a:cubicBezTo>
                  <a:cubicBezTo>
                    <a:pt x="47" y="14"/>
                    <a:pt x="47" y="14"/>
                    <a:pt x="47" y="14"/>
                  </a:cubicBezTo>
                  <a:cubicBezTo>
                    <a:pt x="47" y="8"/>
                    <a:pt x="47" y="8"/>
                    <a:pt x="47" y="8"/>
                  </a:cubicBezTo>
                  <a:cubicBezTo>
                    <a:pt x="42" y="9"/>
                    <a:pt x="37" y="10"/>
                    <a:pt x="32" y="10"/>
                  </a:cubicBezTo>
                  <a:cubicBezTo>
                    <a:pt x="18" y="10"/>
                    <a:pt x="6"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64" name="Freeform 46"/>
            <p:cNvSpPr>
              <a:spLocks/>
            </p:cNvSpPr>
            <p:nvPr/>
          </p:nvSpPr>
          <p:spPr bwMode="auto">
            <a:xfrm>
              <a:off x="8813801" y="2501900"/>
              <a:ext cx="92075" cy="38100"/>
            </a:xfrm>
            <a:custGeom>
              <a:avLst/>
              <a:gdLst>
                <a:gd name="T0" fmla="*/ 33 w 65"/>
                <a:gd name="T1" fmla="*/ 0 h 27"/>
                <a:gd name="T2" fmla="*/ 10 w 65"/>
                <a:gd name="T3" fmla="*/ 4 h 27"/>
                <a:gd name="T4" fmla="*/ 0 w 65"/>
                <a:gd name="T5" fmla="*/ 12 h 27"/>
                <a:gd name="T6" fmla="*/ 0 w 65"/>
                <a:gd name="T7" fmla="*/ 14 h 27"/>
                <a:gd name="T8" fmla="*/ 33 w 65"/>
                <a:gd name="T9" fmla="*/ 27 h 27"/>
                <a:gd name="T10" fmla="*/ 65 w 65"/>
                <a:gd name="T11" fmla="*/ 14 h 27"/>
                <a:gd name="T12" fmla="*/ 33 w 6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5" h="27">
                  <a:moveTo>
                    <a:pt x="33" y="0"/>
                  </a:moveTo>
                  <a:cubicBezTo>
                    <a:pt x="24" y="0"/>
                    <a:pt x="16" y="2"/>
                    <a:pt x="10" y="4"/>
                  </a:cubicBezTo>
                  <a:cubicBezTo>
                    <a:pt x="5" y="7"/>
                    <a:pt x="1" y="9"/>
                    <a:pt x="0" y="12"/>
                  </a:cubicBezTo>
                  <a:cubicBezTo>
                    <a:pt x="0" y="13"/>
                    <a:pt x="0" y="13"/>
                    <a:pt x="0" y="14"/>
                  </a:cubicBezTo>
                  <a:cubicBezTo>
                    <a:pt x="0" y="20"/>
                    <a:pt x="13" y="27"/>
                    <a:pt x="33" y="27"/>
                  </a:cubicBezTo>
                  <a:cubicBezTo>
                    <a:pt x="52" y="27"/>
                    <a:pt x="65" y="20"/>
                    <a:pt x="65" y="14"/>
                  </a:cubicBezTo>
                  <a:cubicBezTo>
                    <a:pt x="65" y="7"/>
                    <a:pt x="52" y="0"/>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65" name="Freeform 47"/>
            <p:cNvSpPr>
              <a:spLocks/>
            </p:cNvSpPr>
            <p:nvPr/>
          </p:nvSpPr>
          <p:spPr bwMode="auto">
            <a:xfrm>
              <a:off x="8813801" y="2535238"/>
              <a:ext cx="92075" cy="28575"/>
            </a:xfrm>
            <a:custGeom>
              <a:avLst/>
              <a:gdLst>
                <a:gd name="T0" fmla="*/ 0 w 65"/>
                <a:gd name="T1" fmla="*/ 0 h 20"/>
                <a:gd name="T2" fmla="*/ 0 w 65"/>
                <a:gd name="T3" fmla="*/ 7 h 20"/>
                <a:gd name="T4" fmla="*/ 0 w 65"/>
                <a:gd name="T5" fmla="*/ 7 h 20"/>
                <a:gd name="T6" fmla="*/ 33 w 65"/>
                <a:gd name="T7" fmla="*/ 20 h 20"/>
                <a:gd name="T8" fmla="*/ 65 w 65"/>
                <a:gd name="T9" fmla="*/ 7 h 20"/>
                <a:gd name="T10" fmla="*/ 65 w 65"/>
                <a:gd name="T11" fmla="*/ 7 h 20"/>
                <a:gd name="T12" fmla="*/ 65 w 65"/>
                <a:gd name="T13" fmla="*/ 0 h 20"/>
                <a:gd name="T14" fmla="*/ 33 w 65"/>
                <a:gd name="T15" fmla="*/ 9 h 20"/>
                <a:gd name="T16" fmla="*/ 0 w 6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0">
                  <a:moveTo>
                    <a:pt x="0" y="0"/>
                  </a:moveTo>
                  <a:cubicBezTo>
                    <a:pt x="0" y="7"/>
                    <a:pt x="0" y="7"/>
                    <a:pt x="0" y="7"/>
                  </a:cubicBezTo>
                  <a:cubicBezTo>
                    <a:pt x="0" y="7"/>
                    <a:pt x="0" y="7"/>
                    <a:pt x="0" y="7"/>
                  </a:cubicBezTo>
                  <a:cubicBezTo>
                    <a:pt x="1" y="13"/>
                    <a:pt x="14" y="20"/>
                    <a:pt x="33" y="20"/>
                  </a:cubicBezTo>
                  <a:cubicBezTo>
                    <a:pt x="52" y="20"/>
                    <a:pt x="64" y="13"/>
                    <a:pt x="65" y="7"/>
                  </a:cubicBezTo>
                  <a:cubicBezTo>
                    <a:pt x="65" y="7"/>
                    <a:pt x="65" y="7"/>
                    <a:pt x="65" y="7"/>
                  </a:cubicBezTo>
                  <a:cubicBezTo>
                    <a:pt x="65" y="0"/>
                    <a:pt x="65" y="0"/>
                    <a:pt x="65" y="0"/>
                  </a:cubicBezTo>
                  <a:cubicBezTo>
                    <a:pt x="59" y="5"/>
                    <a:pt x="47" y="9"/>
                    <a:pt x="33" y="9"/>
                  </a:cubicBezTo>
                  <a:cubicBezTo>
                    <a:pt x="18" y="9"/>
                    <a:pt x="6"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66" name="Freeform 48"/>
            <p:cNvSpPr>
              <a:spLocks/>
            </p:cNvSpPr>
            <p:nvPr/>
          </p:nvSpPr>
          <p:spPr bwMode="auto">
            <a:xfrm>
              <a:off x="8813801" y="2559050"/>
              <a:ext cx="92075" cy="28575"/>
            </a:xfrm>
            <a:custGeom>
              <a:avLst/>
              <a:gdLst>
                <a:gd name="T0" fmla="*/ 0 w 65"/>
                <a:gd name="T1" fmla="*/ 0 h 20"/>
                <a:gd name="T2" fmla="*/ 0 w 65"/>
                <a:gd name="T3" fmla="*/ 7 h 20"/>
                <a:gd name="T4" fmla="*/ 0 w 65"/>
                <a:gd name="T5" fmla="*/ 7 h 20"/>
                <a:gd name="T6" fmla="*/ 0 w 65"/>
                <a:gd name="T7" fmla="*/ 8 h 20"/>
                <a:gd name="T8" fmla="*/ 33 w 65"/>
                <a:gd name="T9" fmla="*/ 20 h 20"/>
                <a:gd name="T10" fmla="*/ 65 w 65"/>
                <a:gd name="T11" fmla="*/ 8 h 20"/>
                <a:gd name="T12" fmla="*/ 65 w 65"/>
                <a:gd name="T13" fmla="*/ 7 h 20"/>
                <a:gd name="T14" fmla="*/ 65 w 65"/>
                <a:gd name="T15" fmla="*/ 0 h 20"/>
                <a:gd name="T16" fmla="*/ 33 w 65"/>
                <a:gd name="T17" fmla="*/ 10 h 20"/>
                <a:gd name="T18" fmla="*/ 0 w 65"/>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0">
                  <a:moveTo>
                    <a:pt x="0" y="0"/>
                  </a:moveTo>
                  <a:cubicBezTo>
                    <a:pt x="0" y="7"/>
                    <a:pt x="0" y="7"/>
                    <a:pt x="0" y="7"/>
                  </a:cubicBezTo>
                  <a:cubicBezTo>
                    <a:pt x="0" y="7"/>
                    <a:pt x="0" y="7"/>
                    <a:pt x="0" y="7"/>
                  </a:cubicBezTo>
                  <a:cubicBezTo>
                    <a:pt x="0" y="8"/>
                    <a:pt x="0" y="8"/>
                    <a:pt x="0" y="8"/>
                  </a:cubicBezTo>
                  <a:cubicBezTo>
                    <a:pt x="1" y="14"/>
                    <a:pt x="14" y="20"/>
                    <a:pt x="33" y="20"/>
                  </a:cubicBezTo>
                  <a:cubicBezTo>
                    <a:pt x="52" y="20"/>
                    <a:pt x="64" y="14"/>
                    <a:pt x="65" y="8"/>
                  </a:cubicBezTo>
                  <a:cubicBezTo>
                    <a:pt x="65" y="7"/>
                    <a:pt x="65" y="7"/>
                    <a:pt x="65" y="7"/>
                  </a:cubicBezTo>
                  <a:cubicBezTo>
                    <a:pt x="65" y="0"/>
                    <a:pt x="65" y="0"/>
                    <a:pt x="65" y="0"/>
                  </a:cubicBezTo>
                  <a:cubicBezTo>
                    <a:pt x="59" y="6"/>
                    <a:pt x="47" y="10"/>
                    <a:pt x="33" y="10"/>
                  </a:cubicBezTo>
                  <a:cubicBezTo>
                    <a:pt x="18" y="10"/>
                    <a:pt x="6"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67" name="Freeform 49"/>
            <p:cNvSpPr>
              <a:spLocks/>
            </p:cNvSpPr>
            <p:nvPr/>
          </p:nvSpPr>
          <p:spPr bwMode="auto">
            <a:xfrm>
              <a:off x="8813801" y="2586038"/>
              <a:ext cx="92075" cy="28575"/>
            </a:xfrm>
            <a:custGeom>
              <a:avLst/>
              <a:gdLst>
                <a:gd name="T0" fmla="*/ 0 w 65"/>
                <a:gd name="T1" fmla="*/ 0 h 20"/>
                <a:gd name="T2" fmla="*/ 0 w 65"/>
                <a:gd name="T3" fmla="*/ 7 h 20"/>
                <a:gd name="T4" fmla="*/ 0 w 65"/>
                <a:gd name="T5" fmla="*/ 7 h 20"/>
                <a:gd name="T6" fmla="*/ 0 w 65"/>
                <a:gd name="T7" fmla="*/ 7 h 20"/>
                <a:gd name="T8" fmla="*/ 33 w 65"/>
                <a:gd name="T9" fmla="*/ 20 h 20"/>
                <a:gd name="T10" fmla="*/ 65 w 65"/>
                <a:gd name="T11" fmla="*/ 7 h 20"/>
                <a:gd name="T12" fmla="*/ 65 w 65"/>
                <a:gd name="T13" fmla="*/ 7 h 20"/>
                <a:gd name="T14" fmla="*/ 65 w 65"/>
                <a:gd name="T15" fmla="*/ 0 h 20"/>
                <a:gd name="T16" fmla="*/ 33 w 65"/>
                <a:gd name="T17" fmla="*/ 9 h 20"/>
                <a:gd name="T18" fmla="*/ 0 w 65"/>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0">
                  <a:moveTo>
                    <a:pt x="0" y="0"/>
                  </a:moveTo>
                  <a:cubicBezTo>
                    <a:pt x="0" y="7"/>
                    <a:pt x="0" y="7"/>
                    <a:pt x="0" y="7"/>
                  </a:cubicBezTo>
                  <a:cubicBezTo>
                    <a:pt x="0" y="7"/>
                    <a:pt x="0" y="7"/>
                    <a:pt x="0" y="7"/>
                  </a:cubicBezTo>
                  <a:cubicBezTo>
                    <a:pt x="0" y="7"/>
                    <a:pt x="0" y="7"/>
                    <a:pt x="0" y="7"/>
                  </a:cubicBezTo>
                  <a:cubicBezTo>
                    <a:pt x="1" y="13"/>
                    <a:pt x="14" y="20"/>
                    <a:pt x="33" y="20"/>
                  </a:cubicBezTo>
                  <a:cubicBezTo>
                    <a:pt x="52" y="20"/>
                    <a:pt x="64" y="13"/>
                    <a:pt x="65" y="7"/>
                  </a:cubicBezTo>
                  <a:cubicBezTo>
                    <a:pt x="65" y="7"/>
                    <a:pt x="65" y="7"/>
                    <a:pt x="65" y="7"/>
                  </a:cubicBezTo>
                  <a:cubicBezTo>
                    <a:pt x="65" y="0"/>
                    <a:pt x="65" y="0"/>
                    <a:pt x="65" y="0"/>
                  </a:cubicBezTo>
                  <a:cubicBezTo>
                    <a:pt x="59" y="5"/>
                    <a:pt x="47" y="9"/>
                    <a:pt x="33" y="9"/>
                  </a:cubicBezTo>
                  <a:cubicBezTo>
                    <a:pt x="18" y="9"/>
                    <a:pt x="6"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grpSp>
      <p:grpSp>
        <p:nvGrpSpPr>
          <p:cNvPr id="68" name="组合 45"/>
          <p:cNvGrpSpPr/>
          <p:nvPr/>
        </p:nvGrpSpPr>
        <p:grpSpPr>
          <a:xfrm>
            <a:off x="10888440" y="5613037"/>
            <a:ext cx="190647" cy="190647"/>
            <a:chOff x="8789988" y="2706688"/>
            <a:chExt cx="146050" cy="146050"/>
          </a:xfrm>
        </p:grpSpPr>
        <p:sp>
          <p:nvSpPr>
            <p:cNvPr id="69" name="Freeform 51"/>
            <p:cNvSpPr>
              <a:spLocks/>
            </p:cNvSpPr>
            <p:nvPr/>
          </p:nvSpPr>
          <p:spPr bwMode="auto">
            <a:xfrm>
              <a:off x="8789988" y="2706688"/>
              <a:ext cx="146050" cy="146050"/>
            </a:xfrm>
            <a:custGeom>
              <a:avLst/>
              <a:gdLst>
                <a:gd name="T0" fmla="*/ 8 w 103"/>
                <a:gd name="T1" fmla="*/ 0 h 103"/>
                <a:gd name="T2" fmla="*/ 0 w 103"/>
                <a:gd name="T3" fmla="*/ 9 h 103"/>
                <a:gd name="T4" fmla="*/ 8 w 103"/>
                <a:gd name="T5" fmla="*/ 17 h 103"/>
                <a:gd name="T6" fmla="*/ 86 w 103"/>
                <a:gd name="T7" fmla="*/ 94 h 103"/>
                <a:gd name="T8" fmla="*/ 94 w 103"/>
                <a:gd name="T9" fmla="*/ 103 h 103"/>
                <a:gd name="T10" fmla="*/ 103 w 103"/>
                <a:gd name="T11" fmla="*/ 94 h 103"/>
                <a:gd name="T12" fmla="*/ 8 w 103"/>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03" h="103">
                  <a:moveTo>
                    <a:pt x="8" y="0"/>
                  </a:moveTo>
                  <a:cubicBezTo>
                    <a:pt x="4" y="0"/>
                    <a:pt x="0" y="4"/>
                    <a:pt x="0" y="9"/>
                  </a:cubicBezTo>
                  <a:cubicBezTo>
                    <a:pt x="0" y="13"/>
                    <a:pt x="4" y="17"/>
                    <a:pt x="8" y="17"/>
                  </a:cubicBezTo>
                  <a:cubicBezTo>
                    <a:pt x="51" y="17"/>
                    <a:pt x="86" y="52"/>
                    <a:pt x="86" y="94"/>
                  </a:cubicBezTo>
                  <a:cubicBezTo>
                    <a:pt x="86" y="99"/>
                    <a:pt x="90" y="103"/>
                    <a:pt x="94" y="103"/>
                  </a:cubicBezTo>
                  <a:cubicBezTo>
                    <a:pt x="99" y="103"/>
                    <a:pt x="103" y="99"/>
                    <a:pt x="103" y="94"/>
                  </a:cubicBezTo>
                  <a:cubicBezTo>
                    <a:pt x="103" y="42"/>
                    <a:pt x="60"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70" name="Freeform 52"/>
            <p:cNvSpPr>
              <a:spLocks/>
            </p:cNvSpPr>
            <p:nvPr/>
          </p:nvSpPr>
          <p:spPr bwMode="auto">
            <a:xfrm>
              <a:off x="8789988" y="2751138"/>
              <a:ext cx="98425" cy="101600"/>
            </a:xfrm>
            <a:custGeom>
              <a:avLst/>
              <a:gdLst>
                <a:gd name="T0" fmla="*/ 8 w 70"/>
                <a:gd name="T1" fmla="*/ 0 h 71"/>
                <a:gd name="T2" fmla="*/ 0 w 70"/>
                <a:gd name="T3" fmla="*/ 8 h 71"/>
                <a:gd name="T4" fmla="*/ 8 w 70"/>
                <a:gd name="T5" fmla="*/ 16 h 71"/>
                <a:gd name="T6" fmla="*/ 53 w 70"/>
                <a:gd name="T7" fmla="*/ 62 h 71"/>
                <a:gd name="T8" fmla="*/ 61 w 70"/>
                <a:gd name="T9" fmla="*/ 71 h 71"/>
                <a:gd name="T10" fmla="*/ 70 w 70"/>
                <a:gd name="T11" fmla="*/ 62 h 71"/>
                <a:gd name="T12" fmla="*/ 8 w 70"/>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70" h="71">
                  <a:moveTo>
                    <a:pt x="8" y="0"/>
                  </a:moveTo>
                  <a:cubicBezTo>
                    <a:pt x="4" y="0"/>
                    <a:pt x="0" y="3"/>
                    <a:pt x="0" y="8"/>
                  </a:cubicBezTo>
                  <a:cubicBezTo>
                    <a:pt x="0" y="13"/>
                    <a:pt x="4" y="16"/>
                    <a:pt x="8" y="16"/>
                  </a:cubicBezTo>
                  <a:cubicBezTo>
                    <a:pt x="33" y="16"/>
                    <a:pt x="53" y="37"/>
                    <a:pt x="53" y="62"/>
                  </a:cubicBezTo>
                  <a:cubicBezTo>
                    <a:pt x="53" y="67"/>
                    <a:pt x="57" y="71"/>
                    <a:pt x="61" y="71"/>
                  </a:cubicBezTo>
                  <a:cubicBezTo>
                    <a:pt x="66" y="71"/>
                    <a:pt x="70" y="67"/>
                    <a:pt x="70" y="62"/>
                  </a:cubicBezTo>
                  <a:cubicBezTo>
                    <a:pt x="70" y="28"/>
                    <a:pt x="4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71" name="Oval 53"/>
            <p:cNvSpPr>
              <a:spLocks noChangeArrowheads="1"/>
            </p:cNvSpPr>
            <p:nvPr/>
          </p:nvSpPr>
          <p:spPr bwMode="auto">
            <a:xfrm>
              <a:off x="8791576" y="2801938"/>
              <a:ext cx="49213"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grpSp>
      <p:sp>
        <p:nvSpPr>
          <p:cNvPr id="72" name="矩形 46"/>
          <p:cNvSpPr/>
          <p:nvPr/>
        </p:nvSpPr>
        <p:spPr>
          <a:xfrm rot="16200000">
            <a:off x="-173749" y="3783927"/>
            <a:ext cx="2440340" cy="307777"/>
          </a:xfrm>
          <a:prstGeom prst="rect">
            <a:avLst/>
          </a:prstGeom>
        </p:spPr>
        <p:txBody>
          <a:bodyPr wrap="square">
            <a:spAutoFit/>
          </a:bodyPr>
          <a:lstStyle/>
          <a:p>
            <a:pPr algn="ctr">
              <a:defRPr/>
            </a:pPr>
            <a:r>
              <a:rPr lang="en-US" altLang="zh-CN" sz="1400" b="1"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Nominal GDP pec Capita</a:t>
            </a:r>
            <a:endParaRPr lang="en-US" altLang="zh-CN" sz="1400" b="1"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73" name="矩形 47"/>
          <p:cNvSpPr/>
          <p:nvPr/>
        </p:nvSpPr>
        <p:spPr>
          <a:xfrm>
            <a:off x="1122836" y="5984144"/>
            <a:ext cx="453424" cy="230832"/>
          </a:xfrm>
          <a:prstGeom prst="rect">
            <a:avLst/>
          </a:prstGeom>
        </p:spPr>
        <p:txBody>
          <a:bodyPr wrap="square">
            <a:spAutoFit/>
          </a:bodyPr>
          <a:lstStyle/>
          <a:p>
            <a:pPr algn="ctr">
              <a:defRPr/>
            </a:pPr>
            <a:r>
              <a:rPr lang="en-US" altLang="zh-CN" sz="9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15</a:t>
            </a:r>
            <a:endParaRPr lang="en-US" altLang="zh-CN" sz="9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74" name="矩形 48"/>
          <p:cNvSpPr/>
          <p:nvPr/>
        </p:nvSpPr>
        <p:spPr>
          <a:xfrm>
            <a:off x="11138022" y="5984144"/>
            <a:ext cx="506291" cy="230832"/>
          </a:xfrm>
          <a:prstGeom prst="rect">
            <a:avLst/>
          </a:prstGeom>
        </p:spPr>
        <p:txBody>
          <a:bodyPr wrap="square">
            <a:spAutoFit/>
          </a:bodyPr>
          <a:lstStyle/>
          <a:p>
            <a:pPr algn="ctr">
              <a:defRPr/>
            </a:pPr>
            <a:r>
              <a:rPr lang="en-US" altLang="zh-CN" sz="9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100</a:t>
            </a:r>
            <a:endParaRPr lang="en-US" altLang="zh-CN" sz="9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75" name="矩形 49"/>
          <p:cNvSpPr/>
          <p:nvPr/>
        </p:nvSpPr>
        <p:spPr>
          <a:xfrm>
            <a:off x="3728071" y="5984144"/>
            <a:ext cx="453424" cy="230832"/>
          </a:xfrm>
          <a:prstGeom prst="rect">
            <a:avLst/>
          </a:prstGeom>
        </p:spPr>
        <p:txBody>
          <a:bodyPr wrap="square">
            <a:spAutoFit/>
          </a:bodyPr>
          <a:lstStyle/>
          <a:p>
            <a:pPr algn="ctr">
              <a:defRPr/>
            </a:pPr>
            <a:r>
              <a:rPr lang="en-US" altLang="zh-CN" sz="9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35</a:t>
            </a:r>
            <a:endParaRPr lang="en-US" altLang="zh-CN" sz="9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76" name="矩形 50"/>
          <p:cNvSpPr/>
          <p:nvPr/>
        </p:nvSpPr>
        <p:spPr>
          <a:xfrm>
            <a:off x="6343253" y="5984144"/>
            <a:ext cx="453424" cy="230832"/>
          </a:xfrm>
          <a:prstGeom prst="rect">
            <a:avLst/>
          </a:prstGeom>
        </p:spPr>
        <p:txBody>
          <a:bodyPr wrap="square">
            <a:spAutoFit/>
          </a:bodyPr>
          <a:lstStyle/>
          <a:p>
            <a:pPr algn="ctr">
              <a:defRPr/>
            </a:pPr>
            <a:r>
              <a:rPr lang="en-US" altLang="zh-CN" sz="9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55</a:t>
            </a:r>
            <a:endParaRPr lang="en-US" altLang="zh-CN" sz="9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77" name="矩形 51"/>
          <p:cNvSpPr/>
          <p:nvPr/>
        </p:nvSpPr>
        <p:spPr>
          <a:xfrm>
            <a:off x="8975013" y="5984144"/>
            <a:ext cx="453424" cy="230832"/>
          </a:xfrm>
          <a:prstGeom prst="rect">
            <a:avLst/>
          </a:prstGeom>
        </p:spPr>
        <p:txBody>
          <a:bodyPr wrap="square">
            <a:spAutoFit/>
          </a:bodyPr>
          <a:lstStyle/>
          <a:p>
            <a:pPr algn="ctr">
              <a:defRPr/>
            </a:pPr>
            <a:r>
              <a:rPr lang="en-US" altLang="zh-CN" sz="9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85</a:t>
            </a:r>
            <a:endParaRPr lang="en-US" altLang="zh-CN" sz="9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78" name="矩形 52"/>
          <p:cNvSpPr/>
          <p:nvPr/>
        </p:nvSpPr>
        <p:spPr>
          <a:xfrm>
            <a:off x="774313" y="2229224"/>
            <a:ext cx="577774" cy="230832"/>
          </a:xfrm>
          <a:prstGeom prst="rect">
            <a:avLst/>
          </a:prstGeom>
        </p:spPr>
        <p:txBody>
          <a:bodyPr wrap="square">
            <a:spAutoFit/>
          </a:bodyPr>
          <a:lstStyle/>
          <a:p>
            <a:pPr algn="ctr">
              <a:defRPr/>
            </a:pPr>
            <a:r>
              <a:rPr lang="en-US" altLang="zh-CN" sz="9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80K</a:t>
            </a:r>
            <a:endParaRPr lang="en-US" altLang="zh-CN" sz="9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79" name="矩形 53"/>
          <p:cNvSpPr/>
          <p:nvPr/>
        </p:nvSpPr>
        <p:spPr>
          <a:xfrm>
            <a:off x="895527" y="5801773"/>
            <a:ext cx="577774" cy="230832"/>
          </a:xfrm>
          <a:prstGeom prst="rect">
            <a:avLst/>
          </a:prstGeom>
        </p:spPr>
        <p:txBody>
          <a:bodyPr wrap="square">
            <a:spAutoFit/>
          </a:bodyPr>
          <a:lstStyle/>
          <a:p>
            <a:pPr algn="ctr">
              <a:defRPr/>
            </a:pPr>
            <a:r>
              <a:rPr lang="en-US" altLang="zh-CN" sz="900" dirty="0" smtClean="0">
                <a:solidFill>
                  <a:schemeClr val="bg1"/>
                </a:solidFill>
                <a:latin typeface="Arial" panose="020B0604020202020204" pitchFamily="34" charset="0"/>
                <a:ea typeface="Arial Unicode MS" panose="020B0604020202020204" pitchFamily="34" charset="-128"/>
                <a:cs typeface="Arial" panose="020B0604020202020204" pitchFamily="34" charset="0"/>
              </a:rPr>
              <a:t>0K</a:t>
            </a:r>
            <a:endParaRPr lang="en-US" altLang="zh-CN" sz="9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grpSp>
        <p:nvGrpSpPr>
          <p:cNvPr id="80" name="组合 1"/>
          <p:cNvGrpSpPr/>
          <p:nvPr/>
        </p:nvGrpSpPr>
        <p:grpSpPr>
          <a:xfrm>
            <a:off x="5033091" y="1439541"/>
            <a:ext cx="448360" cy="425482"/>
            <a:chOff x="5033091" y="1845627"/>
            <a:chExt cx="448360" cy="425482"/>
          </a:xfrm>
        </p:grpSpPr>
        <p:grpSp>
          <p:nvGrpSpPr>
            <p:cNvPr id="81" name="组合 92"/>
            <p:cNvGrpSpPr/>
            <p:nvPr/>
          </p:nvGrpSpPr>
          <p:grpSpPr>
            <a:xfrm>
              <a:off x="5071328" y="1878414"/>
              <a:ext cx="371074" cy="361994"/>
              <a:chOff x="4024313" y="3970050"/>
              <a:chExt cx="712171" cy="694744"/>
            </a:xfrm>
          </p:grpSpPr>
          <p:cxnSp>
            <p:nvCxnSpPr>
              <p:cNvPr id="91" name="直接连接符 102"/>
              <p:cNvCxnSpPr>
                <a:endCxn id="92" idx="1"/>
              </p:cNvCxnSpPr>
              <p:nvPr/>
            </p:nvCxnSpPr>
            <p:spPr>
              <a:xfrm>
                <a:off x="4024313" y="4176713"/>
                <a:ext cx="712171" cy="284597"/>
              </a:xfrm>
              <a:prstGeom prst="line">
                <a:avLst/>
              </a:prstGeom>
              <a:solidFill>
                <a:schemeClr val="bg1">
                  <a:lumMod val="75000"/>
                </a:schemeClr>
              </a:solidFill>
              <a:ln w="12700">
                <a:solidFill>
                  <a:srgbClr val="3493FF"/>
                </a:solidFill>
              </a:ln>
            </p:spPr>
            <p:style>
              <a:lnRef idx="2">
                <a:schemeClr val="accent1">
                  <a:shade val="50000"/>
                </a:schemeClr>
              </a:lnRef>
              <a:fillRef idx="1">
                <a:schemeClr val="accent1"/>
              </a:fillRef>
              <a:effectRef idx="0">
                <a:schemeClr val="accent1"/>
              </a:effectRef>
              <a:fontRef idx="minor">
                <a:schemeClr val="lt1"/>
              </a:fontRef>
            </p:style>
          </p:cxnSp>
          <p:sp>
            <p:nvSpPr>
              <p:cNvPr id="92" name="八边形 103"/>
              <p:cNvSpPr/>
              <p:nvPr/>
            </p:nvSpPr>
            <p:spPr>
              <a:xfrm>
                <a:off x="4025615" y="3970050"/>
                <a:ext cx="710869" cy="694744"/>
              </a:xfrm>
              <a:prstGeom prst="octagon">
                <a:avLst/>
              </a:prstGeom>
              <a:noFill/>
              <a:ln w="12700">
                <a:solidFill>
                  <a:srgbClr val="34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cxnSp>
            <p:nvCxnSpPr>
              <p:cNvPr id="93" name="直接连接符 104"/>
              <p:cNvCxnSpPr>
                <a:endCxn id="92" idx="2"/>
              </p:cNvCxnSpPr>
              <p:nvPr/>
            </p:nvCxnSpPr>
            <p:spPr>
              <a:xfrm>
                <a:off x="4229312" y="3970050"/>
                <a:ext cx="303688" cy="694744"/>
              </a:xfrm>
              <a:prstGeom prst="line">
                <a:avLst/>
              </a:prstGeom>
              <a:solidFill>
                <a:schemeClr val="bg1">
                  <a:lumMod val="75000"/>
                </a:schemeClr>
              </a:solidFill>
              <a:ln w="12700">
                <a:solidFill>
                  <a:srgbClr val="3493FF"/>
                </a:solidFill>
              </a:ln>
            </p:spPr>
            <p:style>
              <a:lnRef idx="2">
                <a:schemeClr val="accent1">
                  <a:shade val="50000"/>
                </a:schemeClr>
              </a:lnRef>
              <a:fillRef idx="1">
                <a:schemeClr val="accent1"/>
              </a:fillRef>
              <a:effectRef idx="0">
                <a:schemeClr val="accent1"/>
              </a:effectRef>
              <a:fontRef idx="minor">
                <a:schemeClr val="lt1"/>
              </a:fontRef>
            </p:style>
          </p:cxnSp>
          <p:cxnSp>
            <p:nvCxnSpPr>
              <p:cNvPr id="94" name="直接连接符 105"/>
              <p:cNvCxnSpPr/>
              <p:nvPr/>
            </p:nvCxnSpPr>
            <p:spPr>
              <a:xfrm flipV="1">
                <a:off x="4031001" y="4186238"/>
                <a:ext cx="698162" cy="271462"/>
              </a:xfrm>
              <a:prstGeom prst="line">
                <a:avLst/>
              </a:prstGeom>
              <a:solidFill>
                <a:schemeClr val="bg1">
                  <a:lumMod val="75000"/>
                </a:schemeClr>
              </a:solidFill>
              <a:ln w="12700">
                <a:solidFill>
                  <a:srgbClr val="3493FF"/>
                </a:solidFill>
              </a:ln>
            </p:spPr>
            <p:style>
              <a:lnRef idx="2">
                <a:schemeClr val="accent1">
                  <a:shade val="50000"/>
                </a:schemeClr>
              </a:lnRef>
              <a:fillRef idx="1">
                <a:schemeClr val="accent1"/>
              </a:fillRef>
              <a:effectRef idx="0">
                <a:schemeClr val="accent1"/>
              </a:effectRef>
              <a:fontRef idx="minor">
                <a:schemeClr val="lt1"/>
              </a:fontRef>
            </p:style>
          </p:cxnSp>
          <p:cxnSp>
            <p:nvCxnSpPr>
              <p:cNvPr id="95" name="直接连接符 106"/>
              <p:cNvCxnSpPr>
                <a:endCxn id="92" idx="3"/>
              </p:cNvCxnSpPr>
              <p:nvPr/>
            </p:nvCxnSpPr>
            <p:spPr>
              <a:xfrm flipH="1">
                <a:off x="4229099" y="3981450"/>
                <a:ext cx="309564" cy="683344"/>
              </a:xfrm>
              <a:prstGeom prst="line">
                <a:avLst/>
              </a:prstGeom>
              <a:solidFill>
                <a:schemeClr val="bg1">
                  <a:lumMod val="75000"/>
                </a:schemeClr>
              </a:solidFill>
              <a:ln w="12700">
                <a:solidFill>
                  <a:srgbClr val="3493FF"/>
                </a:solidFill>
              </a:ln>
            </p:spPr>
            <p:style>
              <a:lnRef idx="2">
                <a:schemeClr val="accent1">
                  <a:shade val="50000"/>
                </a:schemeClr>
              </a:lnRef>
              <a:fillRef idx="1">
                <a:schemeClr val="accent1"/>
              </a:fillRef>
              <a:effectRef idx="0">
                <a:schemeClr val="accent1"/>
              </a:effectRef>
              <a:fontRef idx="minor">
                <a:schemeClr val="lt1"/>
              </a:fontRef>
            </p:style>
          </p:cxnSp>
        </p:grpSp>
        <p:sp>
          <p:nvSpPr>
            <p:cNvPr id="82" name="椭圆 93"/>
            <p:cNvSpPr/>
            <p:nvPr/>
          </p:nvSpPr>
          <p:spPr>
            <a:xfrm>
              <a:off x="5216549" y="2017710"/>
              <a:ext cx="81206" cy="81206"/>
            </a:xfrm>
            <a:prstGeom prst="ellipse">
              <a:avLst/>
            </a:pr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83" name="椭圆 94"/>
            <p:cNvSpPr/>
            <p:nvPr/>
          </p:nvSpPr>
          <p:spPr>
            <a:xfrm>
              <a:off x="5143699" y="2186969"/>
              <a:ext cx="81206" cy="81206"/>
            </a:xfrm>
            <a:prstGeom prst="ellipse">
              <a:avLst/>
            </a:pr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84" name="椭圆 95"/>
            <p:cNvSpPr/>
            <p:nvPr/>
          </p:nvSpPr>
          <p:spPr>
            <a:xfrm>
              <a:off x="5291205" y="2189903"/>
              <a:ext cx="81206" cy="81206"/>
            </a:xfrm>
            <a:prstGeom prst="ellipse">
              <a:avLst/>
            </a:pr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85" name="椭圆 96"/>
            <p:cNvSpPr/>
            <p:nvPr/>
          </p:nvSpPr>
          <p:spPr>
            <a:xfrm>
              <a:off x="5400245" y="2088615"/>
              <a:ext cx="81206" cy="81206"/>
            </a:xfrm>
            <a:prstGeom prst="ellipse">
              <a:avLst/>
            </a:pr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86" name="椭圆 97"/>
            <p:cNvSpPr/>
            <p:nvPr/>
          </p:nvSpPr>
          <p:spPr>
            <a:xfrm>
              <a:off x="5400245" y="1957697"/>
              <a:ext cx="81206" cy="81206"/>
            </a:xfrm>
            <a:prstGeom prst="ellipse">
              <a:avLst/>
            </a:pr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87" name="椭圆 98"/>
            <p:cNvSpPr/>
            <p:nvPr/>
          </p:nvSpPr>
          <p:spPr>
            <a:xfrm>
              <a:off x="5143699" y="1845627"/>
              <a:ext cx="81206" cy="81206"/>
            </a:xfrm>
            <a:prstGeom prst="ellipse">
              <a:avLst/>
            </a:pr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88" name="椭圆 99"/>
            <p:cNvSpPr/>
            <p:nvPr/>
          </p:nvSpPr>
          <p:spPr>
            <a:xfrm>
              <a:off x="5301584" y="1847729"/>
              <a:ext cx="81206" cy="81206"/>
            </a:xfrm>
            <a:prstGeom prst="ellipse">
              <a:avLst/>
            </a:pr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89" name="椭圆 100"/>
            <p:cNvSpPr/>
            <p:nvPr/>
          </p:nvSpPr>
          <p:spPr>
            <a:xfrm>
              <a:off x="5035749" y="1940743"/>
              <a:ext cx="81206" cy="81206"/>
            </a:xfrm>
            <a:prstGeom prst="ellipse">
              <a:avLst/>
            </a:pr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90" name="椭圆 101"/>
            <p:cNvSpPr/>
            <p:nvPr/>
          </p:nvSpPr>
          <p:spPr>
            <a:xfrm>
              <a:off x="5033091" y="2088239"/>
              <a:ext cx="81206" cy="81206"/>
            </a:xfrm>
            <a:prstGeom prst="ellipse">
              <a:avLst/>
            </a:pr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grpSp>
      <p:grpSp>
        <p:nvGrpSpPr>
          <p:cNvPr id="96" name="组合 245"/>
          <p:cNvGrpSpPr/>
          <p:nvPr/>
        </p:nvGrpSpPr>
        <p:grpSpPr>
          <a:xfrm>
            <a:off x="2486876" y="1413570"/>
            <a:ext cx="325026" cy="477423"/>
            <a:chOff x="15730538" y="3268663"/>
            <a:chExt cx="765175" cy="1123950"/>
          </a:xfrm>
          <a:solidFill>
            <a:schemeClr val="tx1">
              <a:lumMod val="50000"/>
              <a:lumOff val="50000"/>
            </a:schemeClr>
          </a:solidFill>
        </p:grpSpPr>
        <p:sp>
          <p:nvSpPr>
            <p:cNvPr id="97" name="Freeform 57"/>
            <p:cNvSpPr>
              <a:spLocks/>
            </p:cNvSpPr>
            <p:nvPr/>
          </p:nvSpPr>
          <p:spPr bwMode="auto">
            <a:xfrm>
              <a:off x="15786100" y="3268663"/>
              <a:ext cx="252413" cy="261938"/>
            </a:xfrm>
            <a:custGeom>
              <a:avLst/>
              <a:gdLst/>
              <a:ahLst/>
              <a:cxnLst>
                <a:cxn ang="0">
                  <a:pos x="74" y="105"/>
                </a:cxn>
                <a:cxn ang="0">
                  <a:pos x="42" y="152"/>
                </a:cxn>
                <a:cxn ang="0">
                  <a:pos x="19" y="202"/>
                </a:cxn>
                <a:cxn ang="0">
                  <a:pos x="4" y="256"/>
                </a:cxn>
                <a:cxn ang="0">
                  <a:pos x="0" y="312"/>
                </a:cxn>
                <a:cxn ang="0">
                  <a:pos x="2" y="319"/>
                </a:cxn>
                <a:cxn ang="0">
                  <a:pos x="10" y="327"/>
                </a:cxn>
                <a:cxn ang="0">
                  <a:pos x="57" y="327"/>
                </a:cxn>
                <a:cxn ang="0">
                  <a:pos x="64" y="326"/>
                </a:cxn>
                <a:cxn ang="0">
                  <a:pos x="69" y="322"/>
                </a:cxn>
                <a:cxn ang="0">
                  <a:pos x="73" y="312"/>
                </a:cxn>
                <a:cxn ang="0">
                  <a:pos x="74" y="290"/>
                </a:cxn>
                <a:cxn ang="0">
                  <a:pos x="81" y="248"/>
                </a:cxn>
                <a:cxn ang="0">
                  <a:pos x="95" y="208"/>
                </a:cxn>
                <a:cxn ang="0">
                  <a:pos x="117" y="170"/>
                </a:cxn>
                <a:cxn ang="0">
                  <a:pos x="130" y="154"/>
                </a:cxn>
                <a:cxn ang="0">
                  <a:pos x="140" y="143"/>
                </a:cxn>
                <a:cxn ang="0">
                  <a:pos x="174" y="113"/>
                </a:cxn>
                <a:cxn ang="0">
                  <a:pos x="214" y="91"/>
                </a:cxn>
                <a:cxn ang="0">
                  <a:pos x="258" y="78"/>
                </a:cxn>
                <a:cxn ang="0">
                  <a:pos x="304" y="73"/>
                </a:cxn>
                <a:cxn ang="0">
                  <a:pos x="311" y="73"/>
                </a:cxn>
                <a:cxn ang="0">
                  <a:pos x="316" y="68"/>
                </a:cxn>
                <a:cxn ang="0">
                  <a:pos x="319" y="57"/>
                </a:cxn>
                <a:cxn ang="0">
                  <a:pos x="319" y="17"/>
                </a:cxn>
                <a:cxn ang="0">
                  <a:pos x="314" y="5"/>
                </a:cxn>
                <a:cxn ang="0">
                  <a:pos x="309" y="2"/>
                </a:cxn>
                <a:cxn ang="0">
                  <a:pos x="304" y="0"/>
                </a:cxn>
                <a:cxn ang="0">
                  <a:pos x="243" y="7"/>
                </a:cxn>
                <a:cxn ang="0">
                  <a:pos x="186" y="25"/>
                </a:cxn>
                <a:cxn ang="0">
                  <a:pos x="133" y="54"/>
                </a:cxn>
                <a:cxn ang="0">
                  <a:pos x="88" y="91"/>
                </a:cxn>
                <a:cxn ang="0">
                  <a:pos x="74" y="105"/>
                </a:cxn>
              </a:cxnLst>
              <a:rect l="0" t="0" r="r" b="b"/>
              <a:pathLst>
                <a:path w="319" h="329">
                  <a:moveTo>
                    <a:pt x="74" y="105"/>
                  </a:moveTo>
                  <a:lnTo>
                    <a:pt x="74" y="105"/>
                  </a:lnTo>
                  <a:lnTo>
                    <a:pt x="57" y="128"/>
                  </a:lnTo>
                  <a:lnTo>
                    <a:pt x="42" y="152"/>
                  </a:lnTo>
                  <a:lnTo>
                    <a:pt x="29" y="175"/>
                  </a:lnTo>
                  <a:lnTo>
                    <a:pt x="19" y="202"/>
                  </a:lnTo>
                  <a:lnTo>
                    <a:pt x="10" y="229"/>
                  </a:lnTo>
                  <a:lnTo>
                    <a:pt x="4" y="256"/>
                  </a:lnTo>
                  <a:lnTo>
                    <a:pt x="2" y="285"/>
                  </a:lnTo>
                  <a:lnTo>
                    <a:pt x="0" y="312"/>
                  </a:lnTo>
                  <a:lnTo>
                    <a:pt x="0" y="312"/>
                  </a:lnTo>
                  <a:lnTo>
                    <a:pt x="2" y="319"/>
                  </a:lnTo>
                  <a:lnTo>
                    <a:pt x="5" y="324"/>
                  </a:lnTo>
                  <a:lnTo>
                    <a:pt x="10" y="327"/>
                  </a:lnTo>
                  <a:lnTo>
                    <a:pt x="17" y="329"/>
                  </a:lnTo>
                  <a:lnTo>
                    <a:pt x="57" y="327"/>
                  </a:lnTo>
                  <a:lnTo>
                    <a:pt x="57" y="327"/>
                  </a:lnTo>
                  <a:lnTo>
                    <a:pt x="64" y="326"/>
                  </a:lnTo>
                  <a:lnTo>
                    <a:pt x="69" y="322"/>
                  </a:lnTo>
                  <a:lnTo>
                    <a:pt x="69" y="322"/>
                  </a:lnTo>
                  <a:lnTo>
                    <a:pt x="73" y="317"/>
                  </a:lnTo>
                  <a:lnTo>
                    <a:pt x="73" y="312"/>
                  </a:lnTo>
                  <a:lnTo>
                    <a:pt x="73" y="312"/>
                  </a:lnTo>
                  <a:lnTo>
                    <a:pt x="74" y="290"/>
                  </a:lnTo>
                  <a:lnTo>
                    <a:pt x="76" y="268"/>
                  </a:lnTo>
                  <a:lnTo>
                    <a:pt x="81" y="248"/>
                  </a:lnTo>
                  <a:lnTo>
                    <a:pt x="86" y="226"/>
                  </a:lnTo>
                  <a:lnTo>
                    <a:pt x="95" y="208"/>
                  </a:lnTo>
                  <a:lnTo>
                    <a:pt x="105" y="189"/>
                  </a:lnTo>
                  <a:lnTo>
                    <a:pt x="117" y="170"/>
                  </a:lnTo>
                  <a:lnTo>
                    <a:pt x="130" y="154"/>
                  </a:lnTo>
                  <a:lnTo>
                    <a:pt x="130" y="154"/>
                  </a:lnTo>
                  <a:lnTo>
                    <a:pt x="140" y="143"/>
                  </a:lnTo>
                  <a:lnTo>
                    <a:pt x="140" y="143"/>
                  </a:lnTo>
                  <a:lnTo>
                    <a:pt x="157" y="127"/>
                  </a:lnTo>
                  <a:lnTo>
                    <a:pt x="174" y="113"/>
                  </a:lnTo>
                  <a:lnTo>
                    <a:pt x="194" y="101"/>
                  </a:lnTo>
                  <a:lnTo>
                    <a:pt x="214" y="91"/>
                  </a:lnTo>
                  <a:lnTo>
                    <a:pt x="236" y="84"/>
                  </a:lnTo>
                  <a:lnTo>
                    <a:pt x="258" y="78"/>
                  </a:lnTo>
                  <a:lnTo>
                    <a:pt x="280" y="74"/>
                  </a:lnTo>
                  <a:lnTo>
                    <a:pt x="304" y="73"/>
                  </a:lnTo>
                  <a:lnTo>
                    <a:pt x="304" y="73"/>
                  </a:lnTo>
                  <a:lnTo>
                    <a:pt x="311" y="73"/>
                  </a:lnTo>
                  <a:lnTo>
                    <a:pt x="316" y="68"/>
                  </a:lnTo>
                  <a:lnTo>
                    <a:pt x="316" y="68"/>
                  </a:lnTo>
                  <a:lnTo>
                    <a:pt x="317" y="62"/>
                  </a:lnTo>
                  <a:lnTo>
                    <a:pt x="319" y="57"/>
                  </a:lnTo>
                  <a:lnTo>
                    <a:pt x="319" y="17"/>
                  </a:lnTo>
                  <a:lnTo>
                    <a:pt x="319" y="17"/>
                  </a:lnTo>
                  <a:lnTo>
                    <a:pt x="317" y="10"/>
                  </a:lnTo>
                  <a:lnTo>
                    <a:pt x="314" y="5"/>
                  </a:lnTo>
                  <a:lnTo>
                    <a:pt x="314" y="5"/>
                  </a:lnTo>
                  <a:lnTo>
                    <a:pt x="309" y="2"/>
                  </a:lnTo>
                  <a:lnTo>
                    <a:pt x="304" y="0"/>
                  </a:lnTo>
                  <a:lnTo>
                    <a:pt x="304" y="0"/>
                  </a:lnTo>
                  <a:lnTo>
                    <a:pt x="273" y="2"/>
                  </a:lnTo>
                  <a:lnTo>
                    <a:pt x="243" y="7"/>
                  </a:lnTo>
                  <a:lnTo>
                    <a:pt x="214" y="15"/>
                  </a:lnTo>
                  <a:lnTo>
                    <a:pt x="186" y="25"/>
                  </a:lnTo>
                  <a:lnTo>
                    <a:pt x="159" y="37"/>
                  </a:lnTo>
                  <a:lnTo>
                    <a:pt x="133" y="54"/>
                  </a:lnTo>
                  <a:lnTo>
                    <a:pt x="110" y="71"/>
                  </a:lnTo>
                  <a:lnTo>
                    <a:pt x="88" y="91"/>
                  </a:lnTo>
                  <a:lnTo>
                    <a:pt x="88" y="91"/>
                  </a:lnTo>
                  <a:lnTo>
                    <a:pt x="74" y="105"/>
                  </a:lnTo>
                  <a:lnTo>
                    <a:pt x="74" y="105"/>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98" name="Freeform 58"/>
            <p:cNvSpPr>
              <a:spLocks/>
            </p:cNvSpPr>
            <p:nvPr/>
          </p:nvSpPr>
          <p:spPr bwMode="auto">
            <a:xfrm>
              <a:off x="15886113" y="3368675"/>
              <a:ext cx="144463" cy="150813"/>
            </a:xfrm>
            <a:custGeom>
              <a:avLst/>
              <a:gdLst/>
              <a:ahLst/>
              <a:cxnLst>
                <a:cxn ang="0">
                  <a:pos x="47" y="50"/>
                </a:cxn>
                <a:cxn ang="0">
                  <a:pos x="47" y="50"/>
                </a:cxn>
                <a:cxn ang="0">
                  <a:pos x="40" y="57"/>
                </a:cxn>
                <a:cxn ang="0">
                  <a:pos x="40" y="57"/>
                </a:cxn>
                <a:cxn ang="0">
                  <a:pos x="30" y="69"/>
                </a:cxn>
                <a:cxn ang="0">
                  <a:pos x="22" y="82"/>
                </a:cxn>
                <a:cxn ang="0">
                  <a:pos x="15" y="96"/>
                </a:cxn>
                <a:cxn ang="0">
                  <a:pos x="8" y="111"/>
                </a:cxn>
                <a:cxn ang="0">
                  <a:pos x="5" y="126"/>
                </a:cxn>
                <a:cxn ang="0">
                  <a:pos x="1" y="141"/>
                </a:cxn>
                <a:cxn ang="0">
                  <a:pos x="0" y="156"/>
                </a:cxn>
                <a:cxn ang="0">
                  <a:pos x="0" y="173"/>
                </a:cxn>
                <a:cxn ang="0">
                  <a:pos x="0" y="173"/>
                </a:cxn>
                <a:cxn ang="0">
                  <a:pos x="0" y="178"/>
                </a:cxn>
                <a:cxn ang="0">
                  <a:pos x="3" y="183"/>
                </a:cxn>
                <a:cxn ang="0">
                  <a:pos x="8" y="187"/>
                </a:cxn>
                <a:cxn ang="0">
                  <a:pos x="15" y="189"/>
                </a:cxn>
                <a:cxn ang="0">
                  <a:pos x="57" y="187"/>
                </a:cxn>
                <a:cxn ang="0">
                  <a:pos x="57" y="187"/>
                </a:cxn>
                <a:cxn ang="0">
                  <a:pos x="62" y="185"/>
                </a:cxn>
                <a:cxn ang="0">
                  <a:pos x="67" y="182"/>
                </a:cxn>
                <a:cxn ang="0">
                  <a:pos x="67" y="182"/>
                </a:cxn>
                <a:cxn ang="0">
                  <a:pos x="71" y="177"/>
                </a:cxn>
                <a:cxn ang="0">
                  <a:pos x="72" y="170"/>
                </a:cxn>
                <a:cxn ang="0">
                  <a:pos x="72" y="170"/>
                </a:cxn>
                <a:cxn ang="0">
                  <a:pos x="72" y="153"/>
                </a:cxn>
                <a:cxn ang="0">
                  <a:pos x="77" y="136"/>
                </a:cxn>
                <a:cxn ang="0">
                  <a:pos x="86" y="119"/>
                </a:cxn>
                <a:cxn ang="0">
                  <a:pos x="96" y="104"/>
                </a:cxn>
                <a:cxn ang="0">
                  <a:pos x="96" y="104"/>
                </a:cxn>
                <a:cxn ang="0">
                  <a:pos x="99" y="101"/>
                </a:cxn>
                <a:cxn ang="0">
                  <a:pos x="99" y="101"/>
                </a:cxn>
                <a:cxn ang="0">
                  <a:pos x="113" y="89"/>
                </a:cxn>
                <a:cxn ang="0">
                  <a:pos x="130" y="81"/>
                </a:cxn>
                <a:cxn ang="0">
                  <a:pos x="146" y="74"/>
                </a:cxn>
                <a:cxn ang="0">
                  <a:pos x="165" y="72"/>
                </a:cxn>
                <a:cxn ang="0">
                  <a:pos x="165" y="72"/>
                </a:cxn>
                <a:cxn ang="0">
                  <a:pos x="172" y="70"/>
                </a:cxn>
                <a:cxn ang="0">
                  <a:pos x="177" y="67"/>
                </a:cxn>
                <a:cxn ang="0">
                  <a:pos x="177" y="67"/>
                </a:cxn>
                <a:cxn ang="0">
                  <a:pos x="180" y="62"/>
                </a:cxn>
                <a:cxn ang="0">
                  <a:pos x="182" y="55"/>
                </a:cxn>
                <a:cxn ang="0">
                  <a:pos x="182" y="15"/>
                </a:cxn>
                <a:cxn ang="0">
                  <a:pos x="182" y="15"/>
                </a:cxn>
                <a:cxn ang="0">
                  <a:pos x="180" y="8"/>
                </a:cxn>
                <a:cxn ang="0">
                  <a:pos x="177" y="3"/>
                </a:cxn>
                <a:cxn ang="0">
                  <a:pos x="177" y="3"/>
                </a:cxn>
                <a:cxn ang="0">
                  <a:pos x="172" y="0"/>
                </a:cxn>
                <a:cxn ang="0">
                  <a:pos x="165" y="0"/>
                </a:cxn>
                <a:cxn ang="0">
                  <a:pos x="165" y="0"/>
                </a:cxn>
                <a:cxn ang="0">
                  <a:pos x="148" y="0"/>
                </a:cxn>
                <a:cxn ang="0">
                  <a:pos x="133" y="3"/>
                </a:cxn>
                <a:cxn ang="0">
                  <a:pos x="116" y="6"/>
                </a:cxn>
                <a:cxn ang="0">
                  <a:pos x="101" y="13"/>
                </a:cxn>
                <a:cxn ang="0">
                  <a:pos x="87" y="20"/>
                </a:cxn>
                <a:cxn ang="0">
                  <a:pos x="72" y="28"/>
                </a:cxn>
                <a:cxn ang="0">
                  <a:pos x="59" y="38"/>
                </a:cxn>
                <a:cxn ang="0">
                  <a:pos x="47" y="50"/>
                </a:cxn>
                <a:cxn ang="0">
                  <a:pos x="47" y="50"/>
                </a:cxn>
              </a:cxnLst>
              <a:rect l="0" t="0" r="r" b="b"/>
              <a:pathLst>
                <a:path w="182" h="189">
                  <a:moveTo>
                    <a:pt x="47" y="50"/>
                  </a:moveTo>
                  <a:lnTo>
                    <a:pt x="47" y="50"/>
                  </a:lnTo>
                  <a:lnTo>
                    <a:pt x="40" y="57"/>
                  </a:lnTo>
                  <a:lnTo>
                    <a:pt x="40" y="57"/>
                  </a:lnTo>
                  <a:lnTo>
                    <a:pt x="30" y="69"/>
                  </a:lnTo>
                  <a:lnTo>
                    <a:pt x="22" y="82"/>
                  </a:lnTo>
                  <a:lnTo>
                    <a:pt x="15" y="96"/>
                  </a:lnTo>
                  <a:lnTo>
                    <a:pt x="8" y="111"/>
                  </a:lnTo>
                  <a:lnTo>
                    <a:pt x="5" y="126"/>
                  </a:lnTo>
                  <a:lnTo>
                    <a:pt x="1" y="141"/>
                  </a:lnTo>
                  <a:lnTo>
                    <a:pt x="0" y="156"/>
                  </a:lnTo>
                  <a:lnTo>
                    <a:pt x="0" y="173"/>
                  </a:lnTo>
                  <a:lnTo>
                    <a:pt x="0" y="173"/>
                  </a:lnTo>
                  <a:lnTo>
                    <a:pt x="0" y="178"/>
                  </a:lnTo>
                  <a:lnTo>
                    <a:pt x="3" y="183"/>
                  </a:lnTo>
                  <a:lnTo>
                    <a:pt x="8" y="187"/>
                  </a:lnTo>
                  <a:lnTo>
                    <a:pt x="15" y="189"/>
                  </a:lnTo>
                  <a:lnTo>
                    <a:pt x="57" y="187"/>
                  </a:lnTo>
                  <a:lnTo>
                    <a:pt x="57" y="187"/>
                  </a:lnTo>
                  <a:lnTo>
                    <a:pt x="62" y="185"/>
                  </a:lnTo>
                  <a:lnTo>
                    <a:pt x="67" y="182"/>
                  </a:lnTo>
                  <a:lnTo>
                    <a:pt x="67" y="182"/>
                  </a:lnTo>
                  <a:lnTo>
                    <a:pt x="71" y="177"/>
                  </a:lnTo>
                  <a:lnTo>
                    <a:pt x="72" y="170"/>
                  </a:lnTo>
                  <a:lnTo>
                    <a:pt x="72" y="170"/>
                  </a:lnTo>
                  <a:lnTo>
                    <a:pt x="72" y="153"/>
                  </a:lnTo>
                  <a:lnTo>
                    <a:pt x="77" y="136"/>
                  </a:lnTo>
                  <a:lnTo>
                    <a:pt x="86" y="119"/>
                  </a:lnTo>
                  <a:lnTo>
                    <a:pt x="96" y="104"/>
                  </a:lnTo>
                  <a:lnTo>
                    <a:pt x="96" y="104"/>
                  </a:lnTo>
                  <a:lnTo>
                    <a:pt x="99" y="101"/>
                  </a:lnTo>
                  <a:lnTo>
                    <a:pt x="99" y="101"/>
                  </a:lnTo>
                  <a:lnTo>
                    <a:pt x="113" y="89"/>
                  </a:lnTo>
                  <a:lnTo>
                    <a:pt x="130" y="81"/>
                  </a:lnTo>
                  <a:lnTo>
                    <a:pt x="146" y="74"/>
                  </a:lnTo>
                  <a:lnTo>
                    <a:pt x="165" y="72"/>
                  </a:lnTo>
                  <a:lnTo>
                    <a:pt x="165" y="72"/>
                  </a:lnTo>
                  <a:lnTo>
                    <a:pt x="172" y="70"/>
                  </a:lnTo>
                  <a:lnTo>
                    <a:pt x="177" y="67"/>
                  </a:lnTo>
                  <a:lnTo>
                    <a:pt x="177" y="67"/>
                  </a:lnTo>
                  <a:lnTo>
                    <a:pt x="180" y="62"/>
                  </a:lnTo>
                  <a:lnTo>
                    <a:pt x="182" y="55"/>
                  </a:lnTo>
                  <a:lnTo>
                    <a:pt x="182" y="15"/>
                  </a:lnTo>
                  <a:lnTo>
                    <a:pt x="182" y="15"/>
                  </a:lnTo>
                  <a:lnTo>
                    <a:pt x="180" y="8"/>
                  </a:lnTo>
                  <a:lnTo>
                    <a:pt x="177" y="3"/>
                  </a:lnTo>
                  <a:lnTo>
                    <a:pt x="177" y="3"/>
                  </a:lnTo>
                  <a:lnTo>
                    <a:pt x="172" y="0"/>
                  </a:lnTo>
                  <a:lnTo>
                    <a:pt x="165" y="0"/>
                  </a:lnTo>
                  <a:lnTo>
                    <a:pt x="165" y="0"/>
                  </a:lnTo>
                  <a:lnTo>
                    <a:pt x="148" y="0"/>
                  </a:lnTo>
                  <a:lnTo>
                    <a:pt x="133" y="3"/>
                  </a:lnTo>
                  <a:lnTo>
                    <a:pt x="116" y="6"/>
                  </a:lnTo>
                  <a:lnTo>
                    <a:pt x="101" y="13"/>
                  </a:lnTo>
                  <a:lnTo>
                    <a:pt x="87" y="20"/>
                  </a:lnTo>
                  <a:lnTo>
                    <a:pt x="72" y="28"/>
                  </a:lnTo>
                  <a:lnTo>
                    <a:pt x="59" y="38"/>
                  </a:lnTo>
                  <a:lnTo>
                    <a:pt x="47" y="50"/>
                  </a:lnTo>
                  <a:lnTo>
                    <a:pt x="47" y="50"/>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99" name="Freeform 59"/>
            <p:cNvSpPr>
              <a:spLocks/>
            </p:cNvSpPr>
            <p:nvPr/>
          </p:nvSpPr>
          <p:spPr bwMode="auto">
            <a:xfrm>
              <a:off x="16213138" y="3268663"/>
              <a:ext cx="252413" cy="261938"/>
            </a:xfrm>
            <a:custGeom>
              <a:avLst/>
              <a:gdLst/>
              <a:ahLst/>
              <a:cxnLst>
                <a:cxn ang="0">
                  <a:pos x="302" y="329"/>
                </a:cxn>
                <a:cxn ang="0">
                  <a:pos x="309" y="327"/>
                </a:cxn>
                <a:cxn ang="0">
                  <a:pos x="317" y="319"/>
                </a:cxn>
                <a:cxn ang="0">
                  <a:pos x="319" y="312"/>
                </a:cxn>
                <a:cxn ang="0">
                  <a:pos x="314" y="256"/>
                </a:cxn>
                <a:cxn ang="0">
                  <a:pos x="300" y="202"/>
                </a:cxn>
                <a:cxn ang="0">
                  <a:pos x="277" y="152"/>
                </a:cxn>
                <a:cxn ang="0">
                  <a:pos x="243" y="105"/>
                </a:cxn>
                <a:cxn ang="0">
                  <a:pos x="231" y="91"/>
                </a:cxn>
                <a:cxn ang="0">
                  <a:pos x="209" y="71"/>
                </a:cxn>
                <a:cxn ang="0">
                  <a:pos x="159" y="37"/>
                </a:cxn>
                <a:cxn ang="0">
                  <a:pos x="105" y="15"/>
                </a:cxn>
                <a:cxn ang="0">
                  <a:pos x="46" y="2"/>
                </a:cxn>
                <a:cxn ang="0">
                  <a:pos x="15" y="0"/>
                </a:cxn>
                <a:cxn ang="0">
                  <a:pos x="4" y="5"/>
                </a:cxn>
                <a:cxn ang="0">
                  <a:pos x="0" y="10"/>
                </a:cxn>
                <a:cxn ang="0">
                  <a:pos x="0" y="57"/>
                </a:cxn>
                <a:cxn ang="0">
                  <a:pos x="0" y="62"/>
                </a:cxn>
                <a:cxn ang="0">
                  <a:pos x="4" y="68"/>
                </a:cxn>
                <a:cxn ang="0">
                  <a:pos x="15" y="73"/>
                </a:cxn>
                <a:cxn ang="0">
                  <a:pos x="39" y="74"/>
                </a:cxn>
                <a:cxn ang="0">
                  <a:pos x="83" y="84"/>
                </a:cxn>
                <a:cxn ang="0">
                  <a:pos x="125" y="101"/>
                </a:cxn>
                <a:cxn ang="0">
                  <a:pos x="162" y="127"/>
                </a:cxn>
                <a:cxn ang="0">
                  <a:pos x="179" y="143"/>
                </a:cxn>
                <a:cxn ang="0">
                  <a:pos x="189" y="154"/>
                </a:cxn>
                <a:cxn ang="0">
                  <a:pos x="214" y="189"/>
                </a:cxn>
                <a:cxn ang="0">
                  <a:pos x="231" y="226"/>
                </a:cxn>
                <a:cxn ang="0">
                  <a:pos x="243" y="268"/>
                </a:cxn>
                <a:cxn ang="0">
                  <a:pos x="245" y="312"/>
                </a:cxn>
                <a:cxn ang="0">
                  <a:pos x="247" y="317"/>
                </a:cxn>
                <a:cxn ang="0">
                  <a:pos x="250" y="322"/>
                </a:cxn>
                <a:cxn ang="0">
                  <a:pos x="262" y="327"/>
                </a:cxn>
              </a:cxnLst>
              <a:rect l="0" t="0" r="r" b="b"/>
              <a:pathLst>
                <a:path w="319" h="329">
                  <a:moveTo>
                    <a:pt x="262" y="327"/>
                  </a:moveTo>
                  <a:lnTo>
                    <a:pt x="302" y="329"/>
                  </a:lnTo>
                  <a:lnTo>
                    <a:pt x="302" y="329"/>
                  </a:lnTo>
                  <a:lnTo>
                    <a:pt x="309" y="327"/>
                  </a:lnTo>
                  <a:lnTo>
                    <a:pt x="314" y="324"/>
                  </a:lnTo>
                  <a:lnTo>
                    <a:pt x="317" y="319"/>
                  </a:lnTo>
                  <a:lnTo>
                    <a:pt x="319" y="312"/>
                  </a:lnTo>
                  <a:lnTo>
                    <a:pt x="319" y="312"/>
                  </a:lnTo>
                  <a:lnTo>
                    <a:pt x="317" y="285"/>
                  </a:lnTo>
                  <a:lnTo>
                    <a:pt x="314" y="256"/>
                  </a:lnTo>
                  <a:lnTo>
                    <a:pt x="309" y="229"/>
                  </a:lnTo>
                  <a:lnTo>
                    <a:pt x="300" y="202"/>
                  </a:lnTo>
                  <a:lnTo>
                    <a:pt x="290" y="175"/>
                  </a:lnTo>
                  <a:lnTo>
                    <a:pt x="277" y="152"/>
                  </a:lnTo>
                  <a:lnTo>
                    <a:pt x="262" y="128"/>
                  </a:lnTo>
                  <a:lnTo>
                    <a:pt x="243" y="105"/>
                  </a:lnTo>
                  <a:lnTo>
                    <a:pt x="243" y="105"/>
                  </a:lnTo>
                  <a:lnTo>
                    <a:pt x="231" y="91"/>
                  </a:lnTo>
                  <a:lnTo>
                    <a:pt x="231" y="91"/>
                  </a:lnTo>
                  <a:lnTo>
                    <a:pt x="209" y="71"/>
                  </a:lnTo>
                  <a:lnTo>
                    <a:pt x="186" y="54"/>
                  </a:lnTo>
                  <a:lnTo>
                    <a:pt x="159" y="37"/>
                  </a:lnTo>
                  <a:lnTo>
                    <a:pt x="133" y="25"/>
                  </a:lnTo>
                  <a:lnTo>
                    <a:pt x="105" y="15"/>
                  </a:lnTo>
                  <a:lnTo>
                    <a:pt x="76" y="7"/>
                  </a:lnTo>
                  <a:lnTo>
                    <a:pt x="46" y="2"/>
                  </a:lnTo>
                  <a:lnTo>
                    <a:pt x="15" y="0"/>
                  </a:lnTo>
                  <a:lnTo>
                    <a:pt x="15" y="0"/>
                  </a:lnTo>
                  <a:lnTo>
                    <a:pt x="10" y="2"/>
                  </a:lnTo>
                  <a:lnTo>
                    <a:pt x="4" y="5"/>
                  </a:lnTo>
                  <a:lnTo>
                    <a:pt x="4" y="5"/>
                  </a:lnTo>
                  <a:lnTo>
                    <a:pt x="0" y="10"/>
                  </a:lnTo>
                  <a:lnTo>
                    <a:pt x="0" y="17"/>
                  </a:lnTo>
                  <a:lnTo>
                    <a:pt x="0" y="57"/>
                  </a:lnTo>
                  <a:lnTo>
                    <a:pt x="0" y="57"/>
                  </a:lnTo>
                  <a:lnTo>
                    <a:pt x="0" y="62"/>
                  </a:lnTo>
                  <a:lnTo>
                    <a:pt x="4" y="68"/>
                  </a:lnTo>
                  <a:lnTo>
                    <a:pt x="4" y="68"/>
                  </a:lnTo>
                  <a:lnTo>
                    <a:pt x="9" y="73"/>
                  </a:lnTo>
                  <a:lnTo>
                    <a:pt x="15" y="73"/>
                  </a:lnTo>
                  <a:lnTo>
                    <a:pt x="15" y="73"/>
                  </a:lnTo>
                  <a:lnTo>
                    <a:pt x="39" y="74"/>
                  </a:lnTo>
                  <a:lnTo>
                    <a:pt x="61" y="78"/>
                  </a:lnTo>
                  <a:lnTo>
                    <a:pt x="83" y="84"/>
                  </a:lnTo>
                  <a:lnTo>
                    <a:pt x="105" y="91"/>
                  </a:lnTo>
                  <a:lnTo>
                    <a:pt x="125" y="101"/>
                  </a:lnTo>
                  <a:lnTo>
                    <a:pt x="144" y="113"/>
                  </a:lnTo>
                  <a:lnTo>
                    <a:pt x="162" y="127"/>
                  </a:lnTo>
                  <a:lnTo>
                    <a:pt x="179" y="143"/>
                  </a:lnTo>
                  <a:lnTo>
                    <a:pt x="179" y="143"/>
                  </a:lnTo>
                  <a:lnTo>
                    <a:pt x="189" y="154"/>
                  </a:lnTo>
                  <a:lnTo>
                    <a:pt x="189" y="154"/>
                  </a:lnTo>
                  <a:lnTo>
                    <a:pt x="203" y="170"/>
                  </a:lnTo>
                  <a:lnTo>
                    <a:pt x="214" y="189"/>
                  </a:lnTo>
                  <a:lnTo>
                    <a:pt x="225" y="208"/>
                  </a:lnTo>
                  <a:lnTo>
                    <a:pt x="231" y="226"/>
                  </a:lnTo>
                  <a:lnTo>
                    <a:pt x="238" y="248"/>
                  </a:lnTo>
                  <a:lnTo>
                    <a:pt x="243" y="268"/>
                  </a:lnTo>
                  <a:lnTo>
                    <a:pt x="245" y="290"/>
                  </a:lnTo>
                  <a:lnTo>
                    <a:pt x="245" y="312"/>
                  </a:lnTo>
                  <a:lnTo>
                    <a:pt x="245" y="312"/>
                  </a:lnTo>
                  <a:lnTo>
                    <a:pt x="247" y="317"/>
                  </a:lnTo>
                  <a:lnTo>
                    <a:pt x="250" y="322"/>
                  </a:lnTo>
                  <a:lnTo>
                    <a:pt x="250" y="322"/>
                  </a:lnTo>
                  <a:lnTo>
                    <a:pt x="255" y="326"/>
                  </a:lnTo>
                  <a:lnTo>
                    <a:pt x="262" y="327"/>
                  </a:lnTo>
                  <a:lnTo>
                    <a:pt x="262" y="327"/>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00" name="Freeform 60"/>
            <p:cNvSpPr>
              <a:spLocks/>
            </p:cNvSpPr>
            <p:nvPr/>
          </p:nvSpPr>
          <p:spPr bwMode="auto">
            <a:xfrm>
              <a:off x="16221075" y="3368675"/>
              <a:ext cx="144463" cy="150813"/>
            </a:xfrm>
            <a:custGeom>
              <a:avLst/>
              <a:gdLst/>
              <a:ahLst/>
              <a:cxnLst>
                <a:cxn ang="0">
                  <a:pos x="135" y="50"/>
                </a:cxn>
                <a:cxn ang="0">
                  <a:pos x="135" y="50"/>
                </a:cxn>
                <a:cxn ang="0">
                  <a:pos x="122" y="38"/>
                </a:cxn>
                <a:cxn ang="0">
                  <a:pos x="110" y="28"/>
                </a:cxn>
                <a:cxn ang="0">
                  <a:pos x="95" y="20"/>
                </a:cxn>
                <a:cxn ang="0">
                  <a:pos x="81" y="13"/>
                </a:cxn>
                <a:cxn ang="0">
                  <a:pos x="64" y="6"/>
                </a:cxn>
                <a:cxn ang="0">
                  <a:pos x="49" y="3"/>
                </a:cxn>
                <a:cxn ang="0">
                  <a:pos x="32" y="0"/>
                </a:cxn>
                <a:cxn ang="0">
                  <a:pos x="16" y="0"/>
                </a:cxn>
                <a:cxn ang="0">
                  <a:pos x="16" y="0"/>
                </a:cxn>
                <a:cxn ang="0">
                  <a:pos x="10" y="0"/>
                </a:cxn>
                <a:cxn ang="0">
                  <a:pos x="5" y="3"/>
                </a:cxn>
                <a:cxn ang="0">
                  <a:pos x="5" y="3"/>
                </a:cxn>
                <a:cxn ang="0">
                  <a:pos x="2" y="8"/>
                </a:cxn>
                <a:cxn ang="0">
                  <a:pos x="0" y="15"/>
                </a:cxn>
                <a:cxn ang="0">
                  <a:pos x="0" y="55"/>
                </a:cxn>
                <a:cxn ang="0">
                  <a:pos x="0" y="55"/>
                </a:cxn>
                <a:cxn ang="0">
                  <a:pos x="2" y="62"/>
                </a:cxn>
                <a:cxn ang="0">
                  <a:pos x="5" y="67"/>
                </a:cxn>
                <a:cxn ang="0">
                  <a:pos x="5" y="67"/>
                </a:cxn>
                <a:cxn ang="0">
                  <a:pos x="10" y="70"/>
                </a:cxn>
                <a:cxn ang="0">
                  <a:pos x="16" y="72"/>
                </a:cxn>
                <a:cxn ang="0">
                  <a:pos x="16" y="72"/>
                </a:cxn>
                <a:cxn ang="0">
                  <a:pos x="34" y="74"/>
                </a:cxn>
                <a:cxn ang="0">
                  <a:pos x="53" y="81"/>
                </a:cxn>
                <a:cxn ang="0">
                  <a:pos x="68" y="89"/>
                </a:cxn>
                <a:cxn ang="0">
                  <a:pos x="83" y="101"/>
                </a:cxn>
                <a:cxn ang="0">
                  <a:pos x="83" y="101"/>
                </a:cxn>
                <a:cxn ang="0">
                  <a:pos x="86" y="104"/>
                </a:cxn>
                <a:cxn ang="0">
                  <a:pos x="86" y="104"/>
                </a:cxn>
                <a:cxn ang="0">
                  <a:pos x="97" y="119"/>
                </a:cxn>
                <a:cxn ang="0">
                  <a:pos x="105" y="136"/>
                </a:cxn>
                <a:cxn ang="0">
                  <a:pos x="108" y="153"/>
                </a:cxn>
                <a:cxn ang="0">
                  <a:pos x="110" y="170"/>
                </a:cxn>
                <a:cxn ang="0">
                  <a:pos x="110" y="170"/>
                </a:cxn>
                <a:cxn ang="0">
                  <a:pos x="112" y="177"/>
                </a:cxn>
                <a:cxn ang="0">
                  <a:pos x="113" y="182"/>
                </a:cxn>
                <a:cxn ang="0">
                  <a:pos x="113" y="182"/>
                </a:cxn>
                <a:cxn ang="0">
                  <a:pos x="118" y="185"/>
                </a:cxn>
                <a:cxn ang="0">
                  <a:pos x="125" y="187"/>
                </a:cxn>
                <a:cxn ang="0">
                  <a:pos x="167" y="189"/>
                </a:cxn>
                <a:cxn ang="0">
                  <a:pos x="167" y="189"/>
                </a:cxn>
                <a:cxn ang="0">
                  <a:pos x="172" y="187"/>
                </a:cxn>
                <a:cxn ang="0">
                  <a:pos x="177" y="183"/>
                </a:cxn>
                <a:cxn ang="0">
                  <a:pos x="181" y="178"/>
                </a:cxn>
                <a:cxn ang="0">
                  <a:pos x="183" y="173"/>
                </a:cxn>
                <a:cxn ang="0">
                  <a:pos x="183" y="173"/>
                </a:cxn>
                <a:cxn ang="0">
                  <a:pos x="183" y="156"/>
                </a:cxn>
                <a:cxn ang="0">
                  <a:pos x="181" y="141"/>
                </a:cxn>
                <a:cxn ang="0">
                  <a:pos x="177" y="126"/>
                </a:cxn>
                <a:cxn ang="0">
                  <a:pos x="172" y="111"/>
                </a:cxn>
                <a:cxn ang="0">
                  <a:pos x="167" y="96"/>
                </a:cxn>
                <a:cxn ang="0">
                  <a:pos x="161" y="82"/>
                </a:cxn>
                <a:cxn ang="0">
                  <a:pos x="152" y="69"/>
                </a:cxn>
                <a:cxn ang="0">
                  <a:pos x="142" y="57"/>
                </a:cxn>
                <a:cxn ang="0">
                  <a:pos x="142" y="57"/>
                </a:cxn>
                <a:cxn ang="0">
                  <a:pos x="135" y="50"/>
                </a:cxn>
                <a:cxn ang="0">
                  <a:pos x="135" y="50"/>
                </a:cxn>
              </a:cxnLst>
              <a:rect l="0" t="0" r="r" b="b"/>
              <a:pathLst>
                <a:path w="183" h="189">
                  <a:moveTo>
                    <a:pt x="135" y="50"/>
                  </a:moveTo>
                  <a:lnTo>
                    <a:pt x="135" y="50"/>
                  </a:lnTo>
                  <a:lnTo>
                    <a:pt x="122" y="38"/>
                  </a:lnTo>
                  <a:lnTo>
                    <a:pt x="110" y="28"/>
                  </a:lnTo>
                  <a:lnTo>
                    <a:pt x="95" y="20"/>
                  </a:lnTo>
                  <a:lnTo>
                    <a:pt x="81" y="13"/>
                  </a:lnTo>
                  <a:lnTo>
                    <a:pt x="64" y="6"/>
                  </a:lnTo>
                  <a:lnTo>
                    <a:pt x="49" y="3"/>
                  </a:lnTo>
                  <a:lnTo>
                    <a:pt x="32" y="0"/>
                  </a:lnTo>
                  <a:lnTo>
                    <a:pt x="16" y="0"/>
                  </a:lnTo>
                  <a:lnTo>
                    <a:pt x="16" y="0"/>
                  </a:lnTo>
                  <a:lnTo>
                    <a:pt x="10" y="0"/>
                  </a:lnTo>
                  <a:lnTo>
                    <a:pt x="5" y="3"/>
                  </a:lnTo>
                  <a:lnTo>
                    <a:pt x="5" y="3"/>
                  </a:lnTo>
                  <a:lnTo>
                    <a:pt x="2" y="8"/>
                  </a:lnTo>
                  <a:lnTo>
                    <a:pt x="0" y="15"/>
                  </a:lnTo>
                  <a:lnTo>
                    <a:pt x="0" y="55"/>
                  </a:lnTo>
                  <a:lnTo>
                    <a:pt x="0" y="55"/>
                  </a:lnTo>
                  <a:lnTo>
                    <a:pt x="2" y="62"/>
                  </a:lnTo>
                  <a:lnTo>
                    <a:pt x="5" y="67"/>
                  </a:lnTo>
                  <a:lnTo>
                    <a:pt x="5" y="67"/>
                  </a:lnTo>
                  <a:lnTo>
                    <a:pt x="10" y="70"/>
                  </a:lnTo>
                  <a:lnTo>
                    <a:pt x="16" y="72"/>
                  </a:lnTo>
                  <a:lnTo>
                    <a:pt x="16" y="72"/>
                  </a:lnTo>
                  <a:lnTo>
                    <a:pt x="34" y="74"/>
                  </a:lnTo>
                  <a:lnTo>
                    <a:pt x="53" y="81"/>
                  </a:lnTo>
                  <a:lnTo>
                    <a:pt x="68" y="89"/>
                  </a:lnTo>
                  <a:lnTo>
                    <a:pt x="83" y="101"/>
                  </a:lnTo>
                  <a:lnTo>
                    <a:pt x="83" y="101"/>
                  </a:lnTo>
                  <a:lnTo>
                    <a:pt x="86" y="104"/>
                  </a:lnTo>
                  <a:lnTo>
                    <a:pt x="86" y="104"/>
                  </a:lnTo>
                  <a:lnTo>
                    <a:pt x="97" y="119"/>
                  </a:lnTo>
                  <a:lnTo>
                    <a:pt x="105" y="136"/>
                  </a:lnTo>
                  <a:lnTo>
                    <a:pt x="108" y="153"/>
                  </a:lnTo>
                  <a:lnTo>
                    <a:pt x="110" y="170"/>
                  </a:lnTo>
                  <a:lnTo>
                    <a:pt x="110" y="170"/>
                  </a:lnTo>
                  <a:lnTo>
                    <a:pt x="112" y="177"/>
                  </a:lnTo>
                  <a:lnTo>
                    <a:pt x="113" y="182"/>
                  </a:lnTo>
                  <a:lnTo>
                    <a:pt x="113" y="182"/>
                  </a:lnTo>
                  <a:lnTo>
                    <a:pt x="118" y="185"/>
                  </a:lnTo>
                  <a:lnTo>
                    <a:pt x="125" y="187"/>
                  </a:lnTo>
                  <a:lnTo>
                    <a:pt x="167" y="189"/>
                  </a:lnTo>
                  <a:lnTo>
                    <a:pt x="167" y="189"/>
                  </a:lnTo>
                  <a:lnTo>
                    <a:pt x="172" y="187"/>
                  </a:lnTo>
                  <a:lnTo>
                    <a:pt x="177" y="183"/>
                  </a:lnTo>
                  <a:lnTo>
                    <a:pt x="181" y="178"/>
                  </a:lnTo>
                  <a:lnTo>
                    <a:pt x="183" y="173"/>
                  </a:lnTo>
                  <a:lnTo>
                    <a:pt x="183" y="173"/>
                  </a:lnTo>
                  <a:lnTo>
                    <a:pt x="183" y="156"/>
                  </a:lnTo>
                  <a:lnTo>
                    <a:pt x="181" y="141"/>
                  </a:lnTo>
                  <a:lnTo>
                    <a:pt x="177" y="126"/>
                  </a:lnTo>
                  <a:lnTo>
                    <a:pt x="172" y="111"/>
                  </a:lnTo>
                  <a:lnTo>
                    <a:pt x="167" y="96"/>
                  </a:lnTo>
                  <a:lnTo>
                    <a:pt x="161" y="82"/>
                  </a:lnTo>
                  <a:lnTo>
                    <a:pt x="152" y="69"/>
                  </a:lnTo>
                  <a:lnTo>
                    <a:pt x="142" y="57"/>
                  </a:lnTo>
                  <a:lnTo>
                    <a:pt x="142" y="57"/>
                  </a:lnTo>
                  <a:lnTo>
                    <a:pt x="135" y="50"/>
                  </a:lnTo>
                  <a:lnTo>
                    <a:pt x="135" y="50"/>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01" name="Freeform 61"/>
            <p:cNvSpPr>
              <a:spLocks noEditPoints="1"/>
            </p:cNvSpPr>
            <p:nvPr/>
          </p:nvSpPr>
          <p:spPr bwMode="auto">
            <a:xfrm>
              <a:off x="15730538" y="3460750"/>
              <a:ext cx="765175" cy="931863"/>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grpSp>
      <p:grpSp>
        <p:nvGrpSpPr>
          <p:cNvPr id="102" name="组合 285"/>
          <p:cNvGrpSpPr/>
          <p:nvPr/>
        </p:nvGrpSpPr>
        <p:grpSpPr>
          <a:xfrm>
            <a:off x="7658513" y="1463680"/>
            <a:ext cx="445020" cy="377203"/>
            <a:chOff x="-2036763" y="2654300"/>
            <a:chExt cx="1427163" cy="1209675"/>
          </a:xfrm>
          <a:solidFill>
            <a:schemeClr val="tx1">
              <a:lumMod val="50000"/>
              <a:lumOff val="50000"/>
            </a:schemeClr>
          </a:solidFill>
        </p:grpSpPr>
        <p:sp>
          <p:nvSpPr>
            <p:cNvPr id="103" name="Freeform 55"/>
            <p:cNvSpPr>
              <a:spLocks/>
            </p:cNvSpPr>
            <p:nvPr/>
          </p:nvSpPr>
          <p:spPr bwMode="auto">
            <a:xfrm>
              <a:off x="-1974850" y="3135313"/>
              <a:ext cx="223838" cy="87313"/>
            </a:xfrm>
            <a:custGeom>
              <a:avLst/>
              <a:gdLst/>
              <a:ahLst/>
              <a:cxnLst>
                <a:cxn ang="0">
                  <a:pos x="2532" y="421"/>
                </a:cxn>
                <a:cxn ang="0">
                  <a:pos x="2392" y="840"/>
                </a:cxn>
                <a:cxn ang="0">
                  <a:pos x="2251" y="980"/>
                </a:cxn>
                <a:cxn ang="0">
                  <a:pos x="281" y="980"/>
                </a:cxn>
                <a:cxn ang="0">
                  <a:pos x="0" y="840"/>
                </a:cxn>
                <a:cxn ang="0">
                  <a:pos x="0" y="421"/>
                </a:cxn>
                <a:cxn ang="0">
                  <a:pos x="0" y="140"/>
                </a:cxn>
                <a:cxn ang="0">
                  <a:pos x="281" y="0"/>
                </a:cxn>
                <a:cxn ang="0">
                  <a:pos x="2251" y="0"/>
                </a:cxn>
                <a:cxn ang="0">
                  <a:pos x="2392" y="140"/>
                </a:cxn>
                <a:cxn ang="0">
                  <a:pos x="2532" y="421"/>
                </a:cxn>
              </a:cxnLst>
              <a:rect l="0" t="0" r="r" b="b"/>
              <a:pathLst>
                <a:path w="2532" h="980">
                  <a:moveTo>
                    <a:pt x="2532" y="421"/>
                  </a:moveTo>
                  <a:lnTo>
                    <a:pt x="2392" y="840"/>
                  </a:lnTo>
                  <a:lnTo>
                    <a:pt x="2251" y="980"/>
                  </a:lnTo>
                  <a:lnTo>
                    <a:pt x="281" y="980"/>
                  </a:lnTo>
                  <a:lnTo>
                    <a:pt x="0" y="840"/>
                  </a:lnTo>
                  <a:lnTo>
                    <a:pt x="0" y="421"/>
                  </a:lnTo>
                  <a:lnTo>
                    <a:pt x="0" y="140"/>
                  </a:lnTo>
                  <a:lnTo>
                    <a:pt x="281" y="0"/>
                  </a:lnTo>
                  <a:lnTo>
                    <a:pt x="2251" y="0"/>
                  </a:lnTo>
                  <a:lnTo>
                    <a:pt x="2392" y="140"/>
                  </a:lnTo>
                  <a:lnTo>
                    <a:pt x="2532" y="42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04" name="Freeform 56"/>
            <p:cNvSpPr>
              <a:spLocks/>
            </p:cNvSpPr>
            <p:nvPr/>
          </p:nvSpPr>
          <p:spPr bwMode="auto">
            <a:xfrm>
              <a:off x="-1974850" y="2974975"/>
              <a:ext cx="223838" cy="87313"/>
            </a:xfrm>
            <a:custGeom>
              <a:avLst/>
              <a:gdLst/>
              <a:ahLst/>
              <a:cxnLst>
                <a:cxn ang="0">
                  <a:pos x="2532" y="421"/>
                </a:cxn>
                <a:cxn ang="0">
                  <a:pos x="2392" y="840"/>
                </a:cxn>
                <a:cxn ang="0">
                  <a:pos x="2251" y="980"/>
                </a:cxn>
                <a:cxn ang="0">
                  <a:pos x="281" y="980"/>
                </a:cxn>
                <a:cxn ang="0">
                  <a:pos x="0" y="840"/>
                </a:cxn>
                <a:cxn ang="0">
                  <a:pos x="0" y="421"/>
                </a:cxn>
                <a:cxn ang="0">
                  <a:pos x="0" y="141"/>
                </a:cxn>
                <a:cxn ang="0">
                  <a:pos x="281" y="0"/>
                </a:cxn>
                <a:cxn ang="0">
                  <a:pos x="2251" y="0"/>
                </a:cxn>
                <a:cxn ang="0">
                  <a:pos x="2392" y="141"/>
                </a:cxn>
                <a:cxn ang="0">
                  <a:pos x="2532" y="421"/>
                </a:cxn>
              </a:cxnLst>
              <a:rect l="0" t="0" r="r" b="b"/>
              <a:pathLst>
                <a:path w="2532" h="980">
                  <a:moveTo>
                    <a:pt x="2532" y="421"/>
                  </a:moveTo>
                  <a:lnTo>
                    <a:pt x="2392" y="840"/>
                  </a:lnTo>
                  <a:lnTo>
                    <a:pt x="2251" y="980"/>
                  </a:lnTo>
                  <a:lnTo>
                    <a:pt x="281" y="980"/>
                  </a:lnTo>
                  <a:lnTo>
                    <a:pt x="0" y="840"/>
                  </a:lnTo>
                  <a:lnTo>
                    <a:pt x="0" y="421"/>
                  </a:lnTo>
                  <a:lnTo>
                    <a:pt x="0" y="141"/>
                  </a:lnTo>
                  <a:lnTo>
                    <a:pt x="281" y="0"/>
                  </a:lnTo>
                  <a:lnTo>
                    <a:pt x="2251" y="0"/>
                  </a:lnTo>
                  <a:lnTo>
                    <a:pt x="2392" y="141"/>
                  </a:lnTo>
                  <a:lnTo>
                    <a:pt x="2532" y="42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05" name="Freeform 57"/>
            <p:cNvSpPr>
              <a:spLocks/>
            </p:cNvSpPr>
            <p:nvPr/>
          </p:nvSpPr>
          <p:spPr bwMode="auto">
            <a:xfrm>
              <a:off x="-1974850" y="3295650"/>
              <a:ext cx="223838" cy="87313"/>
            </a:xfrm>
            <a:custGeom>
              <a:avLst/>
              <a:gdLst/>
              <a:ahLst/>
              <a:cxnLst>
                <a:cxn ang="0">
                  <a:pos x="2532" y="559"/>
                </a:cxn>
                <a:cxn ang="0">
                  <a:pos x="2392" y="840"/>
                </a:cxn>
                <a:cxn ang="0">
                  <a:pos x="2251" y="980"/>
                </a:cxn>
                <a:cxn ang="0">
                  <a:pos x="281" y="980"/>
                </a:cxn>
                <a:cxn ang="0">
                  <a:pos x="0" y="840"/>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40"/>
                  </a:lnTo>
                  <a:lnTo>
                    <a:pt x="2251" y="980"/>
                  </a:lnTo>
                  <a:lnTo>
                    <a:pt x="281" y="980"/>
                  </a:lnTo>
                  <a:lnTo>
                    <a:pt x="0" y="840"/>
                  </a:lnTo>
                  <a:lnTo>
                    <a:pt x="0" y="559"/>
                  </a:lnTo>
                  <a:lnTo>
                    <a:pt x="0" y="140"/>
                  </a:lnTo>
                  <a:lnTo>
                    <a:pt x="281" y="0"/>
                  </a:lnTo>
                  <a:lnTo>
                    <a:pt x="2251" y="0"/>
                  </a:lnTo>
                  <a:lnTo>
                    <a:pt x="2392" y="140"/>
                  </a:lnTo>
                  <a:lnTo>
                    <a:pt x="2532" y="55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06" name="Freeform 58"/>
            <p:cNvSpPr>
              <a:spLocks/>
            </p:cNvSpPr>
            <p:nvPr/>
          </p:nvSpPr>
          <p:spPr bwMode="auto">
            <a:xfrm>
              <a:off x="-1974850" y="3455988"/>
              <a:ext cx="223838" cy="87313"/>
            </a:xfrm>
            <a:custGeom>
              <a:avLst/>
              <a:gdLst/>
              <a:ahLst/>
              <a:cxnLst>
                <a:cxn ang="0">
                  <a:pos x="2532" y="559"/>
                </a:cxn>
                <a:cxn ang="0">
                  <a:pos x="2392" y="839"/>
                </a:cxn>
                <a:cxn ang="0">
                  <a:pos x="2251" y="980"/>
                </a:cxn>
                <a:cxn ang="0">
                  <a:pos x="281" y="980"/>
                </a:cxn>
                <a:cxn ang="0">
                  <a:pos x="0" y="839"/>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39"/>
                  </a:lnTo>
                  <a:lnTo>
                    <a:pt x="2251" y="980"/>
                  </a:lnTo>
                  <a:lnTo>
                    <a:pt x="281" y="980"/>
                  </a:lnTo>
                  <a:lnTo>
                    <a:pt x="0" y="839"/>
                  </a:lnTo>
                  <a:lnTo>
                    <a:pt x="0" y="559"/>
                  </a:lnTo>
                  <a:lnTo>
                    <a:pt x="0" y="140"/>
                  </a:lnTo>
                  <a:lnTo>
                    <a:pt x="281" y="0"/>
                  </a:lnTo>
                  <a:lnTo>
                    <a:pt x="2251" y="0"/>
                  </a:lnTo>
                  <a:lnTo>
                    <a:pt x="2392" y="140"/>
                  </a:lnTo>
                  <a:lnTo>
                    <a:pt x="2532" y="55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07" name="Freeform 59"/>
            <p:cNvSpPr>
              <a:spLocks/>
            </p:cNvSpPr>
            <p:nvPr/>
          </p:nvSpPr>
          <p:spPr bwMode="auto">
            <a:xfrm>
              <a:off x="-1974850" y="3616325"/>
              <a:ext cx="223838" cy="87313"/>
            </a:xfrm>
            <a:custGeom>
              <a:avLst/>
              <a:gdLst/>
              <a:ahLst/>
              <a:cxnLst>
                <a:cxn ang="0">
                  <a:pos x="2532" y="561"/>
                </a:cxn>
                <a:cxn ang="0">
                  <a:pos x="2392" y="840"/>
                </a:cxn>
                <a:cxn ang="0">
                  <a:pos x="2251" y="980"/>
                </a:cxn>
                <a:cxn ang="0">
                  <a:pos x="281" y="980"/>
                </a:cxn>
                <a:cxn ang="0">
                  <a:pos x="0" y="840"/>
                </a:cxn>
                <a:cxn ang="0">
                  <a:pos x="0" y="561"/>
                </a:cxn>
                <a:cxn ang="0">
                  <a:pos x="0" y="140"/>
                </a:cxn>
                <a:cxn ang="0">
                  <a:pos x="281" y="0"/>
                </a:cxn>
                <a:cxn ang="0">
                  <a:pos x="2251" y="0"/>
                </a:cxn>
                <a:cxn ang="0">
                  <a:pos x="2392" y="140"/>
                </a:cxn>
                <a:cxn ang="0">
                  <a:pos x="2532" y="561"/>
                </a:cxn>
              </a:cxnLst>
              <a:rect l="0" t="0" r="r" b="b"/>
              <a:pathLst>
                <a:path w="2532" h="980">
                  <a:moveTo>
                    <a:pt x="2532" y="561"/>
                  </a:moveTo>
                  <a:lnTo>
                    <a:pt x="2392" y="840"/>
                  </a:lnTo>
                  <a:lnTo>
                    <a:pt x="2251" y="980"/>
                  </a:lnTo>
                  <a:lnTo>
                    <a:pt x="281" y="980"/>
                  </a:lnTo>
                  <a:lnTo>
                    <a:pt x="0" y="840"/>
                  </a:lnTo>
                  <a:lnTo>
                    <a:pt x="0" y="561"/>
                  </a:lnTo>
                  <a:lnTo>
                    <a:pt x="0" y="140"/>
                  </a:lnTo>
                  <a:lnTo>
                    <a:pt x="281" y="0"/>
                  </a:lnTo>
                  <a:lnTo>
                    <a:pt x="2251" y="0"/>
                  </a:lnTo>
                  <a:lnTo>
                    <a:pt x="2392" y="140"/>
                  </a:lnTo>
                  <a:lnTo>
                    <a:pt x="2532" y="56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08" name="Freeform 60"/>
            <p:cNvSpPr>
              <a:spLocks/>
            </p:cNvSpPr>
            <p:nvPr/>
          </p:nvSpPr>
          <p:spPr bwMode="auto">
            <a:xfrm>
              <a:off x="-1701800" y="3135313"/>
              <a:ext cx="223838" cy="87313"/>
            </a:xfrm>
            <a:custGeom>
              <a:avLst/>
              <a:gdLst/>
              <a:ahLst/>
              <a:cxnLst>
                <a:cxn ang="0">
                  <a:pos x="2532" y="421"/>
                </a:cxn>
                <a:cxn ang="0">
                  <a:pos x="2392" y="840"/>
                </a:cxn>
                <a:cxn ang="0">
                  <a:pos x="2251" y="980"/>
                </a:cxn>
                <a:cxn ang="0">
                  <a:pos x="281" y="980"/>
                </a:cxn>
                <a:cxn ang="0">
                  <a:pos x="0" y="840"/>
                </a:cxn>
                <a:cxn ang="0">
                  <a:pos x="0" y="421"/>
                </a:cxn>
                <a:cxn ang="0">
                  <a:pos x="0" y="140"/>
                </a:cxn>
                <a:cxn ang="0">
                  <a:pos x="281" y="0"/>
                </a:cxn>
                <a:cxn ang="0">
                  <a:pos x="2251" y="0"/>
                </a:cxn>
                <a:cxn ang="0">
                  <a:pos x="2392" y="140"/>
                </a:cxn>
                <a:cxn ang="0">
                  <a:pos x="2532" y="421"/>
                </a:cxn>
              </a:cxnLst>
              <a:rect l="0" t="0" r="r" b="b"/>
              <a:pathLst>
                <a:path w="2532" h="980">
                  <a:moveTo>
                    <a:pt x="2532" y="421"/>
                  </a:moveTo>
                  <a:lnTo>
                    <a:pt x="2392" y="840"/>
                  </a:lnTo>
                  <a:lnTo>
                    <a:pt x="2251" y="980"/>
                  </a:lnTo>
                  <a:lnTo>
                    <a:pt x="281" y="980"/>
                  </a:lnTo>
                  <a:lnTo>
                    <a:pt x="0" y="840"/>
                  </a:lnTo>
                  <a:lnTo>
                    <a:pt x="0" y="421"/>
                  </a:lnTo>
                  <a:lnTo>
                    <a:pt x="0" y="140"/>
                  </a:lnTo>
                  <a:lnTo>
                    <a:pt x="281" y="0"/>
                  </a:lnTo>
                  <a:lnTo>
                    <a:pt x="2251" y="0"/>
                  </a:lnTo>
                  <a:lnTo>
                    <a:pt x="2392" y="140"/>
                  </a:lnTo>
                  <a:lnTo>
                    <a:pt x="2532" y="42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09" name="Freeform 61"/>
            <p:cNvSpPr>
              <a:spLocks/>
            </p:cNvSpPr>
            <p:nvPr/>
          </p:nvSpPr>
          <p:spPr bwMode="auto">
            <a:xfrm>
              <a:off x="-1701800" y="2654300"/>
              <a:ext cx="223838" cy="85725"/>
            </a:xfrm>
            <a:custGeom>
              <a:avLst/>
              <a:gdLst/>
              <a:ahLst/>
              <a:cxnLst>
                <a:cxn ang="0">
                  <a:pos x="2532" y="419"/>
                </a:cxn>
                <a:cxn ang="0">
                  <a:pos x="2392" y="840"/>
                </a:cxn>
                <a:cxn ang="0">
                  <a:pos x="2251" y="980"/>
                </a:cxn>
                <a:cxn ang="0">
                  <a:pos x="281" y="980"/>
                </a:cxn>
                <a:cxn ang="0">
                  <a:pos x="0" y="840"/>
                </a:cxn>
                <a:cxn ang="0">
                  <a:pos x="0" y="419"/>
                </a:cxn>
                <a:cxn ang="0">
                  <a:pos x="0" y="140"/>
                </a:cxn>
                <a:cxn ang="0">
                  <a:pos x="281" y="0"/>
                </a:cxn>
                <a:cxn ang="0">
                  <a:pos x="2251" y="0"/>
                </a:cxn>
                <a:cxn ang="0">
                  <a:pos x="2392" y="140"/>
                </a:cxn>
                <a:cxn ang="0">
                  <a:pos x="2532" y="419"/>
                </a:cxn>
              </a:cxnLst>
              <a:rect l="0" t="0" r="r" b="b"/>
              <a:pathLst>
                <a:path w="2532" h="980">
                  <a:moveTo>
                    <a:pt x="2532" y="419"/>
                  </a:moveTo>
                  <a:lnTo>
                    <a:pt x="2392" y="840"/>
                  </a:lnTo>
                  <a:lnTo>
                    <a:pt x="2251" y="980"/>
                  </a:lnTo>
                  <a:lnTo>
                    <a:pt x="281" y="980"/>
                  </a:lnTo>
                  <a:lnTo>
                    <a:pt x="0" y="840"/>
                  </a:lnTo>
                  <a:lnTo>
                    <a:pt x="0" y="419"/>
                  </a:lnTo>
                  <a:lnTo>
                    <a:pt x="0" y="140"/>
                  </a:lnTo>
                  <a:lnTo>
                    <a:pt x="281" y="0"/>
                  </a:lnTo>
                  <a:lnTo>
                    <a:pt x="2251" y="0"/>
                  </a:lnTo>
                  <a:lnTo>
                    <a:pt x="2392" y="140"/>
                  </a:lnTo>
                  <a:lnTo>
                    <a:pt x="2532" y="41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10" name="Freeform 62"/>
            <p:cNvSpPr>
              <a:spLocks/>
            </p:cNvSpPr>
            <p:nvPr/>
          </p:nvSpPr>
          <p:spPr bwMode="auto">
            <a:xfrm>
              <a:off x="-1701800" y="2814638"/>
              <a:ext cx="223838" cy="87313"/>
            </a:xfrm>
            <a:custGeom>
              <a:avLst/>
              <a:gdLst/>
              <a:ahLst/>
              <a:cxnLst>
                <a:cxn ang="0">
                  <a:pos x="2532" y="419"/>
                </a:cxn>
                <a:cxn ang="0">
                  <a:pos x="2392" y="840"/>
                </a:cxn>
                <a:cxn ang="0">
                  <a:pos x="2251" y="980"/>
                </a:cxn>
                <a:cxn ang="0">
                  <a:pos x="281" y="980"/>
                </a:cxn>
                <a:cxn ang="0">
                  <a:pos x="0" y="840"/>
                </a:cxn>
                <a:cxn ang="0">
                  <a:pos x="0" y="419"/>
                </a:cxn>
                <a:cxn ang="0">
                  <a:pos x="0" y="140"/>
                </a:cxn>
                <a:cxn ang="0">
                  <a:pos x="281" y="0"/>
                </a:cxn>
                <a:cxn ang="0">
                  <a:pos x="2251" y="0"/>
                </a:cxn>
                <a:cxn ang="0">
                  <a:pos x="2392" y="140"/>
                </a:cxn>
                <a:cxn ang="0">
                  <a:pos x="2532" y="419"/>
                </a:cxn>
              </a:cxnLst>
              <a:rect l="0" t="0" r="r" b="b"/>
              <a:pathLst>
                <a:path w="2532" h="980">
                  <a:moveTo>
                    <a:pt x="2532" y="419"/>
                  </a:moveTo>
                  <a:lnTo>
                    <a:pt x="2392" y="840"/>
                  </a:lnTo>
                  <a:lnTo>
                    <a:pt x="2251" y="980"/>
                  </a:lnTo>
                  <a:lnTo>
                    <a:pt x="281" y="980"/>
                  </a:lnTo>
                  <a:lnTo>
                    <a:pt x="0" y="840"/>
                  </a:lnTo>
                  <a:lnTo>
                    <a:pt x="0" y="419"/>
                  </a:lnTo>
                  <a:lnTo>
                    <a:pt x="0" y="140"/>
                  </a:lnTo>
                  <a:lnTo>
                    <a:pt x="281" y="0"/>
                  </a:lnTo>
                  <a:lnTo>
                    <a:pt x="2251" y="0"/>
                  </a:lnTo>
                  <a:lnTo>
                    <a:pt x="2392" y="140"/>
                  </a:lnTo>
                  <a:lnTo>
                    <a:pt x="2532" y="41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11" name="Freeform 63"/>
            <p:cNvSpPr>
              <a:spLocks/>
            </p:cNvSpPr>
            <p:nvPr/>
          </p:nvSpPr>
          <p:spPr bwMode="auto">
            <a:xfrm>
              <a:off x="-1701800" y="2974975"/>
              <a:ext cx="223838" cy="87313"/>
            </a:xfrm>
            <a:custGeom>
              <a:avLst/>
              <a:gdLst/>
              <a:ahLst/>
              <a:cxnLst>
                <a:cxn ang="0">
                  <a:pos x="2532" y="421"/>
                </a:cxn>
                <a:cxn ang="0">
                  <a:pos x="2392" y="840"/>
                </a:cxn>
                <a:cxn ang="0">
                  <a:pos x="2251" y="980"/>
                </a:cxn>
                <a:cxn ang="0">
                  <a:pos x="281" y="980"/>
                </a:cxn>
                <a:cxn ang="0">
                  <a:pos x="0" y="840"/>
                </a:cxn>
                <a:cxn ang="0">
                  <a:pos x="0" y="421"/>
                </a:cxn>
                <a:cxn ang="0">
                  <a:pos x="0" y="141"/>
                </a:cxn>
                <a:cxn ang="0">
                  <a:pos x="281" y="0"/>
                </a:cxn>
                <a:cxn ang="0">
                  <a:pos x="2251" y="0"/>
                </a:cxn>
                <a:cxn ang="0">
                  <a:pos x="2392" y="141"/>
                </a:cxn>
                <a:cxn ang="0">
                  <a:pos x="2532" y="421"/>
                </a:cxn>
              </a:cxnLst>
              <a:rect l="0" t="0" r="r" b="b"/>
              <a:pathLst>
                <a:path w="2532" h="980">
                  <a:moveTo>
                    <a:pt x="2532" y="421"/>
                  </a:moveTo>
                  <a:lnTo>
                    <a:pt x="2392" y="840"/>
                  </a:lnTo>
                  <a:lnTo>
                    <a:pt x="2251" y="980"/>
                  </a:lnTo>
                  <a:lnTo>
                    <a:pt x="281" y="980"/>
                  </a:lnTo>
                  <a:lnTo>
                    <a:pt x="0" y="840"/>
                  </a:lnTo>
                  <a:lnTo>
                    <a:pt x="0" y="421"/>
                  </a:lnTo>
                  <a:lnTo>
                    <a:pt x="0" y="141"/>
                  </a:lnTo>
                  <a:lnTo>
                    <a:pt x="281" y="0"/>
                  </a:lnTo>
                  <a:lnTo>
                    <a:pt x="2251" y="0"/>
                  </a:lnTo>
                  <a:lnTo>
                    <a:pt x="2392" y="141"/>
                  </a:lnTo>
                  <a:lnTo>
                    <a:pt x="2532" y="42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12" name="Freeform 64"/>
            <p:cNvSpPr>
              <a:spLocks/>
            </p:cNvSpPr>
            <p:nvPr/>
          </p:nvSpPr>
          <p:spPr bwMode="auto">
            <a:xfrm>
              <a:off x="-1701800" y="3295650"/>
              <a:ext cx="223838" cy="87313"/>
            </a:xfrm>
            <a:custGeom>
              <a:avLst/>
              <a:gdLst/>
              <a:ahLst/>
              <a:cxnLst>
                <a:cxn ang="0">
                  <a:pos x="2532" y="559"/>
                </a:cxn>
                <a:cxn ang="0">
                  <a:pos x="2392" y="840"/>
                </a:cxn>
                <a:cxn ang="0">
                  <a:pos x="2251" y="980"/>
                </a:cxn>
                <a:cxn ang="0">
                  <a:pos x="281" y="980"/>
                </a:cxn>
                <a:cxn ang="0">
                  <a:pos x="0" y="840"/>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40"/>
                  </a:lnTo>
                  <a:lnTo>
                    <a:pt x="2251" y="980"/>
                  </a:lnTo>
                  <a:lnTo>
                    <a:pt x="281" y="980"/>
                  </a:lnTo>
                  <a:lnTo>
                    <a:pt x="0" y="840"/>
                  </a:lnTo>
                  <a:lnTo>
                    <a:pt x="0" y="559"/>
                  </a:lnTo>
                  <a:lnTo>
                    <a:pt x="0" y="140"/>
                  </a:lnTo>
                  <a:lnTo>
                    <a:pt x="281" y="0"/>
                  </a:lnTo>
                  <a:lnTo>
                    <a:pt x="2251" y="0"/>
                  </a:lnTo>
                  <a:lnTo>
                    <a:pt x="2392" y="140"/>
                  </a:lnTo>
                  <a:lnTo>
                    <a:pt x="2532" y="55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13" name="Freeform 65"/>
            <p:cNvSpPr>
              <a:spLocks/>
            </p:cNvSpPr>
            <p:nvPr/>
          </p:nvSpPr>
          <p:spPr bwMode="auto">
            <a:xfrm>
              <a:off x="-1701800" y="3455988"/>
              <a:ext cx="223838" cy="87313"/>
            </a:xfrm>
            <a:custGeom>
              <a:avLst/>
              <a:gdLst/>
              <a:ahLst/>
              <a:cxnLst>
                <a:cxn ang="0">
                  <a:pos x="2532" y="559"/>
                </a:cxn>
                <a:cxn ang="0">
                  <a:pos x="2392" y="839"/>
                </a:cxn>
                <a:cxn ang="0">
                  <a:pos x="2251" y="980"/>
                </a:cxn>
                <a:cxn ang="0">
                  <a:pos x="281" y="980"/>
                </a:cxn>
                <a:cxn ang="0">
                  <a:pos x="0" y="839"/>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39"/>
                  </a:lnTo>
                  <a:lnTo>
                    <a:pt x="2251" y="980"/>
                  </a:lnTo>
                  <a:lnTo>
                    <a:pt x="281" y="980"/>
                  </a:lnTo>
                  <a:lnTo>
                    <a:pt x="0" y="839"/>
                  </a:lnTo>
                  <a:lnTo>
                    <a:pt x="0" y="559"/>
                  </a:lnTo>
                  <a:lnTo>
                    <a:pt x="0" y="140"/>
                  </a:lnTo>
                  <a:lnTo>
                    <a:pt x="281" y="0"/>
                  </a:lnTo>
                  <a:lnTo>
                    <a:pt x="2251" y="0"/>
                  </a:lnTo>
                  <a:lnTo>
                    <a:pt x="2392" y="140"/>
                  </a:lnTo>
                  <a:lnTo>
                    <a:pt x="2532" y="55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14" name="Freeform 66"/>
            <p:cNvSpPr>
              <a:spLocks/>
            </p:cNvSpPr>
            <p:nvPr/>
          </p:nvSpPr>
          <p:spPr bwMode="auto">
            <a:xfrm>
              <a:off x="-1701800" y="3616325"/>
              <a:ext cx="223838" cy="87313"/>
            </a:xfrm>
            <a:custGeom>
              <a:avLst/>
              <a:gdLst/>
              <a:ahLst/>
              <a:cxnLst>
                <a:cxn ang="0">
                  <a:pos x="2532" y="561"/>
                </a:cxn>
                <a:cxn ang="0">
                  <a:pos x="2392" y="840"/>
                </a:cxn>
                <a:cxn ang="0">
                  <a:pos x="2251" y="980"/>
                </a:cxn>
                <a:cxn ang="0">
                  <a:pos x="281" y="980"/>
                </a:cxn>
                <a:cxn ang="0">
                  <a:pos x="0" y="840"/>
                </a:cxn>
                <a:cxn ang="0">
                  <a:pos x="0" y="561"/>
                </a:cxn>
                <a:cxn ang="0">
                  <a:pos x="0" y="140"/>
                </a:cxn>
                <a:cxn ang="0">
                  <a:pos x="281" y="0"/>
                </a:cxn>
                <a:cxn ang="0">
                  <a:pos x="2251" y="0"/>
                </a:cxn>
                <a:cxn ang="0">
                  <a:pos x="2392" y="140"/>
                </a:cxn>
                <a:cxn ang="0">
                  <a:pos x="2532" y="561"/>
                </a:cxn>
              </a:cxnLst>
              <a:rect l="0" t="0" r="r" b="b"/>
              <a:pathLst>
                <a:path w="2532" h="980">
                  <a:moveTo>
                    <a:pt x="2532" y="561"/>
                  </a:moveTo>
                  <a:lnTo>
                    <a:pt x="2392" y="840"/>
                  </a:lnTo>
                  <a:lnTo>
                    <a:pt x="2251" y="980"/>
                  </a:lnTo>
                  <a:lnTo>
                    <a:pt x="281" y="980"/>
                  </a:lnTo>
                  <a:lnTo>
                    <a:pt x="0" y="840"/>
                  </a:lnTo>
                  <a:lnTo>
                    <a:pt x="0" y="561"/>
                  </a:lnTo>
                  <a:lnTo>
                    <a:pt x="0" y="140"/>
                  </a:lnTo>
                  <a:lnTo>
                    <a:pt x="281" y="0"/>
                  </a:lnTo>
                  <a:lnTo>
                    <a:pt x="2251" y="0"/>
                  </a:lnTo>
                  <a:lnTo>
                    <a:pt x="2392" y="140"/>
                  </a:lnTo>
                  <a:lnTo>
                    <a:pt x="2532" y="56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15" name="Freeform 67"/>
            <p:cNvSpPr>
              <a:spLocks/>
            </p:cNvSpPr>
            <p:nvPr/>
          </p:nvSpPr>
          <p:spPr bwMode="auto">
            <a:xfrm>
              <a:off x="-1428750" y="3135313"/>
              <a:ext cx="223838" cy="87313"/>
            </a:xfrm>
            <a:custGeom>
              <a:avLst/>
              <a:gdLst/>
              <a:ahLst/>
              <a:cxnLst>
                <a:cxn ang="0">
                  <a:pos x="2533" y="421"/>
                </a:cxn>
                <a:cxn ang="0">
                  <a:pos x="2392" y="840"/>
                </a:cxn>
                <a:cxn ang="0">
                  <a:pos x="2252" y="980"/>
                </a:cxn>
                <a:cxn ang="0">
                  <a:pos x="141" y="980"/>
                </a:cxn>
                <a:cxn ang="0">
                  <a:pos x="0" y="840"/>
                </a:cxn>
                <a:cxn ang="0">
                  <a:pos x="0" y="421"/>
                </a:cxn>
                <a:cxn ang="0">
                  <a:pos x="0" y="140"/>
                </a:cxn>
                <a:cxn ang="0">
                  <a:pos x="141" y="0"/>
                </a:cxn>
                <a:cxn ang="0">
                  <a:pos x="2252" y="0"/>
                </a:cxn>
                <a:cxn ang="0">
                  <a:pos x="2392" y="140"/>
                </a:cxn>
                <a:cxn ang="0">
                  <a:pos x="2533" y="421"/>
                </a:cxn>
              </a:cxnLst>
              <a:rect l="0" t="0" r="r" b="b"/>
              <a:pathLst>
                <a:path w="2533" h="980">
                  <a:moveTo>
                    <a:pt x="2533" y="421"/>
                  </a:moveTo>
                  <a:lnTo>
                    <a:pt x="2392" y="840"/>
                  </a:lnTo>
                  <a:lnTo>
                    <a:pt x="2252" y="980"/>
                  </a:lnTo>
                  <a:lnTo>
                    <a:pt x="141" y="980"/>
                  </a:lnTo>
                  <a:lnTo>
                    <a:pt x="0" y="840"/>
                  </a:lnTo>
                  <a:lnTo>
                    <a:pt x="0" y="421"/>
                  </a:lnTo>
                  <a:lnTo>
                    <a:pt x="0" y="140"/>
                  </a:lnTo>
                  <a:lnTo>
                    <a:pt x="141" y="0"/>
                  </a:lnTo>
                  <a:lnTo>
                    <a:pt x="2252" y="0"/>
                  </a:lnTo>
                  <a:lnTo>
                    <a:pt x="2392" y="140"/>
                  </a:lnTo>
                  <a:lnTo>
                    <a:pt x="2533" y="42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16" name="Freeform 68"/>
            <p:cNvSpPr>
              <a:spLocks/>
            </p:cNvSpPr>
            <p:nvPr/>
          </p:nvSpPr>
          <p:spPr bwMode="auto">
            <a:xfrm>
              <a:off x="-1428750" y="3295650"/>
              <a:ext cx="223838" cy="87313"/>
            </a:xfrm>
            <a:custGeom>
              <a:avLst/>
              <a:gdLst/>
              <a:ahLst/>
              <a:cxnLst>
                <a:cxn ang="0">
                  <a:pos x="2533" y="559"/>
                </a:cxn>
                <a:cxn ang="0">
                  <a:pos x="2392" y="840"/>
                </a:cxn>
                <a:cxn ang="0">
                  <a:pos x="2252" y="980"/>
                </a:cxn>
                <a:cxn ang="0">
                  <a:pos x="141" y="980"/>
                </a:cxn>
                <a:cxn ang="0">
                  <a:pos x="0" y="840"/>
                </a:cxn>
                <a:cxn ang="0">
                  <a:pos x="0" y="559"/>
                </a:cxn>
                <a:cxn ang="0">
                  <a:pos x="0" y="140"/>
                </a:cxn>
                <a:cxn ang="0">
                  <a:pos x="141" y="0"/>
                </a:cxn>
                <a:cxn ang="0">
                  <a:pos x="2252" y="0"/>
                </a:cxn>
                <a:cxn ang="0">
                  <a:pos x="2392" y="140"/>
                </a:cxn>
                <a:cxn ang="0">
                  <a:pos x="2533" y="559"/>
                </a:cxn>
              </a:cxnLst>
              <a:rect l="0" t="0" r="r" b="b"/>
              <a:pathLst>
                <a:path w="2533" h="980">
                  <a:moveTo>
                    <a:pt x="2533" y="559"/>
                  </a:moveTo>
                  <a:lnTo>
                    <a:pt x="2392" y="840"/>
                  </a:lnTo>
                  <a:lnTo>
                    <a:pt x="2252" y="980"/>
                  </a:lnTo>
                  <a:lnTo>
                    <a:pt x="141" y="980"/>
                  </a:lnTo>
                  <a:lnTo>
                    <a:pt x="0" y="840"/>
                  </a:lnTo>
                  <a:lnTo>
                    <a:pt x="0" y="559"/>
                  </a:lnTo>
                  <a:lnTo>
                    <a:pt x="0" y="140"/>
                  </a:lnTo>
                  <a:lnTo>
                    <a:pt x="141" y="0"/>
                  </a:lnTo>
                  <a:lnTo>
                    <a:pt x="2252" y="0"/>
                  </a:lnTo>
                  <a:lnTo>
                    <a:pt x="2392" y="140"/>
                  </a:lnTo>
                  <a:lnTo>
                    <a:pt x="2533" y="55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17" name="Freeform 69"/>
            <p:cNvSpPr>
              <a:spLocks/>
            </p:cNvSpPr>
            <p:nvPr/>
          </p:nvSpPr>
          <p:spPr bwMode="auto">
            <a:xfrm>
              <a:off x="-1428750" y="3455988"/>
              <a:ext cx="223838" cy="87313"/>
            </a:xfrm>
            <a:custGeom>
              <a:avLst/>
              <a:gdLst/>
              <a:ahLst/>
              <a:cxnLst>
                <a:cxn ang="0">
                  <a:pos x="2533" y="559"/>
                </a:cxn>
                <a:cxn ang="0">
                  <a:pos x="2392" y="839"/>
                </a:cxn>
                <a:cxn ang="0">
                  <a:pos x="2252" y="980"/>
                </a:cxn>
                <a:cxn ang="0">
                  <a:pos x="141" y="980"/>
                </a:cxn>
                <a:cxn ang="0">
                  <a:pos x="0" y="839"/>
                </a:cxn>
                <a:cxn ang="0">
                  <a:pos x="0" y="559"/>
                </a:cxn>
                <a:cxn ang="0">
                  <a:pos x="0" y="140"/>
                </a:cxn>
                <a:cxn ang="0">
                  <a:pos x="141" y="0"/>
                </a:cxn>
                <a:cxn ang="0">
                  <a:pos x="2252" y="0"/>
                </a:cxn>
                <a:cxn ang="0">
                  <a:pos x="2392" y="140"/>
                </a:cxn>
                <a:cxn ang="0">
                  <a:pos x="2533" y="559"/>
                </a:cxn>
              </a:cxnLst>
              <a:rect l="0" t="0" r="r" b="b"/>
              <a:pathLst>
                <a:path w="2533" h="980">
                  <a:moveTo>
                    <a:pt x="2533" y="559"/>
                  </a:moveTo>
                  <a:lnTo>
                    <a:pt x="2392" y="839"/>
                  </a:lnTo>
                  <a:lnTo>
                    <a:pt x="2252" y="980"/>
                  </a:lnTo>
                  <a:lnTo>
                    <a:pt x="141" y="980"/>
                  </a:lnTo>
                  <a:lnTo>
                    <a:pt x="0" y="839"/>
                  </a:lnTo>
                  <a:lnTo>
                    <a:pt x="0" y="559"/>
                  </a:lnTo>
                  <a:lnTo>
                    <a:pt x="0" y="140"/>
                  </a:lnTo>
                  <a:lnTo>
                    <a:pt x="141" y="0"/>
                  </a:lnTo>
                  <a:lnTo>
                    <a:pt x="2252" y="0"/>
                  </a:lnTo>
                  <a:lnTo>
                    <a:pt x="2392" y="140"/>
                  </a:lnTo>
                  <a:lnTo>
                    <a:pt x="2533" y="55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18" name="Freeform 70"/>
            <p:cNvSpPr>
              <a:spLocks/>
            </p:cNvSpPr>
            <p:nvPr/>
          </p:nvSpPr>
          <p:spPr bwMode="auto">
            <a:xfrm>
              <a:off x="-1428750" y="3616325"/>
              <a:ext cx="223838" cy="87313"/>
            </a:xfrm>
            <a:custGeom>
              <a:avLst/>
              <a:gdLst/>
              <a:ahLst/>
              <a:cxnLst>
                <a:cxn ang="0">
                  <a:pos x="2533" y="561"/>
                </a:cxn>
                <a:cxn ang="0">
                  <a:pos x="2392" y="840"/>
                </a:cxn>
                <a:cxn ang="0">
                  <a:pos x="2252" y="980"/>
                </a:cxn>
                <a:cxn ang="0">
                  <a:pos x="141" y="980"/>
                </a:cxn>
                <a:cxn ang="0">
                  <a:pos x="0" y="840"/>
                </a:cxn>
                <a:cxn ang="0">
                  <a:pos x="0" y="561"/>
                </a:cxn>
                <a:cxn ang="0">
                  <a:pos x="0" y="140"/>
                </a:cxn>
                <a:cxn ang="0">
                  <a:pos x="141" y="0"/>
                </a:cxn>
                <a:cxn ang="0">
                  <a:pos x="2252" y="0"/>
                </a:cxn>
                <a:cxn ang="0">
                  <a:pos x="2392" y="140"/>
                </a:cxn>
                <a:cxn ang="0">
                  <a:pos x="2533" y="561"/>
                </a:cxn>
              </a:cxnLst>
              <a:rect l="0" t="0" r="r" b="b"/>
              <a:pathLst>
                <a:path w="2533" h="980">
                  <a:moveTo>
                    <a:pt x="2533" y="561"/>
                  </a:moveTo>
                  <a:lnTo>
                    <a:pt x="2392" y="840"/>
                  </a:lnTo>
                  <a:lnTo>
                    <a:pt x="2252" y="980"/>
                  </a:lnTo>
                  <a:lnTo>
                    <a:pt x="141" y="980"/>
                  </a:lnTo>
                  <a:lnTo>
                    <a:pt x="0" y="840"/>
                  </a:lnTo>
                  <a:lnTo>
                    <a:pt x="0" y="561"/>
                  </a:lnTo>
                  <a:lnTo>
                    <a:pt x="0" y="140"/>
                  </a:lnTo>
                  <a:lnTo>
                    <a:pt x="141" y="0"/>
                  </a:lnTo>
                  <a:lnTo>
                    <a:pt x="2252" y="0"/>
                  </a:lnTo>
                  <a:lnTo>
                    <a:pt x="2392" y="140"/>
                  </a:lnTo>
                  <a:lnTo>
                    <a:pt x="2533" y="56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19" name="Freeform 71"/>
            <p:cNvSpPr>
              <a:spLocks/>
            </p:cNvSpPr>
            <p:nvPr/>
          </p:nvSpPr>
          <p:spPr bwMode="auto">
            <a:xfrm>
              <a:off x="-1155700" y="3135313"/>
              <a:ext cx="223838" cy="87313"/>
            </a:xfrm>
            <a:custGeom>
              <a:avLst/>
              <a:gdLst/>
              <a:ahLst/>
              <a:cxnLst>
                <a:cxn ang="0">
                  <a:pos x="2534" y="421"/>
                </a:cxn>
                <a:cxn ang="0">
                  <a:pos x="2393" y="840"/>
                </a:cxn>
                <a:cxn ang="0">
                  <a:pos x="2252" y="980"/>
                </a:cxn>
                <a:cxn ang="0">
                  <a:pos x="141" y="980"/>
                </a:cxn>
                <a:cxn ang="0">
                  <a:pos x="0" y="840"/>
                </a:cxn>
                <a:cxn ang="0">
                  <a:pos x="0" y="421"/>
                </a:cxn>
                <a:cxn ang="0">
                  <a:pos x="0" y="140"/>
                </a:cxn>
                <a:cxn ang="0">
                  <a:pos x="141" y="0"/>
                </a:cxn>
                <a:cxn ang="0">
                  <a:pos x="2252" y="0"/>
                </a:cxn>
                <a:cxn ang="0">
                  <a:pos x="2393" y="140"/>
                </a:cxn>
                <a:cxn ang="0">
                  <a:pos x="2534" y="421"/>
                </a:cxn>
              </a:cxnLst>
              <a:rect l="0" t="0" r="r" b="b"/>
              <a:pathLst>
                <a:path w="2534" h="980">
                  <a:moveTo>
                    <a:pt x="2534" y="421"/>
                  </a:moveTo>
                  <a:lnTo>
                    <a:pt x="2393" y="840"/>
                  </a:lnTo>
                  <a:lnTo>
                    <a:pt x="2252" y="980"/>
                  </a:lnTo>
                  <a:lnTo>
                    <a:pt x="141" y="980"/>
                  </a:lnTo>
                  <a:lnTo>
                    <a:pt x="0" y="840"/>
                  </a:lnTo>
                  <a:lnTo>
                    <a:pt x="0" y="421"/>
                  </a:lnTo>
                  <a:lnTo>
                    <a:pt x="0" y="140"/>
                  </a:lnTo>
                  <a:lnTo>
                    <a:pt x="141" y="0"/>
                  </a:lnTo>
                  <a:lnTo>
                    <a:pt x="2252" y="0"/>
                  </a:lnTo>
                  <a:lnTo>
                    <a:pt x="2393" y="140"/>
                  </a:lnTo>
                  <a:lnTo>
                    <a:pt x="2534" y="42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20" name="Freeform 72"/>
            <p:cNvSpPr>
              <a:spLocks/>
            </p:cNvSpPr>
            <p:nvPr/>
          </p:nvSpPr>
          <p:spPr bwMode="auto">
            <a:xfrm>
              <a:off x="-1155700" y="2814638"/>
              <a:ext cx="223838" cy="87313"/>
            </a:xfrm>
            <a:custGeom>
              <a:avLst/>
              <a:gdLst/>
              <a:ahLst/>
              <a:cxnLst>
                <a:cxn ang="0">
                  <a:pos x="2534" y="419"/>
                </a:cxn>
                <a:cxn ang="0">
                  <a:pos x="2393" y="840"/>
                </a:cxn>
                <a:cxn ang="0">
                  <a:pos x="2252" y="980"/>
                </a:cxn>
                <a:cxn ang="0">
                  <a:pos x="141" y="980"/>
                </a:cxn>
                <a:cxn ang="0">
                  <a:pos x="0" y="840"/>
                </a:cxn>
                <a:cxn ang="0">
                  <a:pos x="0" y="419"/>
                </a:cxn>
                <a:cxn ang="0">
                  <a:pos x="0" y="140"/>
                </a:cxn>
                <a:cxn ang="0">
                  <a:pos x="141" y="0"/>
                </a:cxn>
                <a:cxn ang="0">
                  <a:pos x="2252" y="0"/>
                </a:cxn>
                <a:cxn ang="0">
                  <a:pos x="2393" y="140"/>
                </a:cxn>
                <a:cxn ang="0">
                  <a:pos x="2534" y="419"/>
                </a:cxn>
              </a:cxnLst>
              <a:rect l="0" t="0" r="r" b="b"/>
              <a:pathLst>
                <a:path w="2534" h="980">
                  <a:moveTo>
                    <a:pt x="2534" y="419"/>
                  </a:moveTo>
                  <a:lnTo>
                    <a:pt x="2393" y="840"/>
                  </a:lnTo>
                  <a:lnTo>
                    <a:pt x="2252" y="980"/>
                  </a:lnTo>
                  <a:lnTo>
                    <a:pt x="141" y="980"/>
                  </a:lnTo>
                  <a:lnTo>
                    <a:pt x="0" y="840"/>
                  </a:lnTo>
                  <a:lnTo>
                    <a:pt x="0" y="419"/>
                  </a:lnTo>
                  <a:lnTo>
                    <a:pt x="0" y="140"/>
                  </a:lnTo>
                  <a:lnTo>
                    <a:pt x="141" y="0"/>
                  </a:lnTo>
                  <a:lnTo>
                    <a:pt x="2252" y="0"/>
                  </a:lnTo>
                  <a:lnTo>
                    <a:pt x="2393" y="140"/>
                  </a:lnTo>
                  <a:lnTo>
                    <a:pt x="2534" y="41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21" name="Freeform 73"/>
            <p:cNvSpPr>
              <a:spLocks/>
            </p:cNvSpPr>
            <p:nvPr/>
          </p:nvSpPr>
          <p:spPr bwMode="auto">
            <a:xfrm>
              <a:off x="-1155700" y="2974975"/>
              <a:ext cx="223838" cy="87313"/>
            </a:xfrm>
            <a:custGeom>
              <a:avLst/>
              <a:gdLst/>
              <a:ahLst/>
              <a:cxnLst>
                <a:cxn ang="0">
                  <a:pos x="2534" y="421"/>
                </a:cxn>
                <a:cxn ang="0">
                  <a:pos x="2393" y="840"/>
                </a:cxn>
                <a:cxn ang="0">
                  <a:pos x="2252" y="980"/>
                </a:cxn>
                <a:cxn ang="0">
                  <a:pos x="141" y="980"/>
                </a:cxn>
                <a:cxn ang="0">
                  <a:pos x="0" y="840"/>
                </a:cxn>
                <a:cxn ang="0">
                  <a:pos x="0" y="421"/>
                </a:cxn>
                <a:cxn ang="0">
                  <a:pos x="0" y="141"/>
                </a:cxn>
                <a:cxn ang="0">
                  <a:pos x="141" y="0"/>
                </a:cxn>
                <a:cxn ang="0">
                  <a:pos x="2252" y="0"/>
                </a:cxn>
                <a:cxn ang="0">
                  <a:pos x="2393" y="141"/>
                </a:cxn>
                <a:cxn ang="0">
                  <a:pos x="2534" y="421"/>
                </a:cxn>
              </a:cxnLst>
              <a:rect l="0" t="0" r="r" b="b"/>
              <a:pathLst>
                <a:path w="2534" h="980">
                  <a:moveTo>
                    <a:pt x="2534" y="421"/>
                  </a:moveTo>
                  <a:lnTo>
                    <a:pt x="2393" y="840"/>
                  </a:lnTo>
                  <a:lnTo>
                    <a:pt x="2252" y="980"/>
                  </a:lnTo>
                  <a:lnTo>
                    <a:pt x="141" y="980"/>
                  </a:lnTo>
                  <a:lnTo>
                    <a:pt x="0" y="840"/>
                  </a:lnTo>
                  <a:lnTo>
                    <a:pt x="0" y="421"/>
                  </a:lnTo>
                  <a:lnTo>
                    <a:pt x="0" y="141"/>
                  </a:lnTo>
                  <a:lnTo>
                    <a:pt x="141" y="0"/>
                  </a:lnTo>
                  <a:lnTo>
                    <a:pt x="2252" y="0"/>
                  </a:lnTo>
                  <a:lnTo>
                    <a:pt x="2393" y="141"/>
                  </a:lnTo>
                  <a:lnTo>
                    <a:pt x="2534" y="42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22" name="Freeform 74"/>
            <p:cNvSpPr>
              <a:spLocks/>
            </p:cNvSpPr>
            <p:nvPr/>
          </p:nvSpPr>
          <p:spPr bwMode="auto">
            <a:xfrm>
              <a:off x="-1155700" y="3295650"/>
              <a:ext cx="223838" cy="87313"/>
            </a:xfrm>
            <a:custGeom>
              <a:avLst/>
              <a:gdLst/>
              <a:ahLst/>
              <a:cxnLst>
                <a:cxn ang="0">
                  <a:pos x="2534" y="559"/>
                </a:cxn>
                <a:cxn ang="0">
                  <a:pos x="2393" y="840"/>
                </a:cxn>
                <a:cxn ang="0">
                  <a:pos x="2252" y="980"/>
                </a:cxn>
                <a:cxn ang="0">
                  <a:pos x="141" y="980"/>
                </a:cxn>
                <a:cxn ang="0">
                  <a:pos x="0" y="840"/>
                </a:cxn>
                <a:cxn ang="0">
                  <a:pos x="0" y="559"/>
                </a:cxn>
                <a:cxn ang="0">
                  <a:pos x="0" y="140"/>
                </a:cxn>
                <a:cxn ang="0">
                  <a:pos x="141" y="0"/>
                </a:cxn>
                <a:cxn ang="0">
                  <a:pos x="2252" y="0"/>
                </a:cxn>
                <a:cxn ang="0">
                  <a:pos x="2393" y="140"/>
                </a:cxn>
                <a:cxn ang="0">
                  <a:pos x="2534" y="559"/>
                </a:cxn>
              </a:cxnLst>
              <a:rect l="0" t="0" r="r" b="b"/>
              <a:pathLst>
                <a:path w="2534" h="980">
                  <a:moveTo>
                    <a:pt x="2534" y="559"/>
                  </a:moveTo>
                  <a:lnTo>
                    <a:pt x="2393" y="840"/>
                  </a:lnTo>
                  <a:lnTo>
                    <a:pt x="2252" y="980"/>
                  </a:lnTo>
                  <a:lnTo>
                    <a:pt x="141" y="980"/>
                  </a:lnTo>
                  <a:lnTo>
                    <a:pt x="0" y="840"/>
                  </a:lnTo>
                  <a:lnTo>
                    <a:pt x="0" y="559"/>
                  </a:lnTo>
                  <a:lnTo>
                    <a:pt x="0" y="140"/>
                  </a:lnTo>
                  <a:lnTo>
                    <a:pt x="141" y="0"/>
                  </a:lnTo>
                  <a:lnTo>
                    <a:pt x="2252" y="0"/>
                  </a:lnTo>
                  <a:lnTo>
                    <a:pt x="2393" y="140"/>
                  </a:lnTo>
                  <a:lnTo>
                    <a:pt x="2534" y="55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23" name="Freeform 75"/>
            <p:cNvSpPr>
              <a:spLocks/>
            </p:cNvSpPr>
            <p:nvPr/>
          </p:nvSpPr>
          <p:spPr bwMode="auto">
            <a:xfrm>
              <a:off x="-1155700" y="3455988"/>
              <a:ext cx="223838" cy="87313"/>
            </a:xfrm>
            <a:custGeom>
              <a:avLst/>
              <a:gdLst/>
              <a:ahLst/>
              <a:cxnLst>
                <a:cxn ang="0">
                  <a:pos x="2534" y="559"/>
                </a:cxn>
                <a:cxn ang="0">
                  <a:pos x="2393" y="839"/>
                </a:cxn>
                <a:cxn ang="0">
                  <a:pos x="2252" y="980"/>
                </a:cxn>
                <a:cxn ang="0">
                  <a:pos x="141" y="980"/>
                </a:cxn>
                <a:cxn ang="0">
                  <a:pos x="0" y="839"/>
                </a:cxn>
                <a:cxn ang="0">
                  <a:pos x="0" y="559"/>
                </a:cxn>
                <a:cxn ang="0">
                  <a:pos x="0" y="140"/>
                </a:cxn>
                <a:cxn ang="0">
                  <a:pos x="141" y="0"/>
                </a:cxn>
                <a:cxn ang="0">
                  <a:pos x="2252" y="0"/>
                </a:cxn>
                <a:cxn ang="0">
                  <a:pos x="2393" y="140"/>
                </a:cxn>
                <a:cxn ang="0">
                  <a:pos x="2534" y="559"/>
                </a:cxn>
              </a:cxnLst>
              <a:rect l="0" t="0" r="r" b="b"/>
              <a:pathLst>
                <a:path w="2534" h="980">
                  <a:moveTo>
                    <a:pt x="2534" y="559"/>
                  </a:moveTo>
                  <a:lnTo>
                    <a:pt x="2393" y="839"/>
                  </a:lnTo>
                  <a:lnTo>
                    <a:pt x="2252" y="980"/>
                  </a:lnTo>
                  <a:lnTo>
                    <a:pt x="141" y="980"/>
                  </a:lnTo>
                  <a:lnTo>
                    <a:pt x="0" y="839"/>
                  </a:lnTo>
                  <a:lnTo>
                    <a:pt x="0" y="559"/>
                  </a:lnTo>
                  <a:lnTo>
                    <a:pt x="0" y="140"/>
                  </a:lnTo>
                  <a:lnTo>
                    <a:pt x="141" y="0"/>
                  </a:lnTo>
                  <a:lnTo>
                    <a:pt x="2252" y="0"/>
                  </a:lnTo>
                  <a:lnTo>
                    <a:pt x="2393" y="140"/>
                  </a:lnTo>
                  <a:lnTo>
                    <a:pt x="2534" y="55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24" name="Freeform 76"/>
            <p:cNvSpPr>
              <a:spLocks/>
            </p:cNvSpPr>
            <p:nvPr/>
          </p:nvSpPr>
          <p:spPr bwMode="auto">
            <a:xfrm>
              <a:off x="-1155700" y="3616325"/>
              <a:ext cx="223838" cy="87313"/>
            </a:xfrm>
            <a:custGeom>
              <a:avLst/>
              <a:gdLst/>
              <a:ahLst/>
              <a:cxnLst>
                <a:cxn ang="0">
                  <a:pos x="2534" y="561"/>
                </a:cxn>
                <a:cxn ang="0">
                  <a:pos x="2393" y="840"/>
                </a:cxn>
                <a:cxn ang="0">
                  <a:pos x="2252" y="980"/>
                </a:cxn>
                <a:cxn ang="0">
                  <a:pos x="141" y="980"/>
                </a:cxn>
                <a:cxn ang="0">
                  <a:pos x="0" y="840"/>
                </a:cxn>
                <a:cxn ang="0">
                  <a:pos x="0" y="561"/>
                </a:cxn>
                <a:cxn ang="0">
                  <a:pos x="0" y="140"/>
                </a:cxn>
                <a:cxn ang="0">
                  <a:pos x="141" y="0"/>
                </a:cxn>
                <a:cxn ang="0">
                  <a:pos x="2252" y="0"/>
                </a:cxn>
                <a:cxn ang="0">
                  <a:pos x="2393" y="140"/>
                </a:cxn>
                <a:cxn ang="0">
                  <a:pos x="2534" y="561"/>
                </a:cxn>
              </a:cxnLst>
              <a:rect l="0" t="0" r="r" b="b"/>
              <a:pathLst>
                <a:path w="2534" h="980">
                  <a:moveTo>
                    <a:pt x="2534" y="561"/>
                  </a:moveTo>
                  <a:lnTo>
                    <a:pt x="2393" y="840"/>
                  </a:lnTo>
                  <a:lnTo>
                    <a:pt x="2252" y="980"/>
                  </a:lnTo>
                  <a:lnTo>
                    <a:pt x="141" y="980"/>
                  </a:lnTo>
                  <a:lnTo>
                    <a:pt x="0" y="840"/>
                  </a:lnTo>
                  <a:lnTo>
                    <a:pt x="0" y="561"/>
                  </a:lnTo>
                  <a:lnTo>
                    <a:pt x="0" y="140"/>
                  </a:lnTo>
                  <a:lnTo>
                    <a:pt x="141" y="0"/>
                  </a:lnTo>
                  <a:lnTo>
                    <a:pt x="2252" y="0"/>
                  </a:lnTo>
                  <a:lnTo>
                    <a:pt x="2393" y="140"/>
                  </a:lnTo>
                  <a:lnTo>
                    <a:pt x="2534" y="56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25" name="Freeform 77"/>
            <p:cNvSpPr>
              <a:spLocks/>
            </p:cNvSpPr>
            <p:nvPr/>
          </p:nvSpPr>
          <p:spPr bwMode="auto">
            <a:xfrm>
              <a:off x="-895350" y="3295650"/>
              <a:ext cx="223838" cy="87313"/>
            </a:xfrm>
            <a:custGeom>
              <a:avLst/>
              <a:gdLst/>
              <a:ahLst/>
              <a:cxnLst>
                <a:cxn ang="0">
                  <a:pos x="2532" y="559"/>
                </a:cxn>
                <a:cxn ang="0">
                  <a:pos x="2532" y="840"/>
                </a:cxn>
                <a:cxn ang="0">
                  <a:pos x="2392" y="980"/>
                </a:cxn>
                <a:cxn ang="0">
                  <a:pos x="281" y="980"/>
                </a:cxn>
                <a:cxn ang="0">
                  <a:pos x="140" y="840"/>
                </a:cxn>
                <a:cxn ang="0">
                  <a:pos x="0" y="559"/>
                </a:cxn>
                <a:cxn ang="0">
                  <a:pos x="140" y="140"/>
                </a:cxn>
                <a:cxn ang="0">
                  <a:pos x="281" y="0"/>
                </a:cxn>
                <a:cxn ang="0">
                  <a:pos x="2392" y="0"/>
                </a:cxn>
                <a:cxn ang="0">
                  <a:pos x="2532" y="140"/>
                </a:cxn>
                <a:cxn ang="0">
                  <a:pos x="2532" y="559"/>
                </a:cxn>
              </a:cxnLst>
              <a:rect l="0" t="0" r="r" b="b"/>
              <a:pathLst>
                <a:path w="2532" h="980">
                  <a:moveTo>
                    <a:pt x="2532" y="559"/>
                  </a:moveTo>
                  <a:lnTo>
                    <a:pt x="2532" y="840"/>
                  </a:lnTo>
                  <a:lnTo>
                    <a:pt x="2392" y="980"/>
                  </a:lnTo>
                  <a:lnTo>
                    <a:pt x="281" y="980"/>
                  </a:lnTo>
                  <a:lnTo>
                    <a:pt x="140" y="840"/>
                  </a:lnTo>
                  <a:lnTo>
                    <a:pt x="0" y="559"/>
                  </a:lnTo>
                  <a:lnTo>
                    <a:pt x="140" y="140"/>
                  </a:lnTo>
                  <a:lnTo>
                    <a:pt x="281" y="0"/>
                  </a:lnTo>
                  <a:lnTo>
                    <a:pt x="2392" y="0"/>
                  </a:lnTo>
                  <a:lnTo>
                    <a:pt x="2532" y="140"/>
                  </a:lnTo>
                  <a:lnTo>
                    <a:pt x="2532" y="55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26" name="Freeform 78"/>
            <p:cNvSpPr>
              <a:spLocks/>
            </p:cNvSpPr>
            <p:nvPr/>
          </p:nvSpPr>
          <p:spPr bwMode="auto">
            <a:xfrm>
              <a:off x="-895350" y="3455988"/>
              <a:ext cx="223838" cy="87313"/>
            </a:xfrm>
            <a:custGeom>
              <a:avLst/>
              <a:gdLst/>
              <a:ahLst/>
              <a:cxnLst>
                <a:cxn ang="0">
                  <a:pos x="2532" y="559"/>
                </a:cxn>
                <a:cxn ang="0">
                  <a:pos x="2532" y="839"/>
                </a:cxn>
                <a:cxn ang="0">
                  <a:pos x="2392" y="980"/>
                </a:cxn>
                <a:cxn ang="0">
                  <a:pos x="281" y="980"/>
                </a:cxn>
                <a:cxn ang="0">
                  <a:pos x="140" y="839"/>
                </a:cxn>
                <a:cxn ang="0">
                  <a:pos x="0" y="559"/>
                </a:cxn>
                <a:cxn ang="0">
                  <a:pos x="140" y="140"/>
                </a:cxn>
                <a:cxn ang="0">
                  <a:pos x="281" y="0"/>
                </a:cxn>
                <a:cxn ang="0">
                  <a:pos x="2392" y="0"/>
                </a:cxn>
                <a:cxn ang="0">
                  <a:pos x="2532" y="140"/>
                </a:cxn>
                <a:cxn ang="0">
                  <a:pos x="2532" y="559"/>
                </a:cxn>
              </a:cxnLst>
              <a:rect l="0" t="0" r="r" b="b"/>
              <a:pathLst>
                <a:path w="2532" h="980">
                  <a:moveTo>
                    <a:pt x="2532" y="559"/>
                  </a:moveTo>
                  <a:lnTo>
                    <a:pt x="2532" y="839"/>
                  </a:lnTo>
                  <a:lnTo>
                    <a:pt x="2392" y="980"/>
                  </a:lnTo>
                  <a:lnTo>
                    <a:pt x="281" y="980"/>
                  </a:lnTo>
                  <a:lnTo>
                    <a:pt x="140" y="839"/>
                  </a:lnTo>
                  <a:lnTo>
                    <a:pt x="0" y="559"/>
                  </a:lnTo>
                  <a:lnTo>
                    <a:pt x="140" y="140"/>
                  </a:lnTo>
                  <a:lnTo>
                    <a:pt x="281" y="0"/>
                  </a:lnTo>
                  <a:lnTo>
                    <a:pt x="2392" y="0"/>
                  </a:lnTo>
                  <a:lnTo>
                    <a:pt x="2532" y="140"/>
                  </a:lnTo>
                  <a:lnTo>
                    <a:pt x="2532" y="559"/>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27" name="Freeform 79"/>
            <p:cNvSpPr>
              <a:spLocks/>
            </p:cNvSpPr>
            <p:nvPr/>
          </p:nvSpPr>
          <p:spPr bwMode="auto">
            <a:xfrm>
              <a:off x="-895350" y="3616325"/>
              <a:ext cx="223838" cy="87313"/>
            </a:xfrm>
            <a:custGeom>
              <a:avLst/>
              <a:gdLst/>
              <a:ahLst/>
              <a:cxnLst>
                <a:cxn ang="0">
                  <a:pos x="2532" y="561"/>
                </a:cxn>
                <a:cxn ang="0">
                  <a:pos x="2532" y="840"/>
                </a:cxn>
                <a:cxn ang="0">
                  <a:pos x="2392" y="980"/>
                </a:cxn>
                <a:cxn ang="0">
                  <a:pos x="281" y="980"/>
                </a:cxn>
                <a:cxn ang="0">
                  <a:pos x="140" y="840"/>
                </a:cxn>
                <a:cxn ang="0">
                  <a:pos x="0" y="561"/>
                </a:cxn>
                <a:cxn ang="0">
                  <a:pos x="140" y="140"/>
                </a:cxn>
                <a:cxn ang="0">
                  <a:pos x="281" y="0"/>
                </a:cxn>
                <a:cxn ang="0">
                  <a:pos x="2392" y="0"/>
                </a:cxn>
                <a:cxn ang="0">
                  <a:pos x="2532" y="140"/>
                </a:cxn>
                <a:cxn ang="0">
                  <a:pos x="2532" y="561"/>
                </a:cxn>
              </a:cxnLst>
              <a:rect l="0" t="0" r="r" b="b"/>
              <a:pathLst>
                <a:path w="2532" h="980">
                  <a:moveTo>
                    <a:pt x="2532" y="561"/>
                  </a:moveTo>
                  <a:lnTo>
                    <a:pt x="2532" y="840"/>
                  </a:lnTo>
                  <a:lnTo>
                    <a:pt x="2392" y="980"/>
                  </a:lnTo>
                  <a:lnTo>
                    <a:pt x="281" y="980"/>
                  </a:lnTo>
                  <a:lnTo>
                    <a:pt x="140" y="840"/>
                  </a:lnTo>
                  <a:lnTo>
                    <a:pt x="0" y="561"/>
                  </a:lnTo>
                  <a:lnTo>
                    <a:pt x="140" y="140"/>
                  </a:lnTo>
                  <a:lnTo>
                    <a:pt x="281" y="0"/>
                  </a:lnTo>
                  <a:lnTo>
                    <a:pt x="2392" y="0"/>
                  </a:lnTo>
                  <a:lnTo>
                    <a:pt x="2532" y="140"/>
                  </a:lnTo>
                  <a:lnTo>
                    <a:pt x="2532" y="561"/>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28" name="Freeform 80"/>
            <p:cNvSpPr>
              <a:spLocks/>
            </p:cNvSpPr>
            <p:nvPr/>
          </p:nvSpPr>
          <p:spPr bwMode="auto">
            <a:xfrm>
              <a:off x="-2036763" y="3752850"/>
              <a:ext cx="1427163" cy="111125"/>
            </a:xfrm>
            <a:custGeom>
              <a:avLst/>
              <a:gdLst/>
              <a:ahLst/>
              <a:cxnLst>
                <a:cxn ang="0">
                  <a:pos x="16182" y="700"/>
                </a:cxn>
                <a:cxn ang="0">
                  <a:pos x="16041" y="1119"/>
                </a:cxn>
                <a:cxn ang="0">
                  <a:pos x="15901" y="1259"/>
                </a:cxn>
                <a:cxn ang="0">
                  <a:pos x="15760" y="1259"/>
                </a:cxn>
                <a:cxn ang="0">
                  <a:pos x="563" y="1259"/>
                </a:cxn>
                <a:cxn ang="0">
                  <a:pos x="281" y="1259"/>
                </a:cxn>
                <a:cxn ang="0">
                  <a:pos x="141" y="1119"/>
                </a:cxn>
                <a:cxn ang="0">
                  <a:pos x="0" y="700"/>
                </a:cxn>
                <a:cxn ang="0">
                  <a:pos x="141" y="139"/>
                </a:cxn>
                <a:cxn ang="0">
                  <a:pos x="281" y="0"/>
                </a:cxn>
                <a:cxn ang="0">
                  <a:pos x="563" y="0"/>
                </a:cxn>
                <a:cxn ang="0">
                  <a:pos x="15760" y="0"/>
                </a:cxn>
                <a:cxn ang="0">
                  <a:pos x="15901" y="0"/>
                </a:cxn>
                <a:cxn ang="0">
                  <a:pos x="16041" y="139"/>
                </a:cxn>
                <a:cxn ang="0">
                  <a:pos x="16182" y="700"/>
                </a:cxn>
              </a:cxnLst>
              <a:rect l="0" t="0" r="r" b="b"/>
              <a:pathLst>
                <a:path w="16182" h="1259">
                  <a:moveTo>
                    <a:pt x="16182" y="700"/>
                  </a:moveTo>
                  <a:lnTo>
                    <a:pt x="16041" y="1119"/>
                  </a:lnTo>
                  <a:lnTo>
                    <a:pt x="15901" y="1259"/>
                  </a:lnTo>
                  <a:lnTo>
                    <a:pt x="15760" y="1259"/>
                  </a:lnTo>
                  <a:lnTo>
                    <a:pt x="563" y="1259"/>
                  </a:lnTo>
                  <a:lnTo>
                    <a:pt x="281" y="1259"/>
                  </a:lnTo>
                  <a:lnTo>
                    <a:pt x="141" y="1119"/>
                  </a:lnTo>
                  <a:lnTo>
                    <a:pt x="0" y="700"/>
                  </a:lnTo>
                  <a:lnTo>
                    <a:pt x="141" y="139"/>
                  </a:lnTo>
                  <a:lnTo>
                    <a:pt x="281" y="0"/>
                  </a:lnTo>
                  <a:lnTo>
                    <a:pt x="563" y="0"/>
                  </a:lnTo>
                  <a:lnTo>
                    <a:pt x="15760" y="0"/>
                  </a:lnTo>
                  <a:lnTo>
                    <a:pt x="15901" y="0"/>
                  </a:lnTo>
                  <a:lnTo>
                    <a:pt x="16041" y="139"/>
                  </a:lnTo>
                  <a:lnTo>
                    <a:pt x="16182" y="700"/>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grpSp>
      <p:sp>
        <p:nvSpPr>
          <p:cNvPr id="129" name="Freeform 150"/>
          <p:cNvSpPr>
            <a:spLocks noEditPoints="1"/>
          </p:cNvSpPr>
          <p:nvPr/>
        </p:nvSpPr>
        <p:spPr bwMode="auto">
          <a:xfrm>
            <a:off x="10119432" y="1451315"/>
            <a:ext cx="359910" cy="430960"/>
          </a:xfrm>
          <a:custGeom>
            <a:avLst/>
            <a:gdLst/>
            <a:ahLst/>
            <a:cxnLst>
              <a:cxn ang="0">
                <a:pos x="3872" y="13772"/>
              </a:cxn>
              <a:cxn ang="0">
                <a:pos x="3080" y="12012"/>
              </a:cxn>
              <a:cxn ang="0">
                <a:pos x="1496" y="10560"/>
              </a:cxn>
              <a:cxn ang="0">
                <a:pos x="484" y="8888"/>
              </a:cxn>
              <a:cxn ang="0">
                <a:pos x="44" y="7128"/>
              </a:cxn>
              <a:cxn ang="0">
                <a:pos x="88" y="5324"/>
              </a:cxn>
              <a:cxn ang="0">
                <a:pos x="660" y="3608"/>
              </a:cxn>
              <a:cxn ang="0">
                <a:pos x="1628" y="2156"/>
              </a:cxn>
              <a:cxn ang="0">
                <a:pos x="2948" y="1012"/>
              </a:cxn>
              <a:cxn ang="0">
                <a:pos x="4664" y="308"/>
              </a:cxn>
              <a:cxn ang="0">
                <a:pos x="6688" y="0"/>
              </a:cxn>
              <a:cxn ang="0">
                <a:pos x="8800" y="308"/>
              </a:cxn>
              <a:cxn ang="0">
                <a:pos x="10824" y="1188"/>
              </a:cxn>
              <a:cxn ang="0">
                <a:pos x="12672" y="2816"/>
              </a:cxn>
              <a:cxn ang="0">
                <a:pos x="13156" y="4048"/>
              </a:cxn>
              <a:cxn ang="0">
                <a:pos x="12980" y="5852"/>
              </a:cxn>
              <a:cxn ang="0">
                <a:pos x="12936" y="7172"/>
              </a:cxn>
              <a:cxn ang="0">
                <a:pos x="12980" y="10912"/>
              </a:cxn>
              <a:cxn ang="0">
                <a:pos x="12936" y="12848"/>
              </a:cxn>
              <a:cxn ang="0">
                <a:pos x="12144" y="13288"/>
              </a:cxn>
              <a:cxn ang="0">
                <a:pos x="5588" y="9416"/>
              </a:cxn>
              <a:cxn ang="0">
                <a:pos x="3520" y="8051"/>
              </a:cxn>
              <a:cxn ang="0">
                <a:pos x="3432" y="8492"/>
              </a:cxn>
              <a:cxn ang="0">
                <a:pos x="5500" y="9988"/>
              </a:cxn>
              <a:cxn ang="0">
                <a:pos x="5720" y="9636"/>
              </a:cxn>
              <a:cxn ang="0">
                <a:pos x="10692" y="5456"/>
              </a:cxn>
              <a:cxn ang="0">
                <a:pos x="5544" y="2552"/>
              </a:cxn>
              <a:cxn ang="0">
                <a:pos x="5544" y="2552"/>
              </a:cxn>
              <a:cxn ang="0">
                <a:pos x="6512" y="2288"/>
              </a:cxn>
              <a:cxn ang="0">
                <a:pos x="10076" y="2992"/>
              </a:cxn>
              <a:cxn ang="0">
                <a:pos x="8976" y="1892"/>
              </a:cxn>
              <a:cxn ang="0">
                <a:pos x="6028" y="8668"/>
              </a:cxn>
              <a:cxn ang="0">
                <a:pos x="3960" y="7304"/>
              </a:cxn>
              <a:cxn ang="0">
                <a:pos x="3872" y="7744"/>
              </a:cxn>
              <a:cxn ang="0">
                <a:pos x="5940" y="9240"/>
              </a:cxn>
              <a:cxn ang="0">
                <a:pos x="6160" y="8844"/>
              </a:cxn>
              <a:cxn ang="0">
                <a:pos x="7392" y="3256"/>
              </a:cxn>
              <a:cxn ang="0">
                <a:pos x="5764" y="3300"/>
              </a:cxn>
              <a:cxn ang="0">
                <a:pos x="4796" y="4268"/>
              </a:cxn>
              <a:cxn ang="0">
                <a:pos x="4708" y="5588"/>
              </a:cxn>
              <a:cxn ang="0">
                <a:pos x="4576" y="7128"/>
              </a:cxn>
              <a:cxn ang="0">
                <a:pos x="7084" y="7304"/>
              </a:cxn>
              <a:cxn ang="0">
                <a:pos x="8448" y="6556"/>
              </a:cxn>
              <a:cxn ang="0">
                <a:pos x="8932" y="5500"/>
              </a:cxn>
              <a:cxn ang="0">
                <a:pos x="8448" y="4004"/>
              </a:cxn>
              <a:cxn ang="0">
                <a:pos x="3652" y="9108"/>
              </a:cxn>
              <a:cxn ang="0">
                <a:pos x="3872" y="9856"/>
              </a:cxn>
              <a:cxn ang="0">
                <a:pos x="4664" y="9944"/>
              </a:cxn>
            </a:cxnLst>
            <a:rect l="0" t="0" r="r" b="b"/>
            <a:pathLst>
              <a:path w="13596" h="16280">
                <a:moveTo>
                  <a:pt x="3784" y="16280"/>
                </a:moveTo>
                <a:lnTo>
                  <a:pt x="3872" y="15268"/>
                </a:lnTo>
                <a:lnTo>
                  <a:pt x="3872" y="14256"/>
                </a:lnTo>
                <a:lnTo>
                  <a:pt x="3872" y="13772"/>
                </a:lnTo>
                <a:lnTo>
                  <a:pt x="3784" y="13244"/>
                </a:lnTo>
                <a:lnTo>
                  <a:pt x="3696" y="12760"/>
                </a:lnTo>
                <a:lnTo>
                  <a:pt x="3608" y="12320"/>
                </a:lnTo>
                <a:lnTo>
                  <a:pt x="3080" y="12012"/>
                </a:lnTo>
                <a:lnTo>
                  <a:pt x="2640" y="11660"/>
                </a:lnTo>
                <a:lnTo>
                  <a:pt x="2200" y="11307"/>
                </a:lnTo>
                <a:lnTo>
                  <a:pt x="1848" y="10956"/>
                </a:lnTo>
                <a:lnTo>
                  <a:pt x="1496" y="10560"/>
                </a:lnTo>
                <a:lnTo>
                  <a:pt x="1188" y="10164"/>
                </a:lnTo>
                <a:lnTo>
                  <a:pt x="924" y="9768"/>
                </a:lnTo>
                <a:lnTo>
                  <a:pt x="704" y="9328"/>
                </a:lnTo>
                <a:lnTo>
                  <a:pt x="484" y="8888"/>
                </a:lnTo>
                <a:lnTo>
                  <a:pt x="308" y="8448"/>
                </a:lnTo>
                <a:lnTo>
                  <a:pt x="176" y="8008"/>
                </a:lnTo>
                <a:lnTo>
                  <a:pt x="88" y="7568"/>
                </a:lnTo>
                <a:lnTo>
                  <a:pt x="44" y="7128"/>
                </a:lnTo>
                <a:lnTo>
                  <a:pt x="0" y="6644"/>
                </a:lnTo>
                <a:lnTo>
                  <a:pt x="0" y="6204"/>
                </a:lnTo>
                <a:lnTo>
                  <a:pt x="44" y="5764"/>
                </a:lnTo>
                <a:lnTo>
                  <a:pt x="88" y="5324"/>
                </a:lnTo>
                <a:lnTo>
                  <a:pt x="220" y="4884"/>
                </a:lnTo>
                <a:lnTo>
                  <a:pt x="308" y="4444"/>
                </a:lnTo>
                <a:lnTo>
                  <a:pt x="484" y="4048"/>
                </a:lnTo>
                <a:lnTo>
                  <a:pt x="660" y="3608"/>
                </a:lnTo>
                <a:lnTo>
                  <a:pt x="836" y="3212"/>
                </a:lnTo>
                <a:lnTo>
                  <a:pt x="1056" y="2860"/>
                </a:lnTo>
                <a:lnTo>
                  <a:pt x="1320" y="2508"/>
                </a:lnTo>
                <a:lnTo>
                  <a:pt x="1628" y="2156"/>
                </a:lnTo>
                <a:lnTo>
                  <a:pt x="1892" y="1848"/>
                </a:lnTo>
                <a:lnTo>
                  <a:pt x="2244" y="1540"/>
                </a:lnTo>
                <a:lnTo>
                  <a:pt x="2596" y="1276"/>
                </a:lnTo>
                <a:lnTo>
                  <a:pt x="2948" y="1012"/>
                </a:lnTo>
                <a:lnTo>
                  <a:pt x="3344" y="792"/>
                </a:lnTo>
                <a:lnTo>
                  <a:pt x="3740" y="616"/>
                </a:lnTo>
                <a:lnTo>
                  <a:pt x="4180" y="484"/>
                </a:lnTo>
                <a:lnTo>
                  <a:pt x="4664" y="308"/>
                </a:lnTo>
                <a:lnTo>
                  <a:pt x="5148" y="176"/>
                </a:lnTo>
                <a:lnTo>
                  <a:pt x="5632" y="88"/>
                </a:lnTo>
                <a:lnTo>
                  <a:pt x="6160" y="44"/>
                </a:lnTo>
                <a:lnTo>
                  <a:pt x="6688" y="0"/>
                </a:lnTo>
                <a:lnTo>
                  <a:pt x="7216" y="44"/>
                </a:lnTo>
                <a:lnTo>
                  <a:pt x="7744" y="88"/>
                </a:lnTo>
                <a:lnTo>
                  <a:pt x="8272" y="176"/>
                </a:lnTo>
                <a:lnTo>
                  <a:pt x="8800" y="308"/>
                </a:lnTo>
                <a:lnTo>
                  <a:pt x="9328" y="484"/>
                </a:lnTo>
                <a:lnTo>
                  <a:pt x="9856" y="660"/>
                </a:lnTo>
                <a:lnTo>
                  <a:pt x="10340" y="924"/>
                </a:lnTo>
                <a:lnTo>
                  <a:pt x="10824" y="1188"/>
                </a:lnTo>
                <a:lnTo>
                  <a:pt x="11308" y="1496"/>
                </a:lnTo>
                <a:lnTo>
                  <a:pt x="11748" y="1848"/>
                </a:lnTo>
                <a:lnTo>
                  <a:pt x="12188" y="2244"/>
                </a:lnTo>
                <a:lnTo>
                  <a:pt x="12672" y="2816"/>
                </a:lnTo>
                <a:lnTo>
                  <a:pt x="12980" y="3256"/>
                </a:lnTo>
                <a:lnTo>
                  <a:pt x="13112" y="3608"/>
                </a:lnTo>
                <a:lnTo>
                  <a:pt x="13200" y="3872"/>
                </a:lnTo>
                <a:lnTo>
                  <a:pt x="13156" y="4048"/>
                </a:lnTo>
                <a:lnTo>
                  <a:pt x="13112" y="4180"/>
                </a:lnTo>
                <a:lnTo>
                  <a:pt x="12980" y="4268"/>
                </a:lnTo>
                <a:lnTo>
                  <a:pt x="12672" y="4444"/>
                </a:lnTo>
                <a:lnTo>
                  <a:pt x="12980" y="5852"/>
                </a:lnTo>
                <a:lnTo>
                  <a:pt x="13112" y="6468"/>
                </a:lnTo>
                <a:lnTo>
                  <a:pt x="13156" y="6776"/>
                </a:lnTo>
                <a:lnTo>
                  <a:pt x="13068" y="6996"/>
                </a:lnTo>
                <a:lnTo>
                  <a:pt x="12936" y="7172"/>
                </a:lnTo>
                <a:lnTo>
                  <a:pt x="12804" y="7304"/>
                </a:lnTo>
                <a:lnTo>
                  <a:pt x="13596" y="9988"/>
                </a:lnTo>
                <a:lnTo>
                  <a:pt x="12892" y="10252"/>
                </a:lnTo>
                <a:lnTo>
                  <a:pt x="12980" y="10912"/>
                </a:lnTo>
                <a:lnTo>
                  <a:pt x="13068" y="11484"/>
                </a:lnTo>
                <a:lnTo>
                  <a:pt x="13068" y="12056"/>
                </a:lnTo>
                <a:lnTo>
                  <a:pt x="13024" y="12672"/>
                </a:lnTo>
                <a:lnTo>
                  <a:pt x="12936" y="12848"/>
                </a:lnTo>
                <a:lnTo>
                  <a:pt x="12760" y="13024"/>
                </a:lnTo>
                <a:lnTo>
                  <a:pt x="12452" y="13200"/>
                </a:lnTo>
                <a:lnTo>
                  <a:pt x="12320" y="13244"/>
                </a:lnTo>
                <a:lnTo>
                  <a:pt x="12144" y="13288"/>
                </a:lnTo>
                <a:lnTo>
                  <a:pt x="9768" y="13420"/>
                </a:lnTo>
                <a:lnTo>
                  <a:pt x="9944" y="16280"/>
                </a:lnTo>
                <a:lnTo>
                  <a:pt x="3784" y="16280"/>
                </a:lnTo>
                <a:close/>
                <a:moveTo>
                  <a:pt x="5588" y="9416"/>
                </a:moveTo>
                <a:lnTo>
                  <a:pt x="3828" y="8096"/>
                </a:lnTo>
                <a:lnTo>
                  <a:pt x="3696" y="8008"/>
                </a:lnTo>
                <a:lnTo>
                  <a:pt x="3608" y="8008"/>
                </a:lnTo>
                <a:lnTo>
                  <a:pt x="3520" y="8051"/>
                </a:lnTo>
                <a:lnTo>
                  <a:pt x="3432" y="8140"/>
                </a:lnTo>
                <a:lnTo>
                  <a:pt x="3388" y="8272"/>
                </a:lnTo>
                <a:lnTo>
                  <a:pt x="3388" y="8404"/>
                </a:lnTo>
                <a:lnTo>
                  <a:pt x="3432" y="8492"/>
                </a:lnTo>
                <a:lnTo>
                  <a:pt x="3520" y="8624"/>
                </a:lnTo>
                <a:lnTo>
                  <a:pt x="5280" y="9944"/>
                </a:lnTo>
                <a:lnTo>
                  <a:pt x="5368" y="9988"/>
                </a:lnTo>
                <a:lnTo>
                  <a:pt x="5500" y="9988"/>
                </a:lnTo>
                <a:lnTo>
                  <a:pt x="5588" y="9944"/>
                </a:lnTo>
                <a:lnTo>
                  <a:pt x="5676" y="9856"/>
                </a:lnTo>
                <a:lnTo>
                  <a:pt x="5720" y="9768"/>
                </a:lnTo>
                <a:lnTo>
                  <a:pt x="5720" y="9636"/>
                </a:lnTo>
                <a:lnTo>
                  <a:pt x="5676" y="9504"/>
                </a:lnTo>
                <a:lnTo>
                  <a:pt x="5588" y="9416"/>
                </a:lnTo>
                <a:close/>
                <a:moveTo>
                  <a:pt x="9592" y="5456"/>
                </a:moveTo>
                <a:lnTo>
                  <a:pt x="10692" y="5456"/>
                </a:lnTo>
                <a:lnTo>
                  <a:pt x="10692" y="4972"/>
                </a:lnTo>
                <a:lnTo>
                  <a:pt x="9592" y="4972"/>
                </a:lnTo>
                <a:lnTo>
                  <a:pt x="9592" y="5456"/>
                </a:lnTo>
                <a:close/>
                <a:moveTo>
                  <a:pt x="5544" y="2552"/>
                </a:moveTo>
                <a:lnTo>
                  <a:pt x="4972" y="1584"/>
                </a:lnTo>
                <a:lnTo>
                  <a:pt x="4532" y="1848"/>
                </a:lnTo>
                <a:lnTo>
                  <a:pt x="5104" y="2816"/>
                </a:lnTo>
                <a:lnTo>
                  <a:pt x="5544" y="2552"/>
                </a:lnTo>
                <a:close/>
                <a:moveTo>
                  <a:pt x="6996" y="2288"/>
                </a:moveTo>
                <a:lnTo>
                  <a:pt x="6996" y="1188"/>
                </a:lnTo>
                <a:lnTo>
                  <a:pt x="6512" y="1188"/>
                </a:lnTo>
                <a:lnTo>
                  <a:pt x="6512" y="2288"/>
                </a:lnTo>
                <a:lnTo>
                  <a:pt x="6996" y="2288"/>
                </a:lnTo>
                <a:close/>
                <a:moveTo>
                  <a:pt x="9372" y="4004"/>
                </a:moveTo>
                <a:lnTo>
                  <a:pt x="10296" y="3432"/>
                </a:lnTo>
                <a:lnTo>
                  <a:pt x="10076" y="2992"/>
                </a:lnTo>
                <a:lnTo>
                  <a:pt x="9108" y="3564"/>
                </a:lnTo>
                <a:lnTo>
                  <a:pt x="9372" y="4004"/>
                </a:lnTo>
                <a:close/>
                <a:moveTo>
                  <a:pt x="8404" y="2816"/>
                </a:moveTo>
                <a:lnTo>
                  <a:pt x="8976" y="1892"/>
                </a:lnTo>
                <a:lnTo>
                  <a:pt x="8536" y="1628"/>
                </a:lnTo>
                <a:lnTo>
                  <a:pt x="7964" y="2596"/>
                </a:lnTo>
                <a:lnTo>
                  <a:pt x="8404" y="2816"/>
                </a:lnTo>
                <a:close/>
                <a:moveTo>
                  <a:pt x="6028" y="8668"/>
                </a:moveTo>
                <a:lnTo>
                  <a:pt x="4268" y="7304"/>
                </a:lnTo>
                <a:lnTo>
                  <a:pt x="4136" y="7260"/>
                </a:lnTo>
                <a:lnTo>
                  <a:pt x="4048" y="7260"/>
                </a:lnTo>
                <a:lnTo>
                  <a:pt x="3960" y="7304"/>
                </a:lnTo>
                <a:lnTo>
                  <a:pt x="3872" y="7392"/>
                </a:lnTo>
                <a:lnTo>
                  <a:pt x="3828" y="7524"/>
                </a:lnTo>
                <a:lnTo>
                  <a:pt x="3828" y="7656"/>
                </a:lnTo>
                <a:lnTo>
                  <a:pt x="3872" y="7744"/>
                </a:lnTo>
                <a:lnTo>
                  <a:pt x="3960" y="7832"/>
                </a:lnTo>
                <a:lnTo>
                  <a:pt x="5720" y="9196"/>
                </a:lnTo>
                <a:lnTo>
                  <a:pt x="5808" y="9240"/>
                </a:lnTo>
                <a:lnTo>
                  <a:pt x="5940" y="9240"/>
                </a:lnTo>
                <a:lnTo>
                  <a:pt x="6028" y="9196"/>
                </a:lnTo>
                <a:lnTo>
                  <a:pt x="6116" y="9108"/>
                </a:lnTo>
                <a:lnTo>
                  <a:pt x="6160" y="8976"/>
                </a:lnTo>
                <a:lnTo>
                  <a:pt x="6160" y="8844"/>
                </a:lnTo>
                <a:lnTo>
                  <a:pt x="6116" y="8756"/>
                </a:lnTo>
                <a:lnTo>
                  <a:pt x="6028" y="8668"/>
                </a:lnTo>
                <a:close/>
                <a:moveTo>
                  <a:pt x="7788" y="3432"/>
                </a:moveTo>
                <a:lnTo>
                  <a:pt x="7392" y="3256"/>
                </a:lnTo>
                <a:lnTo>
                  <a:pt x="6952" y="3124"/>
                </a:lnTo>
                <a:lnTo>
                  <a:pt x="6556" y="3124"/>
                </a:lnTo>
                <a:lnTo>
                  <a:pt x="6160" y="3168"/>
                </a:lnTo>
                <a:lnTo>
                  <a:pt x="5764" y="3300"/>
                </a:lnTo>
                <a:lnTo>
                  <a:pt x="5456" y="3476"/>
                </a:lnTo>
                <a:lnTo>
                  <a:pt x="5148" y="3740"/>
                </a:lnTo>
                <a:lnTo>
                  <a:pt x="4928" y="4048"/>
                </a:lnTo>
                <a:lnTo>
                  <a:pt x="4796" y="4268"/>
                </a:lnTo>
                <a:lnTo>
                  <a:pt x="4752" y="4444"/>
                </a:lnTo>
                <a:lnTo>
                  <a:pt x="4708" y="4795"/>
                </a:lnTo>
                <a:lnTo>
                  <a:pt x="4664" y="5192"/>
                </a:lnTo>
                <a:lnTo>
                  <a:pt x="4708" y="5588"/>
                </a:lnTo>
                <a:lnTo>
                  <a:pt x="4752" y="5940"/>
                </a:lnTo>
                <a:lnTo>
                  <a:pt x="4752" y="6336"/>
                </a:lnTo>
                <a:lnTo>
                  <a:pt x="4708" y="6732"/>
                </a:lnTo>
                <a:lnTo>
                  <a:pt x="4576" y="7128"/>
                </a:lnTo>
                <a:lnTo>
                  <a:pt x="6204" y="8051"/>
                </a:lnTo>
                <a:lnTo>
                  <a:pt x="6468" y="7744"/>
                </a:lnTo>
                <a:lnTo>
                  <a:pt x="6776" y="7524"/>
                </a:lnTo>
                <a:lnTo>
                  <a:pt x="7084" y="7304"/>
                </a:lnTo>
                <a:lnTo>
                  <a:pt x="7436" y="7172"/>
                </a:lnTo>
                <a:lnTo>
                  <a:pt x="7788" y="6996"/>
                </a:lnTo>
                <a:lnTo>
                  <a:pt x="8140" y="6820"/>
                </a:lnTo>
                <a:lnTo>
                  <a:pt x="8448" y="6556"/>
                </a:lnTo>
                <a:lnTo>
                  <a:pt x="8580" y="6423"/>
                </a:lnTo>
                <a:lnTo>
                  <a:pt x="8668" y="6248"/>
                </a:lnTo>
                <a:lnTo>
                  <a:pt x="8844" y="5852"/>
                </a:lnTo>
                <a:lnTo>
                  <a:pt x="8932" y="5500"/>
                </a:lnTo>
                <a:lnTo>
                  <a:pt x="8888" y="5104"/>
                </a:lnTo>
                <a:lnTo>
                  <a:pt x="8844" y="4708"/>
                </a:lnTo>
                <a:lnTo>
                  <a:pt x="8668" y="4312"/>
                </a:lnTo>
                <a:lnTo>
                  <a:pt x="8448" y="4004"/>
                </a:lnTo>
                <a:lnTo>
                  <a:pt x="8140" y="3696"/>
                </a:lnTo>
                <a:lnTo>
                  <a:pt x="7788" y="3432"/>
                </a:lnTo>
                <a:close/>
                <a:moveTo>
                  <a:pt x="3696" y="8976"/>
                </a:moveTo>
                <a:lnTo>
                  <a:pt x="3652" y="9108"/>
                </a:lnTo>
                <a:lnTo>
                  <a:pt x="3652" y="9240"/>
                </a:lnTo>
                <a:lnTo>
                  <a:pt x="3652" y="9504"/>
                </a:lnTo>
                <a:lnTo>
                  <a:pt x="3784" y="9724"/>
                </a:lnTo>
                <a:lnTo>
                  <a:pt x="3872" y="9856"/>
                </a:lnTo>
                <a:lnTo>
                  <a:pt x="4004" y="9944"/>
                </a:lnTo>
                <a:lnTo>
                  <a:pt x="4224" y="10032"/>
                </a:lnTo>
                <a:lnTo>
                  <a:pt x="4444" y="10032"/>
                </a:lnTo>
                <a:lnTo>
                  <a:pt x="4664" y="9944"/>
                </a:lnTo>
                <a:lnTo>
                  <a:pt x="4840" y="9856"/>
                </a:lnTo>
                <a:lnTo>
                  <a:pt x="3696" y="8976"/>
                </a:lnTo>
                <a:close/>
              </a:path>
            </a:pathLst>
          </a:custGeom>
          <a:solidFill>
            <a:srgbClr val="349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Unicode MS" panose="020B0604020202020204" pitchFamily="34" charset="-128"/>
            </a:endParaRPr>
          </a:p>
        </p:txBody>
      </p:sp>
      <p:sp>
        <p:nvSpPr>
          <p:cNvPr id="130" name="TextBox 129"/>
          <p:cNvSpPr txBox="1"/>
          <p:nvPr/>
        </p:nvSpPr>
        <p:spPr>
          <a:xfrm>
            <a:off x="1491509" y="2407249"/>
            <a:ext cx="2354778" cy="461665"/>
          </a:xfrm>
          <a:prstGeom prst="rect">
            <a:avLst/>
          </a:prstGeom>
          <a:noFill/>
        </p:spPr>
        <p:txBody>
          <a:bodyPr wrap="square" rtlCol="0">
            <a:spAutoFit/>
          </a:bodyPr>
          <a:lstStyle/>
          <a:p>
            <a:r>
              <a:rPr lang="en-US" altLang="zh-CN" sz="1200" dirty="0">
                <a:solidFill>
                  <a:schemeClr val="bg1"/>
                </a:solidFill>
                <a:ea typeface="Arial Unicode MS" panose="020B0604020202020204" pitchFamily="34" charset="-128"/>
              </a:rPr>
              <a:t>Countries in this </a:t>
            </a:r>
            <a:r>
              <a:rPr lang="en-US" altLang="zh-CN" sz="1200" dirty="0" smtClean="0">
                <a:solidFill>
                  <a:schemeClr val="bg1"/>
                </a:solidFill>
                <a:ea typeface="Arial Unicode MS" panose="020B0604020202020204" pitchFamily="34" charset="-128"/>
              </a:rPr>
              <a:t>stage are </a:t>
            </a:r>
            <a:r>
              <a:rPr lang="en-US" altLang="zh-CN" sz="1200" dirty="0">
                <a:solidFill>
                  <a:schemeClr val="bg1"/>
                </a:solidFill>
                <a:ea typeface="Arial Unicode MS" panose="020B0604020202020204" pitchFamily="34" charset="-128"/>
              </a:rPr>
              <a:t>still building </a:t>
            </a:r>
            <a:r>
              <a:rPr lang="en-US" altLang="zh-CN" sz="1200" dirty="0" smtClean="0">
                <a:solidFill>
                  <a:schemeClr val="bg1"/>
                </a:solidFill>
                <a:ea typeface="Arial Unicode MS" panose="020B0604020202020204" pitchFamily="34" charset="-128"/>
              </a:rPr>
              <a:t>their foundation</a:t>
            </a:r>
            <a:r>
              <a:rPr lang="en-US" altLang="zh-CN" sz="1200" dirty="0">
                <a:solidFill>
                  <a:schemeClr val="bg1"/>
                </a:solidFill>
                <a:ea typeface="Arial Unicode MS" panose="020B0604020202020204" pitchFamily="34" charset="-128"/>
              </a:rPr>
              <a:t>.</a:t>
            </a:r>
          </a:p>
        </p:txBody>
      </p:sp>
      <p:sp>
        <p:nvSpPr>
          <p:cNvPr id="131" name="TextBox 130"/>
          <p:cNvSpPr txBox="1"/>
          <p:nvPr/>
        </p:nvSpPr>
        <p:spPr>
          <a:xfrm>
            <a:off x="4109841" y="2407454"/>
            <a:ext cx="2363529" cy="830997"/>
          </a:xfrm>
          <a:prstGeom prst="rect">
            <a:avLst/>
          </a:prstGeom>
          <a:noFill/>
        </p:spPr>
        <p:txBody>
          <a:bodyPr wrap="square" rtlCol="0">
            <a:spAutoFit/>
          </a:bodyPr>
          <a:lstStyle/>
          <a:p>
            <a:r>
              <a:rPr lang="en-US" altLang="zh-CN" sz="1200" dirty="0">
                <a:solidFill>
                  <a:schemeClr val="bg1"/>
                </a:solidFill>
                <a:ea typeface="Arial Unicode MS" panose="020B0604020202020204" pitchFamily="34" charset="-128"/>
              </a:rPr>
              <a:t>Countries in this </a:t>
            </a:r>
            <a:r>
              <a:rPr lang="en-US" altLang="zh-CN" sz="1200" dirty="0" smtClean="0">
                <a:solidFill>
                  <a:schemeClr val="bg1"/>
                </a:solidFill>
                <a:ea typeface="Arial Unicode MS" panose="020B0604020202020204" pitchFamily="34" charset="-128"/>
              </a:rPr>
              <a:t>stage have </a:t>
            </a:r>
            <a:r>
              <a:rPr lang="en-US" altLang="zh-CN" sz="1200" dirty="0">
                <a:solidFill>
                  <a:schemeClr val="bg1"/>
                </a:solidFill>
                <a:ea typeface="Arial Unicode MS" panose="020B0604020202020204" pitchFamily="34" charset="-128"/>
              </a:rPr>
              <a:t>already </a:t>
            </a:r>
            <a:r>
              <a:rPr lang="en-US" altLang="zh-CN" sz="1200" dirty="0" smtClean="0">
                <a:solidFill>
                  <a:schemeClr val="bg1"/>
                </a:solidFill>
                <a:ea typeface="Arial Unicode MS" panose="020B0604020202020204" pitchFamily="34" charset="-128"/>
              </a:rPr>
              <a:t>invested in connectivity </a:t>
            </a:r>
            <a:r>
              <a:rPr lang="en-US" altLang="zh-CN" sz="1200" dirty="0">
                <a:solidFill>
                  <a:schemeClr val="bg1"/>
                </a:solidFill>
                <a:ea typeface="Arial Unicode MS" panose="020B0604020202020204" pitchFamily="34" charset="-128"/>
              </a:rPr>
              <a:t>technology and are </a:t>
            </a:r>
            <a:r>
              <a:rPr lang="en-US" altLang="zh-CN" sz="1200" dirty="0" smtClean="0">
                <a:solidFill>
                  <a:schemeClr val="bg1"/>
                </a:solidFill>
                <a:ea typeface="Arial Unicode MS" panose="020B0604020202020204" pitchFamily="34" charset="-128"/>
              </a:rPr>
              <a:t>looking to drive cloud adoption.</a:t>
            </a:r>
            <a:endParaRPr lang="zh-CN" altLang="en-US" sz="1200" dirty="0">
              <a:solidFill>
                <a:schemeClr val="bg1"/>
              </a:solidFill>
              <a:ea typeface="Arial Unicode MS" panose="020B0604020202020204" pitchFamily="34" charset="-128"/>
            </a:endParaRPr>
          </a:p>
        </p:txBody>
      </p:sp>
      <p:sp>
        <p:nvSpPr>
          <p:cNvPr id="132" name="TextBox 131"/>
          <p:cNvSpPr txBox="1"/>
          <p:nvPr/>
        </p:nvSpPr>
        <p:spPr>
          <a:xfrm>
            <a:off x="6588481" y="2408357"/>
            <a:ext cx="2531058" cy="830997"/>
          </a:xfrm>
          <a:prstGeom prst="rect">
            <a:avLst/>
          </a:prstGeom>
          <a:noFill/>
        </p:spPr>
        <p:txBody>
          <a:bodyPr wrap="square" rtlCol="0">
            <a:spAutoFit/>
          </a:bodyPr>
          <a:lstStyle/>
          <a:p>
            <a:r>
              <a:rPr lang="en-US" altLang="zh-CN" sz="1200" dirty="0">
                <a:solidFill>
                  <a:schemeClr val="bg1"/>
                </a:solidFill>
                <a:ea typeface="Arial Unicode MS" panose="020B0604020202020204" pitchFamily="34" charset="-128"/>
              </a:rPr>
              <a:t>These </a:t>
            </a:r>
            <a:r>
              <a:rPr lang="en-US" altLang="zh-CN" sz="1200" dirty="0" smtClean="0">
                <a:solidFill>
                  <a:schemeClr val="bg1"/>
                </a:solidFill>
                <a:ea typeface="Arial Unicode MS" panose="020B0604020202020204" pitchFamily="34" charset="-128"/>
              </a:rPr>
              <a:t>nations represent </a:t>
            </a:r>
            <a:r>
              <a:rPr lang="en-US" altLang="zh-CN" sz="1200" dirty="0">
                <a:solidFill>
                  <a:schemeClr val="bg1"/>
                </a:solidFill>
                <a:ea typeface="Arial Unicode MS" panose="020B0604020202020204" pitchFamily="34" charset="-128"/>
              </a:rPr>
              <a:t>the </a:t>
            </a:r>
            <a:r>
              <a:rPr lang="en-US" altLang="zh-CN" sz="1200" dirty="0" smtClean="0">
                <a:solidFill>
                  <a:schemeClr val="bg1"/>
                </a:solidFill>
                <a:ea typeface="Arial Unicode MS" panose="020B0604020202020204" pitchFamily="34" charset="-128"/>
              </a:rPr>
              <a:t>current GCI </a:t>
            </a:r>
            <a:r>
              <a:rPr lang="en-US" altLang="zh-CN" sz="1200" dirty="0">
                <a:solidFill>
                  <a:schemeClr val="bg1"/>
                </a:solidFill>
                <a:ea typeface="Arial Unicode MS" panose="020B0604020202020204" pitchFamily="34" charset="-128"/>
              </a:rPr>
              <a:t>leadership. Focus continues to </a:t>
            </a:r>
            <a:r>
              <a:rPr lang="en-US" altLang="zh-CN" sz="1200" dirty="0" smtClean="0">
                <a:solidFill>
                  <a:schemeClr val="bg1"/>
                </a:solidFill>
                <a:ea typeface="Arial Unicode MS" panose="020B0604020202020204" pitchFamily="34" charset="-128"/>
              </a:rPr>
              <a:t>be on </a:t>
            </a:r>
            <a:r>
              <a:rPr lang="en-US" altLang="zh-CN" sz="1200" dirty="0">
                <a:solidFill>
                  <a:schemeClr val="bg1"/>
                </a:solidFill>
                <a:ea typeface="Arial Unicode MS" panose="020B0604020202020204" pitchFamily="34" charset="-128"/>
              </a:rPr>
              <a:t>big data and the </a:t>
            </a:r>
            <a:r>
              <a:rPr lang="en-US" altLang="zh-CN" sz="1200" dirty="0" smtClean="0">
                <a:solidFill>
                  <a:schemeClr val="bg1"/>
                </a:solidFill>
                <a:ea typeface="Arial Unicode MS" panose="020B0604020202020204" pitchFamily="34" charset="-128"/>
              </a:rPr>
              <a:t>drive towards </a:t>
            </a:r>
            <a:r>
              <a:rPr lang="en-US" altLang="zh-CN" sz="1200" dirty="0" err="1">
                <a:solidFill>
                  <a:schemeClr val="bg1"/>
                </a:solidFill>
                <a:ea typeface="Arial Unicode MS" panose="020B0604020202020204" pitchFamily="34" charset="-128"/>
              </a:rPr>
              <a:t>IoT</a:t>
            </a:r>
            <a:r>
              <a:rPr lang="en-US" altLang="zh-CN" sz="1200" dirty="0">
                <a:solidFill>
                  <a:schemeClr val="bg1"/>
                </a:solidFill>
                <a:ea typeface="Arial Unicode MS" panose="020B0604020202020204" pitchFamily="34" charset="-128"/>
              </a:rPr>
              <a:t> adoption.</a:t>
            </a:r>
            <a:endParaRPr lang="zh-CN" altLang="en-US" sz="1200" dirty="0">
              <a:solidFill>
                <a:schemeClr val="bg1"/>
              </a:solidFill>
              <a:ea typeface="Arial Unicode MS" panose="020B0604020202020204" pitchFamily="34" charset="-128"/>
            </a:endParaRPr>
          </a:p>
        </p:txBody>
      </p:sp>
      <p:sp>
        <p:nvSpPr>
          <p:cNvPr id="133" name="TextBox 132"/>
          <p:cNvSpPr txBox="1"/>
          <p:nvPr/>
        </p:nvSpPr>
        <p:spPr>
          <a:xfrm>
            <a:off x="9205851" y="2385476"/>
            <a:ext cx="2193102" cy="646331"/>
          </a:xfrm>
          <a:prstGeom prst="rect">
            <a:avLst/>
          </a:prstGeom>
          <a:noFill/>
        </p:spPr>
        <p:txBody>
          <a:bodyPr wrap="square" rtlCol="0">
            <a:spAutoFit/>
          </a:bodyPr>
          <a:lstStyle/>
          <a:p>
            <a:r>
              <a:rPr lang="en-US" altLang="zh-CN" sz="1200" dirty="0" smtClean="0">
                <a:solidFill>
                  <a:schemeClr val="bg1"/>
                </a:solidFill>
                <a:ea typeface="Arial Unicode MS" panose="020B0604020202020204" pitchFamily="34" charset="-128"/>
              </a:rPr>
              <a:t>No country has yet reached this stage. big data maturity incorporated into smart </a:t>
            </a:r>
            <a:r>
              <a:rPr lang="en-US" altLang="zh-CN" sz="1200" dirty="0" err="1" smtClean="0">
                <a:solidFill>
                  <a:schemeClr val="bg1"/>
                </a:solidFill>
                <a:ea typeface="Arial Unicode MS" panose="020B0604020202020204" pitchFamily="34" charset="-128"/>
              </a:rPr>
              <a:t>IoT</a:t>
            </a:r>
            <a:endParaRPr lang="en-US" altLang="zh-CN" sz="1200" dirty="0" smtClean="0">
              <a:solidFill>
                <a:schemeClr val="bg1"/>
              </a:solidFill>
              <a:ea typeface="Arial Unicode MS" panose="020B0604020202020204" pitchFamily="34" charset="-128"/>
            </a:endParaRPr>
          </a:p>
        </p:txBody>
      </p:sp>
      <p:sp>
        <p:nvSpPr>
          <p:cNvPr id="134" name="Title 4"/>
          <p:cNvSpPr txBox="1">
            <a:spLocks/>
          </p:cNvSpPr>
          <p:nvPr/>
        </p:nvSpPr>
        <p:spPr>
          <a:xfrm>
            <a:off x="474081" y="288214"/>
            <a:ext cx="11277392" cy="713252"/>
          </a:xfrm>
          <a:prstGeom prst="rect">
            <a:avLst/>
          </a:prstGeom>
        </p:spPr>
        <p:txBody>
          <a:bodyPr vert="horz" lIns="91428" tIns="45714" rIns="91428" bIns="45714" rtlCol="0" anchor="ctr">
            <a:normAutofit/>
          </a:bodyPr>
          <a:lstStyle/>
          <a:p>
            <a:pPr marL="0" marR="0" lvl="0" indent="0" defTabSz="1219201" rtl="0" eaLnBrk="1" fontAlgn="auto" latinLnBrk="0" hangingPunct="1">
              <a:lnSpc>
                <a:spcPct val="100000"/>
              </a:lnSpc>
              <a:spcBef>
                <a:spcPct val="0"/>
              </a:spcBef>
              <a:spcAft>
                <a:spcPts val="0"/>
              </a:spcAft>
              <a:buClrTx/>
              <a:buSzTx/>
              <a:buFontTx/>
              <a:buNone/>
              <a:tabLst/>
              <a:defRPr/>
            </a:pPr>
            <a:r>
              <a:rPr kumimoji="1" lang="en-US" altLang="zh-CN" sz="3600" b="0" i="0" u="none" strike="noStrike" kern="1200" cap="none" spc="0" normalizeH="0" baseline="0" noProof="0" dirty="0" smtClean="0">
                <a:ln>
                  <a:noFill/>
                </a:ln>
                <a:gradFill>
                  <a:gsLst>
                    <a:gs pos="49000">
                      <a:prstClr val="white"/>
                    </a:gs>
                    <a:gs pos="100000">
                      <a:prstClr val="white">
                        <a:lumMod val="65000"/>
                      </a:prstClr>
                    </a:gs>
                  </a:gsLst>
                  <a:lin ang="5400000" scaled="1"/>
                </a:gradFill>
                <a:effectLst/>
                <a:uLnTx/>
                <a:uFillTx/>
                <a:latin typeface="Huawei Script Regular" pitchFamily="50" charset="0"/>
                <a:ea typeface="+mn-ea"/>
                <a:cs typeface="Arial" pitchFamily="34" charset="0"/>
                <a:sym typeface="Lucida Grande"/>
              </a:rPr>
              <a:t>Innovation within Technology Progression</a:t>
            </a:r>
            <a:endParaRPr kumimoji="1" lang="en-SG" altLang="zh-CN" sz="3600" b="0" i="0" u="none" strike="noStrike" kern="1200" cap="none" spc="0" normalizeH="0" baseline="0" noProof="0" dirty="0">
              <a:ln>
                <a:noFill/>
              </a:ln>
              <a:gradFill>
                <a:gsLst>
                  <a:gs pos="49000">
                    <a:prstClr val="white"/>
                  </a:gs>
                  <a:gs pos="100000">
                    <a:prstClr val="white">
                      <a:lumMod val="65000"/>
                    </a:prstClr>
                  </a:gs>
                </a:gsLst>
                <a:lin ang="5400000" scaled="1"/>
              </a:gradFill>
              <a:effectLst/>
              <a:uLnTx/>
              <a:uFillTx/>
              <a:latin typeface="Huawei Script Regular" pitchFamily="50" charset="0"/>
              <a:ea typeface="+mn-ea"/>
              <a:cs typeface="Arial" pitchFamily="34" charset="0"/>
              <a:sym typeface="Lucida Grande"/>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87544" y="511577"/>
            <a:ext cx="10956608" cy="782298"/>
          </a:xfrm>
          <a:prstGeom prst="rect">
            <a:avLst/>
          </a:prstGeom>
        </p:spPr>
        <p:txBody>
          <a:bodyPr/>
          <a:lstStyle>
            <a:lvl1pPr algn="ctr" defTabSz="1219444" rtl="0" eaLnBrk="1" latinLnBrk="0" hangingPunct="1">
              <a:spcBef>
                <a:spcPct val="0"/>
              </a:spcBef>
              <a:buNone/>
              <a:defRPr sz="5900" kern="1200">
                <a:solidFill>
                  <a:schemeClr val="bg1"/>
                </a:solidFill>
                <a:latin typeface="+mj-lt"/>
                <a:ea typeface="+mj-ea"/>
                <a:cs typeface="+mj-cs"/>
              </a:defRPr>
            </a:lvl1pPr>
          </a:lstStyle>
          <a:p>
            <a:pPr algn="l"/>
            <a:endParaRPr lang="en-US" altLang="zh-CN" sz="2400" dirty="0">
              <a:latin typeface="+mn-lt"/>
              <a:cs typeface="Arial" panose="020B0604020202020204" pitchFamily="34" charset="0"/>
            </a:endParaRPr>
          </a:p>
        </p:txBody>
      </p:sp>
      <p:sp>
        <p:nvSpPr>
          <p:cNvPr id="5" name="Text Placeholder 4"/>
          <p:cNvSpPr txBox="1">
            <a:spLocks/>
          </p:cNvSpPr>
          <p:nvPr/>
        </p:nvSpPr>
        <p:spPr>
          <a:xfrm>
            <a:off x="1010764" y="1413570"/>
            <a:ext cx="9106596" cy="305401"/>
          </a:xfrm>
          <a:prstGeom prst="rect">
            <a:avLst/>
          </a:prstGeom>
        </p:spPr>
        <p:txBody>
          <a:bodyPr anchor="ctr">
            <a:noAutofit/>
          </a:bodyPr>
          <a:lst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a:solidFill>
                  <a:schemeClr val="tx1"/>
                </a:solidFill>
                <a:latin typeface="+mn-lt"/>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lt"/>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lt"/>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a:lstStyle>
          <a:p>
            <a:pPr marL="0" indent="0" algn="ctr">
              <a:lnSpc>
                <a:spcPct val="100000"/>
              </a:lnSpc>
              <a:buNone/>
              <a:defRPr/>
            </a:pPr>
            <a:r>
              <a:rPr lang="en-US" sz="2800" b="1" kern="0" dirty="0">
                <a:solidFill>
                  <a:srgbClr val="FFC000"/>
                </a:solidFill>
                <a:cs typeface="Arial" panose="020B0604020202020204" pitchFamily="34" charset="0"/>
              </a:rPr>
              <a:t>Priorities for investing in technologies </a:t>
            </a:r>
          </a:p>
        </p:txBody>
      </p:sp>
      <p:sp>
        <p:nvSpPr>
          <p:cNvPr id="6" name="Freeform 5"/>
          <p:cNvSpPr>
            <a:spLocks/>
          </p:cNvSpPr>
          <p:nvPr/>
        </p:nvSpPr>
        <p:spPr bwMode="auto">
          <a:xfrm>
            <a:off x="2600047" y="2063027"/>
            <a:ext cx="1308428" cy="3424131"/>
          </a:xfrm>
          <a:custGeom>
            <a:avLst/>
            <a:gdLst>
              <a:gd name="T0" fmla="*/ 209 w 209"/>
              <a:gd name="T1" fmla="*/ 688 h 708"/>
              <a:gd name="T2" fmla="*/ 189 w 209"/>
              <a:gd name="T3" fmla="*/ 708 h 708"/>
              <a:gd name="T4" fmla="*/ 20 w 209"/>
              <a:gd name="T5" fmla="*/ 708 h 708"/>
              <a:gd name="T6" fmla="*/ 0 w 209"/>
              <a:gd name="T7" fmla="*/ 688 h 708"/>
              <a:gd name="T8" fmla="*/ 0 w 209"/>
              <a:gd name="T9" fmla="*/ 0 h 708"/>
            </a:gdLst>
            <a:ahLst/>
            <a:cxnLst>
              <a:cxn ang="0">
                <a:pos x="T0" y="T1"/>
              </a:cxn>
              <a:cxn ang="0">
                <a:pos x="T2" y="T3"/>
              </a:cxn>
              <a:cxn ang="0">
                <a:pos x="T4" y="T5"/>
              </a:cxn>
              <a:cxn ang="0">
                <a:pos x="T6" y="T7"/>
              </a:cxn>
              <a:cxn ang="0">
                <a:pos x="T8" y="T9"/>
              </a:cxn>
            </a:cxnLst>
            <a:rect l="0" t="0" r="r" b="b"/>
            <a:pathLst>
              <a:path w="209" h="708">
                <a:moveTo>
                  <a:pt x="209" y="688"/>
                </a:moveTo>
                <a:cubicBezTo>
                  <a:pt x="209" y="699"/>
                  <a:pt x="200" y="708"/>
                  <a:pt x="189" y="708"/>
                </a:cubicBezTo>
                <a:cubicBezTo>
                  <a:pt x="20" y="708"/>
                  <a:pt x="20" y="708"/>
                  <a:pt x="20" y="708"/>
                </a:cubicBezTo>
                <a:cubicBezTo>
                  <a:pt x="9" y="708"/>
                  <a:pt x="0" y="699"/>
                  <a:pt x="0" y="688"/>
                </a:cubicBezTo>
                <a:cubicBezTo>
                  <a:pt x="0" y="0"/>
                  <a:pt x="0" y="0"/>
                  <a:pt x="0" y="0"/>
                </a:cubicBezTo>
              </a:path>
            </a:pathLst>
          </a:custGeom>
          <a:noFill/>
          <a:ln w="4763" cap="flat">
            <a:solidFill>
              <a:srgbClr val="CFD1D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7" name="Line 6"/>
          <p:cNvSpPr>
            <a:spLocks noChangeShapeType="1"/>
          </p:cNvSpPr>
          <p:nvPr/>
        </p:nvSpPr>
        <p:spPr bwMode="auto">
          <a:xfrm>
            <a:off x="3908475" y="2063027"/>
            <a:ext cx="0" cy="509082"/>
          </a:xfrm>
          <a:prstGeom prst="line">
            <a:avLst/>
          </a:prstGeom>
          <a:noFill/>
          <a:ln w="4763" cap="flat">
            <a:solidFill>
              <a:srgbClr val="CFD1D2"/>
            </a:solidFill>
            <a:prstDash val="solid"/>
            <a:miter lim="800000"/>
            <a:headEnd/>
            <a:tailEnd/>
          </a:ln>
          <a:extLst>
            <a:ext uri="{909E8E84-426E-40DD-AFC4-6F175D3DCCD1}">
              <a14:hiddenFill xmlns:a14="http://schemas.microsoft.com/office/drawing/2010/main">
                <a:no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8" name="Line 10"/>
          <p:cNvSpPr>
            <a:spLocks noChangeShapeType="1"/>
          </p:cNvSpPr>
          <p:nvPr/>
        </p:nvSpPr>
        <p:spPr bwMode="auto">
          <a:xfrm>
            <a:off x="3908475" y="2542924"/>
            <a:ext cx="0" cy="0"/>
          </a:xfrm>
          <a:prstGeom prst="line">
            <a:avLst/>
          </a:prstGeom>
          <a:noFill/>
          <a:ln w="4763" cap="flat">
            <a:solidFill>
              <a:srgbClr val="CFD1D2"/>
            </a:solidFill>
            <a:prstDash val="solid"/>
            <a:miter lim="800000"/>
            <a:headEnd/>
            <a:tailEnd/>
          </a:ln>
          <a:extLst>
            <a:ext uri="{909E8E84-426E-40DD-AFC4-6F175D3DCCD1}">
              <a14:hiddenFill xmlns:a14="http://schemas.microsoft.com/office/drawing/2010/main">
                <a:no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9" name="Freeform 11"/>
          <p:cNvSpPr>
            <a:spLocks/>
          </p:cNvSpPr>
          <p:nvPr/>
        </p:nvSpPr>
        <p:spPr bwMode="auto">
          <a:xfrm>
            <a:off x="3908475" y="3249799"/>
            <a:ext cx="1308428" cy="2237359"/>
          </a:xfrm>
          <a:custGeom>
            <a:avLst/>
            <a:gdLst>
              <a:gd name="T0" fmla="*/ 210 w 210"/>
              <a:gd name="T1" fmla="*/ 443 h 463"/>
              <a:gd name="T2" fmla="*/ 190 w 210"/>
              <a:gd name="T3" fmla="*/ 463 h 463"/>
              <a:gd name="T4" fmla="*/ 20 w 210"/>
              <a:gd name="T5" fmla="*/ 463 h 463"/>
              <a:gd name="T6" fmla="*/ 0 w 210"/>
              <a:gd name="T7" fmla="*/ 443 h 463"/>
              <a:gd name="T8" fmla="*/ 0 w 210"/>
              <a:gd name="T9" fmla="*/ 0 h 463"/>
            </a:gdLst>
            <a:ahLst/>
            <a:cxnLst>
              <a:cxn ang="0">
                <a:pos x="T0" y="T1"/>
              </a:cxn>
              <a:cxn ang="0">
                <a:pos x="T2" y="T3"/>
              </a:cxn>
              <a:cxn ang="0">
                <a:pos x="T4" y="T5"/>
              </a:cxn>
              <a:cxn ang="0">
                <a:pos x="T6" y="T7"/>
              </a:cxn>
              <a:cxn ang="0">
                <a:pos x="T8" y="T9"/>
              </a:cxn>
            </a:cxnLst>
            <a:rect l="0" t="0" r="r" b="b"/>
            <a:pathLst>
              <a:path w="210" h="463">
                <a:moveTo>
                  <a:pt x="210" y="443"/>
                </a:moveTo>
                <a:cubicBezTo>
                  <a:pt x="210" y="454"/>
                  <a:pt x="201" y="463"/>
                  <a:pt x="190" y="463"/>
                </a:cubicBezTo>
                <a:cubicBezTo>
                  <a:pt x="20" y="463"/>
                  <a:pt x="20" y="463"/>
                  <a:pt x="20" y="463"/>
                </a:cubicBezTo>
                <a:cubicBezTo>
                  <a:pt x="9" y="463"/>
                  <a:pt x="0" y="454"/>
                  <a:pt x="0" y="443"/>
                </a:cubicBezTo>
                <a:cubicBezTo>
                  <a:pt x="0" y="0"/>
                  <a:pt x="0" y="0"/>
                  <a:pt x="0" y="0"/>
                </a:cubicBezTo>
              </a:path>
            </a:pathLst>
          </a:custGeom>
          <a:noFill/>
          <a:ln w="4763" cap="flat">
            <a:solidFill>
              <a:srgbClr val="CFD1D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10" name="Line 12"/>
          <p:cNvSpPr>
            <a:spLocks noChangeShapeType="1"/>
          </p:cNvSpPr>
          <p:nvPr/>
        </p:nvSpPr>
        <p:spPr bwMode="auto">
          <a:xfrm>
            <a:off x="5216903" y="2063027"/>
            <a:ext cx="0" cy="1277564"/>
          </a:xfrm>
          <a:prstGeom prst="line">
            <a:avLst/>
          </a:prstGeom>
          <a:noFill/>
          <a:ln w="4763" cap="flat">
            <a:solidFill>
              <a:srgbClr val="CFD1D2"/>
            </a:solidFill>
            <a:prstDash val="solid"/>
            <a:miter lim="800000"/>
            <a:headEnd/>
            <a:tailEnd/>
          </a:ln>
          <a:extLst>
            <a:ext uri="{909E8E84-426E-40DD-AFC4-6F175D3DCCD1}">
              <a14:hiddenFill xmlns:a14="http://schemas.microsoft.com/office/drawing/2010/main">
                <a:no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11" name="Line 16"/>
          <p:cNvSpPr>
            <a:spLocks noChangeShapeType="1"/>
          </p:cNvSpPr>
          <p:nvPr/>
        </p:nvSpPr>
        <p:spPr bwMode="auto">
          <a:xfrm flipV="1">
            <a:off x="5216903" y="2063027"/>
            <a:ext cx="0" cy="1267836"/>
          </a:xfrm>
          <a:prstGeom prst="line">
            <a:avLst/>
          </a:prstGeom>
          <a:noFill/>
          <a:ln w="4763" cap="flat">
            <a:solidFill>
              <a:srgbClr val="CFD1D2"/>
            </a:solidFill>
            <a:prstDash val="solid"/>
            <a:miter lim="800000"/>
            <a:headEnd/>
            <a:tailEnd/>
          </a:ln>
          <a:extLst>
            <a:ext uri="{909E8E84-426E-40DD-AFC4-6F175D3DCCD1}">
              <a14:hiddenFill xmlns:a14="http://schemas.microsoft.com/office/drawing/2010/main">
                <a:no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12" name="Line 17"/>
          <p:cNvSpPr>
            <a:spLocks noChangeShapeType="1"/>
          </p:cNvSpPr>
          <p:nvPr/>
        </p:nvSpPr>
        <p:spPr bwMode="auto">
          <a:xfrm>
            <a:off x="5216903" y="3330865"/>
            <a:ext cx="0" cy="0"/>
          </a:xfrm>
          <a:prstGeom prst="line">
            <a:avLst/>
          </a:prstGeom>
          <a:noFill/>
          <a:ln w="4763" cap="flat">
            <a:solidFill>
              <a:srgbClr val="CFD1D2"/>
            </a:solidFill>
            <a:prstDash val="solid"/>
            <a:miter lim="800000"/>
            <a:headEnd/>
            <a:tailEnd/>
          </a:ln>
          <a:extLst>
            <a:ext uri="{909E8E84-426E-40DD-AFC4-6F175D3DCCD1}">
              <a14:hiddenFill xmlns:a14="http://schemas.microsoft.com/office/drawing/2010/main">
                <a:no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13" name="Freeform 18"/>
          <p:cNvSpPr>
            <a:spLocks/>
          </p:cNvSpPr>
          <p:nvPr/>
        </p:nvSpPr>
        <p:spPr bwMode="auto">
          <a:xfrm>
            <a:off x="5216903" y="3525417"/>
            <a:ext cx="1308428" cy="1961743"/>
          </a:xfrm>
          <a:custGeom>
            <a:avLst/>
            <a:gdLst>
              <a:gd name="T0" fmla="*/ 209 w 209"/>
              <a:gd name="T1" fmla="*/ 89 h 406"/>
              <a:gd name="T2" fmla="*/ 209 w 209"/>
              <a:gd name="T3" fmla="*/ 386 h 406"/>
              <a:gd name="T4" fmla="*/ 189 w 209"/>
              <a:gd name="T5" fmla="*/ 406 h 406"/>
              <a:gd name="T6" fmla="*/ 20 w 209"/>
              <a:gd name="T7" fmla="*/ 406 h 406"/>
              <a:gd name="T8" fmla="*/ 0 w 209"/>
              <a:gd name="T9" fmla="*/ 386 h 406"/>
              <a:gd name="T10" fmla="*/ 0 w 209"/>
              <a:gd name="T11" fmla="*/ 0 h 406"/>
            </a:gdLst>
            <a:ahLst/>
            <a:cxnLst>
              <a:cxn ang="0">
                <a:pos x="T0" y="T1"/>
              </a:cxn>
              <a:cxn ang="0">
                <a:pos x="T2" y="T3"/>
              </a:cxn>
              <a:cxn ang="0">
                <a:pos x="T4" y="T5"/>
              </a:cxn>
              <a:cxn ang="0">
                <a:pos x="T6" y="T7"/>
              </a:cxn>
              <a:cxn ang="0">
                <a:pos x="T8" y="T9"/>
              </a:cxn>
              <a:cxn ang="0">
                <a:pos x="T10" y="T11"/>
              </a:cxn>
            </a:cxnLst>
            <a:rect l="0" t="0" r="r" b="b"/>
            <a:pathLst>
              <a:path w="209" h="406">
                <a:moveTo>
                  <a:pt x="209" y="89"/>
                </a:moveTo>
                <a:cubicBezTo>
                  <a:pt x="209" y="386"/>
                  <a:pt x="209" y="386"/>
                  <a:pt x="209" y="386"/>
                </a:cubicBezTo>
                <a:cubicBezTo>
                  <a:pt x="209" y="397"/>
                  <a:pt x="200" y="406"/>
                  <a:pt x="189" y="406"/>
                </a:cubicBezTo>
                <a:cubicBezTo>
                  <a:pt x="20" y="406"/>
                  <a:pt x="20" y="406"/>
                  <a:pt x="20" y="406"/>
                </a:cubicBezTo>
                <a:cubicBezTo>
                  <a:pt x="9" y="406"/>
                  <a:pt x="0" y="397"/>
                  <a:pt x="0" y="386"/>
                </a:cubicBezTo>
                <a:cubicBezTo>
                  <a:pt x="0" y="0"/>
                  <a:pt x="0" y="0"/>
                  <a:pt x="0" y="0"/>
                </a:cubicBezTo>
              </a:path>
            </a:pathLst>
          </a:custGeom>
          <a:noFill/>
          <a:ln w="4763" cap="flat">
            <a:solidFill>
              <a:srgbClr val="CFD1D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14" name="Line 19"/>
          <p:cNvSpPr>
            <a:spLocks noChangeShapeType="1"/>
          </p:cNvSpPr>
          <p:nvPr/>
        </p:nvSpPr>
        <p:spPr bwMode="auto">
          <a:xfrm>
            <a:off x="6525331" y="2063027"/>
            <a:ext cx="0" cy="1277564"/>
          </a:xfrm>
          <a:prstGeom prst="line">
            <a:avLst/>
          </a:prstGeom>
          <a:noFill/>
          <a:ln w="4763" cap="flat">
            <a:solidFill>
              <a:srgbClr val="CFD1D2"/>
            </a:solidFill>
            <a:prstDash val="solid"/>
            <a:miter lim="800000"/>
            <a:headEnd/>
            <a:tailEnd/>
          </a:ln>
          <a:extLst>
            <a:ext uri="{909E8E84-426E-40DD-AFC4-6F175D3DCCD1}">
              <a14:hiddenFill xmlns:a14="http://schemas.microsoft.com/office/drawing/2010/main">
                <a:no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15" name="Line 23"/>
          <p:cNvSpPr>
            <a:spLocks noChangeShapeType="1"/>
          </p:cNvSpPr>
          <p:nvPr/>
        </p:nvSpPr>
        <p:spPr bwMode="auto">
          <a:xfrm flipV="1">
            <a:off x="6525331" y="2063027"/>
            <a:ext cx="0" cy="1271078"/>
          </a:xfrm>
          <a:prstGeom prst="line">
            <a:avLst/>
          </a:prstGeom>
          <a:noFill/>
          <a:ln w="4763" cap="flat">
            <a:solidFill>
              <a:srgbClr val="CFD1D2"/>
            </a:solidFill>
            <a:prstDash val="solid"/>
            <a:miter lim="800000"/>
            <a:headEnd/>
            <a:tailEnd/>
          </a:ln>
          <a:extLst>
            <a:ext uri="{909E8E84-426E-40DD-AFC4-6F175D3DCCD1}">
              <a14:hiddenFill xmlns:a14="http://schemas.microsoft.com/office/drawing/2010/main">
                <a:no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16" name="Freeform 24"/>
          <p:cNvSpPr>
            <a:spLocks/>
          </p:cNvSpPr>
          <p:nvPr/>
        </p:nvSpPr>
        <p:spPr bwMode="auto">
          <a:xfrm>
            <a:off x="6525331" y="3940463"/>
            <a:ext cx="1304235" cy="1546695"/>
          </a:xfrm>
          <a:custGeom>
            <a:avLst/>
            <a:gdLst>
              <a:gd name="T0" fmla="*/ 209 w 209"/>
              <a:gd name="T1" fmla="*/ 95 h 320"/>
              <a:gd name="T2" fmla="*/ 209 w 209"/>
              <a:gd name="T3" fmla="*/ 300 h 320"/>
              <a:gd name="T4" fmla="*/ 189 w 209"/>
              <a:gd name="T5" fmla="*/ 320 h 320"/>
              <a:gd name="T6" fmla="*/ 20 w 209"/>
              <a:gd name="T7" fmla="*/ 320 h 320"/>
              <a:gd name="T8" fmla="*/ 0 w 209"/>
              <a:gd name="T9" fmla="*/ 300 h 320"/>
              <a:gd name="T10" fmla="*/ 0 w 209"/>
              <a:gd name="T11" fmla="*/ 0 h 320"/>
            </a:gdLst>
            <a:ahLst/>
            <a:cxnLst>
              <a:cxn ang="0">
                <a:pos x="T0" y="T1"/>
              </a:cxn>
              <a:cxn ang="0">
                <a:pos x="T2" y="T3"/>
              </a:cxn>
              <a:cxn ang="0">
                <a:pos x="T4" y="T5"/>
              </a:cxn>
              <a:cxn ang="0">
                <a:pos x="T6" y="T7"/>
              </a:cxn>
              <a:cxn ang="0">
                <a:pos x="T8" y="T9"/>
              </a:cxn>
              <a:cxn ang="0">
                <a:pos x="T10" y="T11"/>
              </a:cxn>
            </a:cxnLst>
            <a:rect l="0" t="0" r="r" b="b"/>
            <a:pathLst>
              <a:path w="209" h="320">
                <a:moveTo>
                  <a:pt x="209" y="95"/>
                </a:moveTo>
                <a:cubicBezTo>
                  <a:pt x="209" y="300"/>
                  <a:pt x="209" y="300"/>
                  <a:pt x="209" y="300"/>
                </a:cubicBezTo>
                <a:cubicBezTo>
                  <a:pt x="209" y="311"/>
                  <a:pt x="200" y="320"/>
                  <a:pt x="189" y="320"/>
                </a:cubicBezTo>
                <a:cubicBezTo>
                  <a:pt x="20" y="320"/>
                  <a:pt x="20" y="320"/>
                  <a:pt x="20" y="320"/>
                </a:cubicBezTo>
                <a:cubicBezTo>
                  <a:pt x="9" y="320"/>
                  <a:pt x="0" y="311"/>
                  <a:pt x="0" y="300"/>
                </a:cubicBezTo>
                <a:cubicBezTo>
                  <a:pt x="0" y="0"/>
                  <a:pt x="0" y="0"/>
                  <a:pt x="0" y="0"/>
                </a:cubicBezTo>
              </a:path>
            </a:pathLst>
          </a:custGeom>
          <a:noFill/>
          <a:ln w="4763" cap="flat">
            <a:solidFill>
              <a:srgbClr val="CFD1D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17" name="Line 25"/>
          <p:cNvSpPr>
            <a:spLocks noChangeShapeType="1"/>
          </p:cNvSpPr>
          <p:nvPr/>
        </p:nvSpPr>
        <p:spPr bwMode="auto">
          <a:xfrm>
            <a:off x="7829563" y="2063027"/>
            <a:ext cx="0" cy="1692610"/>
          </a:xfrm>
          <a:prstGeom prst="line">
            <a:avLst/>
          </a:prstGeom>
          <a:noFill/>
          <a:ln w="4763" cap="flat">
            <a:solidFill>
              <a:srgbClr val="CFD1D2"/>
            </a:solidFill>
            <a:prstDash val="solid"/>
            <a:miter lim="800000"/>
            <a:headEnd/>
            <a:tailEnd/>
          </a:ln>
          <a:extLst>
            <a:ext uri="{909E8E84-426E-40DD-AFC4-6F175D3DCCD1}">
              <a14:hiddenFill xmlns:a14="http://schemas.microsoft.com/office/drawing/2010/main">
                <a:no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18" name="Line 29"/>
          <p:cNvSpPr>
            <a:spLocks noChangeShapeType="1"/>
          </p:cNvSpPr>
          <p:nvPr/>
        </p:nvSpPr>
        <p:spPr bwMode="auto">
          <a:xfrm flipV="1">
            <a:off x="7829563" y="2063027"/>
            <a:ext cx="0" cy="1718551"/>
          </a:xfrm>
          <a:prstGeom prst="line">
            <a:avLst/>
          </a:prstGeom>
          <a:noFill/>
          <a:ln w="4763" cap="flat">
            <a:solidFill>
              <a:srgbClr val="CFD1D2"/>
            </a:solidFill>
            <a:prstDash val="solid"/>
            <a:miter lim="800000"/>
            <a:headEnd/>
            <a:tailEnd/>
          </a:ln>
          <a:extLst>
            <a:ext uri="{909E8E84-426E-40DD-AFC4-6F175D3DCCD1}">
              <a14:hiddenFill xmlns:a14="http://schemas.microsoft.com/office/drawing/2010/main">
                <a:no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19" name="Freeform 30"/>
          <p:cNvSpPr>
            <a:spLocks/>
          </p:cNvSpPr>
          <p:nvPr/>
        </p:nvSpPr>
        <p:spPr bwMode="auto">
          <a:xfrm>
            <a:off x="7829563" y="2063027"/>
            <a:ext cx="1308428" cy="3424131"/>
          </a:xfrm>
          <a:custGeom>
            <a:avLst/>
            <a:gdLst>
              <a:gd name="T0" fmla="*/ 210 w 210"/>
              <a:gd name="T1" fmla="*/ 0 h 708"/>
              <a:gd name="T2" fmla="*/ 210 w 210"/>
              <a:gd name="T3" fmla="*/ 688 h 708"/>
              <a:gd name="T4" fmla="*/ 190 w 210"/>
              <a:gd name="T5" fmla="*/ 708 h 708"/>
              <a:gd name="T6" fmla="*/ 20 w 210"/>
              <a:gd name="T7" fmla="*/ 708 h 708"/>
              <a:gd name="T8" fmla="*/ 0 w 210"/>
              <a:gd name="T9" fmla="*/ 688 h 708"/>
              <a:gd name="T10" fmla="*/ 0 w 210"/>
              <a:gd name="T11" fmla="*/ 464 h 708"/>
            </a:gdLst>
            <a:ahLst/>
            <a:cxnLst>
              <a:cxn ang="0">
                <a:pos x="T0" y="T1"/>
              </a:cxn>
              <a:cxn ang="0">
                <a:pos x="T2" y="T3"/>
              </a:cxn>
              <a:cxn ang="0">
                <a:pos x="T4" y="T5"/>
              </a:cxn>
              <a:cxn ang="0">
                <a:pos x="T6" y="T7"/>
              </a:cxn>
              <a:cxn ang="0">
                <a:pos x="T8" y="T9"/>
              </a:cxn>
              <a:cxn ang="0">
                <a:pos x="T10" y="T11"/>
              </a:cxn>
            </a:cxnLst>
            <a:rect l="0" t="0" r="r" b="b"/>
            <a:pathLst>
              <a:path w="210" h="708">
                <a:moveTo>
                  <a:pt x="210" y="0"/>
                </a:moveTo>
                <a:cubicBezTo>
                  <a:pt x="210" y="688"/>
                  <a:pt x="210" y="688"/>
                  <a:pt x="210" y="688"/>
                </a:cubicBezTo>
                <a:cubicBezTo>
                  <a:pt x="210" y="699"/>
                  <a:pt x="201" y="708"/>
                  <a:pt x="190" y="708"/>
                </a:cubicBezTo>
                <a:cubicBezTo>
                  <a:pt x="20" y="708"/>
                  <a:pt x="20" y="708"/>
                  <a:pt x="20" y="708"/>
                </a:cubicBezTo>
                <a:cubicBezTo>
                  <a:pt x="9" y="708"/>
                  <a:pt x="0" y="699"/>
                  <a:pt x="0" y="688"/>
                </a:cubicBezTo>
                <a:cubicBezTo>
                  <a:pt x="0" y="464"/>
                  <a:pt x="0" y="464"/>
                  <a:pt x="0" y="464"/>
                </a:cubicBezTo>
              </a:path>
            </a:pathLst>
          </a:custGeom>
          <a:noFill/>
          <a:ln w="4763" cap="flat">
            <a:solidFill>
              <a:srgbClr val="CFD1D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20" name="Oval 34"/>
          <p:cNvSpPr>
            <a:spLocks noChangeArrowheads="1"/>
          </p:cNvSpPr>
          <p:nvPr/>
        </p:nvSpPr>
        <p:spPr bwMode="auto">
          <a:xfrm>
            <a:off x="3187162" y="2594805"/>
            <a:ext cx="188713" cy="145917"/>
          </a:xfrm>
          <a:prstGeom prst="ellipse">
            <a:avLst/>
          </a:prstGeom>
          <a:solidFill>
            <a:srgbClr val="71C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21" name="Oval 35"/>
          <p:cNvSpPr>
            <a:spLocks noChangeArrowheads="1"/>
          </p:cNvSpPr>
          <p:nvPr/>
        </p:nvSpPr>
        <p:spPr bwMode="auto">
          <a:xfrm>
            <a:off x="3187162" y="2267309"/>
            <a:ext cx="188713" cy="145917"/>
          </a:xfrm>
          <a:prstGeom prst="ellipse">
            <a:avLst/>
          </a:prstGeom>
          <a:solidFill>
            <a:srgbClr val="349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22" name="Oval 36"/>
          <p:cNvSpPr>
            <a:spLocks noChangeArrowheads="1"/>
          </p:cNvSpPr>
          <p:nvPr/>
        </p:nvSpPr>
        <p:spPr bwMode="auto">
          <a:xfrm>
            <a:off x="3187162" y="2850968"/>
            <a:ext cx="188713" cy="145917"/>
          </a:xfrm>
          <a:prstGeom prst="ellipse">
            <a:avLst/>
          </a:prstGeom>
          <a:solidFill>
            <a:srgbClr val="FF8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23" name="Oval 37"/>
          <p:cNvSpPr>
            <a:spLocks noChangeArrowheads="1"/>
          </p:cNvSpPr>
          <p:nvPr/>
        </p:nvSpPr>
        <p:spPr bwMode="auto">
          <a:xfrm>
            <a:off x="4499783" y="3068218"/>
            <a:ext cx="188713" cy="145917"/>
          </a:xfrm>
          <a:prstGeom prst="ellipse">
            <a:avLst/>
          </a:prstGeom>
          <a:solidFill>
            <a:srgbClr val="71C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24" name="Oval 38"/>
          <p:cNvSpPr>
            <a:spLocks noChangeArrowheads="1"/>
          </p:cNvSpPr>
          <p:nvPr/>
        </p:nvSpPr>
        <p:spPr bwMode="auto">
          <a:xfrm>
            <a:off x="4499783" y="2850968"/>
            <a:ext cx="188713" cy="145917"/>
          </a:xfrm>
          <a:prstGeom prst="ellipse">
            <a:avLst/>
          </a:prstGeom>
          <a:solidFill>
            <a:srgbClr val="349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25" name="Oval 39"/>
          <p:cNvSpPr>
            <a:spLocks noChangeArrowheads="1"/>
          </p:cNvSpPr>
          <p:nvPr/>
        </p:nvSpPr>
        <p:spPr bwMode="auto">
          <a:xfrm>
            <a:off x="4499783" y="3369776"/>
            <a:ext cx="188713" cy="145917"/>
          </a:xfrm>
          <a:prstGeom prst="ellipse">
            <a:avLst/>
          </a:prstGeom>
          <a:solidFill>
            <a:srgbClr val="FF8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26" name="Oval 40"/>
          <p:cNvSpPr>
            <a:spLocks noChangeArrowheads="1"/>
          </p:cNvSpPr>
          <p:nvPr/>
        </p:nvSpPr>
        <p:spPr bwMode="auto">
          <a:xfrm>
            <a:off x="5791436" y="3599996"/>
            <a:ext cx="188713" cy="145917"/>
          </a:xfrm>
          <a:prstGeom prst="ellipse">
            <a:avLst/>
          </a:prstGeom>
          <a:solidFill>
            <a:srgbClr val="71C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27" name="Oval 41"/>
          <p:cNvSpPr>
            <a:spLocks noChangeArrowheads="1"/>
          </p:cNvSpPr>
          <p:nvPr/>
        </p:nvSpPr>
        <p:spPr bwMode="auto">
          <a:xfrm>
            <a:off x="5791436" y="3846429"/>
            <a:ext cx="188713" cy="145917"/>
          </a:xfrm>
          <a:prstGeom prst="ellipse">
            <a:avLst/>
          </a:prstGeom>
          <a:solidFill>
            <a:srgbClr val="349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28" name="Oval 42"/>
          <p:cNvSpPr>
            <a:spLocks noChangeArrowheads="1"/>
          </p:cNvSpPr>
          <p:nvPr/>
        </p:nvSpPr>
        <p:spPr bwMode="auto">
          <a:xfrm>
            <a:off x="5791436" y="3369776"/>
            <a:ext cx="188713" cy="145917"/>
          </a:xfrm>
          <a:prstGeom prst="ellipse">
            <a:avLst/>
          </a:prstGeom>
          <a:solidFill>
            <a:srgbClr val="FF8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29" name="Oval 43"/>
          <p:cNvSpPr>
            <a:spLocks noChangeArrowheads="1"/>
          </p:cNvSpPr>
          <p:nvPr/>
        </p:nvSpPr>
        <p:spPr bwMode="auto">
          <a:xfrm>
            <a:off x="7112446" y="3262770"/>
            <a:ext cx="184520" cy="145917"/>
          </a:xfrm>
          <a:prstGeom prst="ellipse">
            <a:avLst/>
          </a:prstGeom>
          <a:solidFill>
            <a:srgbClr val="FF8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30" name="Oval 44"/>
          <p:cNvSpPr>
            <a:spLocks noChangeArrowheads="1"/>
          </p:cNvSpPr>
          <p:nvPr/>
        </p:nvSpPr>
        <p:spPr bwMode="auto">
          <a:xfrm>
            <a:off x="8408292" y="4326326"/>
            <a:ext cx="188713" cy="145917"/>
          </a:xfrm>
          <a:prstGeom prst="ellipse">
            <a:avLst/>
          </a:prstGeom>
          <a:solidFill>
            <a:srgbClr val="FF8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31" name="Oval 45"/>
          <p:cNvSpPr>
            <a:spLocks noChangeArrowheads="1"/>
          </p:cNvSpPr>
          <p:nvPr/>
        </p:nvSpPr>
        <p:spPr bwMode="auto">
          <a:xfrm>
            <a:off x="7112446" y="3486508"/>
            <a:ext cx="184520" cy="142671"/>
          </a:xfrm>
          <a:prstGeom prst="ellipse">
            <a:avLst/>
          </a:prstGeom>
          <a:solidFill>
            <a:srgbClr val="71C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32" name="Oval 46"/>
          <p:cNvSpPr>
            <a:spLocks noChangeArrowheads="1"/>
          </p:cNvSpPr>
          <p:nvPr/>
        </p:nvSpPr>
        <p:spPr bwMode="auto">
          <a:xfrm>
            <a:off x="7112446" y="3745911"/>
            <a:ext cx="184520" cy="145917"/>
          </a:xfrm>
          <a:prstGeom prst="ellipse">
            <a:avLst/>
          </a:prstGeom>
          <a:solidFill>
            <a:srgbClr val="349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33" name="Oval 47"/>
          <p:cNvSpPr>
            <a:spLocks noChangeArrowheads="1"/>
          </p:cNvSpPr>
          <p:nvPr/>
        </p:nvSpPr>
        <p:spPr bwMode="auto">
          <a:xfrm>
            <a:off x="8408292" y="4553304"/>
            <a:ext cx="188713" cy="145917"/>
          </a:xfrm>
          <a:prstGeom prst="ellipse">
            <a:avLst/>
          </a:prstGeom>
          <a:solidFill>
            <a:srgbClr val="71C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grpSp>
        <p:nvGrpSpPr>
          <p:cNvPr id="34" name="组合 1"/>
          <p:cNvGrpSpPr/>
          <p:nvPr/>
        </p:nvGrpSpPr>
        <p:grpSpPr>
          <a:xfrm>
            <a:off x="1727764" y="2024116"/>
            <a:ext cx="520016" cy="3463040"/>
            <a:chOff x="1391165" y="2576187"/>
            <a:chExt cx="257365" cy="2216667"/>
          </a:xfrm>
        </p:grpSpPr>
        <p:sp>
          <p:nvSpPr>
            <p:cNvPr id="35" name="Freeform 48"/>
            <p:cNvSpPr>
              <a:spLocks/>
            </p:cNvSpPr>
            <p:nvPr/>
          </p:nvSpPr>
          <p:spPr bwMode="auto">
            <a:xfrm>
              <a:off x="1391165" y="2576187"/>
              <a:ext cx="62266" cy="97551"/>
            </a:xfrm>
            <a:custGeom>
              <a:avLst/>
              <a:gdLst>
                <a:gd name="T0" fmla="*/ 0 w 20"/>
                <a:gd name="T1" fmla="*/ 22 h 31"/>
                <a:gd name="T2" fmla="*/ 4 w 20"/>
                <a:gd name="T3" fmla="*/ 22 h 31"/>
                <a:gd name="T4" fmla="*/ 6 w 20"/>
                <a:gd name="T5" fmla="*/ 26 h 31"/>
                <a:gd name="T6" fmla="*/ 10 w 20"/>
                <a:gd name="T7" fmla="*/ 28 h 31"/>
                <a:gd name="T8" fmla="*/ 14 w 20"/>
                <a:gd name="T9" fmla="*/ 26 h 31"/>
                <a:gd name="T10" fmla="*/ 16 w 20"/>
                <a:gd name="T11" fmla="*/ 21 h 31"/>
                <a:gd name="T12" fmla="*/ 14 w 20"/>
                <a:gd name="T13" fmla="*/ 17 h 31"/>
                <a:gd name="T14" fmla="*/ 10 w 20"/>
                <a:gd name="T15" fmla="*/ 16 h 31"/>
                <a:gd name="T16" fmla="*/ 7 w 20"/>
                <a:gd name="T17" fmla="*/ 16 h 31"/>
                <a:gd name="T18" fmla="*/ 8 w 20"/>
                <a:gd name="T19" fmla="*/ 13 h 31"/>
                <a:gd name="T20" fmla="*/ 8 w 20"/>
                <a:gd name="T21" fmla="*/ 13 h 31"/>
                <a:gd name="T22" fmla="*/ 13 w 20"/>
                <a:gd name="T23" fmla="*/ 12 h 31"/>
                <a:gd name="T24" fmla="*/ 14 w 20"/>
                <a:gd name="T25" fmla="*/ 8 h 31"/>
                <a:gd name="T26" fmla="*/ 13 w 20"/>
                <a:gd name="T27" fmla="*/ 4 h 31"/>
                <a:gd name="T28" fmla="*/ 10 w 20"/>
                <a:gd name="T29" fmla="*/ 3 h 31"/>
                <a:gd name="T30" fmla="*/ 6 w 20"/>
                <a:gd name="T31" fmla="*/ 4 h 31"/>
                <a:gd name="T32" fmla="*/ 4 w 20"/>
                <a:gd name="T33" fmla="*/ 8 h 31"/>
                <a:gd name="T34" fmla="*/ 0 w 20"/>
                <a:gd name="T35" fmla="*/ 8 h 31"/>
                <a:gd name="T36" fmla="*/ 3 w 20"/>
                <a:gd name="T37" fmla="*/ 2 h 31"/>
                <a:gd name="T38" fmla="*/ 9 w 20"/>
                <a:gd name="T39" fmla="*/ 0 h 31"/>
                <a:gd name="T40" fmla="*/ 14 w 20"/>
                <a:gd name="T41" fmla="*/ 1 h 31"/>
                <a:gd name="T42" fmla="*/ 17 w 20"/>
                <a:gd name="T43" fmla="*/ 4 h 31"/>
                <a:gd name="T44" fmla="*/ 18 w 20"/>
                <a:gd name="T45" fmla="*/ 8 h 31"/>
                <a:gd name="T46" fmla="*/ 17 w 20"/>
                <a:gd name="T47" fmla="*/ 11 h 31"/>
                <a:gd name="T48" fmla="*/ 14 w 20"/>
                <a:gd name="T49" fmla="*/ 14 h 31"/>
                <a:gd name="T50" fmla="*/ 18 w 20"/>
                <a:gd name="T51" fmla="*/ 16 h 31"/>
                <a:gd name="T52" fmla="*/ 20 w 20"/>
                <a:gd name="T53" fmla="*/ 21 h 31"/>
                <a:gd name="T54" fmla="*/ 17 w 20"/>
                <a:gd name="T55" fmla="*/ 28 h 31"/>
                <a:gd name="T56" fmla="*/ 10 w 20"/>
                <a:gd name="T57" fmla="*/ 31 h 31"/>
                <a:gd name="T58" fmla="*/ 3 w 20"/>
                <a:gd name="T59" fmla="*/ 28 h 31"/>
                <a:gd name="T60" fmla="*/ 0 w 20"/>
                <a:gd name="T61"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31">
                  <a:moveTo>
                    <a:pt x="0" y="22"/>
                  </a:moveTo>
                  <a:cubicBezTo>
                    <a:pt x="4" y="22"/>
                    <a:pt x="4" y="22"/>
                    <a:pt x="4" y="22"/>
                  </a:cubicBezTo>
                  <a:cubicBezTo>
                    <a:pt x="4" y="24"/>
                    <a:pt x="5" y="25"/>
                    <a:pt x="6" y="26"/>
                  </a:cubicBezTo>
                  <a:cubicBezTo>
                    <a:pt x="7" y="27"/>
                    <a:pt x="8" y="28"/>
                    <a:pt x="10" y="28"/>
                  </a:cubicBezTo>
                  <a:cubicBezTo>
                    <a:pt x="11" y="28"/>
                    <a:pt x="13" y="27"/>
                    <a:pt x="14" y="26"/>
                  </a:cubicBezTo>
                  <a:cubicBezTo>
                    <a:pt x="15" y="25"/>
                    <a:pt x="16" y="23"/>
                    <a:pt x="16" y="21"/>
                  </a:cubicBezTo>
                  <a:cubicBezTo>
                    <a:pt x="16" y="20"/>
                    <a:pt x="15" y="18"/>
                    <a:pt x="14" y="17"/>
                  </a:cubicBezTo>
                  <a:cubicBezTo>
                    <a:pt x="13" y="16"/>
                    <a:pt x="12" y="16"/>
                    <a:pt x="10" y="16"/>
                  </a:cubicBezTo>
                  <a:cubicBezTo>
                    <a:pt x="9" y="16"/>
                    <a:pt x="8" y="16"/>
                    <a:pt x="7" y="16"/>
                  </a:cubicBezTo>
                  <a:cubicBezTo>
                    <a:pt x="8" y="13"/>
                    <a:pt x="8" y="13"/>
                    <a:pt x="8" y="13"/>
                  </a:cubicBezTo>
                  <a:cubicBezTo>
                    <a:pt x="8" y="13"/>
                    <a:pt x="8" y="13"/>
                    <a:pt x="8" y="13"/>
                  </a:cubicBezTo>
                  <a:cubicBezTo>
                    <a:pt x="10" y="13"/>
                    <a:pt x="11" y="12"/>
                    <a:pt x="13" y="12"/>
                  </a:cubicBezTo>
                  <a:cubicBezTo>
                    <a:pt x="14" y="11"/>
                    <a:pt x="14" y="9"/>
                    <a:pt x="14" y="8"/>
                  </a:cubicBezTo>
                  <a:cubicBezTo>
                    <a:pt x="14" y="6"/>
                    <a:pt x="14" y="5"/>
                    <a:pt x="13" y="4"/>
                  </a:cubicBezTo>
                  <a:cubicBezTo>
                    <a:pt x="12" y="3"/>
                    <a:pt x="11" y="3"/>
                    <a:pt x="10" y="3"/>
                  </a:cubicBezTo>
                  <a:cubicBezTo>
                    <a:pt x="8" y="3"/>
                    <a:pt x="7" y="3"/>
                    <a:pt x="6" y="4"/>
                  </a:cubicBezTo>
                  <a:cubicBezTo>
                    <a:pt x="5" y="5"/>
                    <a:pt x="4" y="7"/>
                    <a:pt x="4" y="8"/>
                  </a:cubicBezTo>
                  <a:cubicBezTo>
                    <a:pt x="0" y="8"/>
                    <a:pt x="0" y="8"/>
                    <a:pt x="0" y="8"/>
                  </a:cubicBezTo>
                  <a:cubicBezTo>
                    <a:pt x="1" y="5"/>
                    <a:pt x="2" y="3"/>
                    <a:pt x="3" y="2"/>
                  </a:cubicBezTo>
                  <a:cubicBezTo>
                    <a:pt x="5" y="1"/>
                    <a:pt x="7" y="0"/>
                    <a:pt x="9" y="0"/>
                  </a:cubicBezTo>
                  <a:cubicBezTo>
                    <a:pt x="11" y="0"/>
                    <a:pt x="13" y="0"/>
                    <a:pt x="14" y="1"/>
                  </a:cubicBezTo>
                  <a:cubicBezTo>
                    <a:pt x="15" y="2"/>
                    <a:pt x="16" y="3"/>
                    <a:pt x="17" y="4"/>
                  </a:cubicBezTo>
                  <a:cubicBezTo>
                    <a:pt x="18" y="5"/>
                    <a:pt x="18" y="6"/>
                    <a:pt x="18" y="8"/>
                  </a:cubicBezTo>
                  <a:cubicBezTo>
                    <a:pt x="18" y="9"/>
                    <a:pt x="18" y="10"/>
                    <a:pt x="17" y="11"/>
                  </a:cubicBezTo>
                  <a:cubicBezTo>
                    <a:pt x="17" y="12"/>
                    <a:pt x="16" y="13"/>
                    <a:pt x="14" y="14"/>
                  </a:cubicBezTo>
                  <a:cubicBezTo>
                    <a:pt x="16" y="14"/>
                    <a:pt x="17" y="15"/>
                    <a:pt x="18" y="16"/>
                  </a:cubicBezTo>
                  <a:cubicBezTo>
                    <a:pt x="19" y="18"/>
                    <a:pt x="20" y="19"/>
                    <a:pt x="20" y="21"/>
                  </a:cubicBezTo>
                  <a:cubicBezTo>
                    <a:pt x="20" y="24"/>
                    <a:pt x="19" y="26"/>
                    <a:pt x="17" y="28"/>
                  </a:cubicBezTo>
                  <a:cubicBezTo>
                    <a:pt x="15" y="30"/>
                    <a:pt x="13" y="31"/>
                    <a:pt x="10" y="31"/>
                  </a:cubicBezTo>
                  <a:cubicBezTo>
                    <a:pt x="7" y="31"/>
                    <a:pt x="5" y="30"/>
                    <a:pt x="3" y="28"/>
                  </a:cubicBezTo>
                  <a:cubicBezTo>
                    <a:pt x="1" y="27"/>
                    <a:pt x="0" y="25"/>
                    <a:pt x="0" y="22"/>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36" name="Freeform 49"/>
            <p:cNvSpPr>
              <a:spLocks/>
            </p:cNvSpPr>
            <p:nvPr/>
          </p:nvSpPr>
          <p:spPr bwMode="auto">
            <a:xfrm>
              <a:off x="1461733" y="2576187"/>
              <a:ext cx="62266" cy="97551"/>
            </a:xfrm>
            <a:custGeom>
              <a:avLst/>
              <a:gdLst>
                <a:gd name="T0" fmla="*/ 0 w 20"/>
                <a:gd name="T1" fmla="*/ 22 h 31"/>
                <a:gd name="T2" fmla="*/ 4 w 20"/>
                <a:gd name="T3" fmla="*/ 22 h 31"/>
                <a:gd name="T4" fmla="*/ 6 w 20"/>
                <a:gd name="T5" fmla="*/ 26 h 31"/>
                <a:gd name="T6" fmla="*/ 10 w 20"/>
                <a:gd name="T7" fmla="*/ 28 h 31"/>
                <a:gd name="T8" fmla="*/ 15 w 20"/>
                <a:gd name="T9" fmla="*/ 26 h 31"/>
                <a:gd name="T10" fmla="*/ 17 w 20"/>
                <a:gd name="T11" fmla="*/ 20 h 31"/>
                <a:gd name="T12" fmla="*/ 15 w 20"/>
                <a:gd name="T13" fmla="*/ 15 h 31"/>
                <a:gd name="T14" fmla="*/ 10 w 20"/>
                <a:gd name="T15" fmla="*/ 14 h 31"/>
                <a:gd name="T16" fmla="*/ 7 w 20"/>
                <a:gd name="T17" fmla="*/ 14 h 31"/>
                <a:gd name="T18" fmla="*/ 5 w 20"/>
                <a:gd name="T19" fmla="*/ 16 h 31"/>
                <a:gd name="T20" fmla="*/ 1 w 20"/>
                <a:gd name="T21" fmla="*/ 16 h 31"/>
                <a:gd name="T22" fmla="*/ 4 w 20"/>
                <a:gd name="T23" fmla="*/ 0 h 31"/>
                <a:gd name="T24" fmla="*/ 19 w 20"/>
                <a:gd name="T25" fmla="*/ 0 h 31"/>
                <a:gd name="T26" fmla="*/ 19 w 20"/>
                <a:gd name="T27" fmla="*/ 4 h 31"/>
                <a:gd name="T28" fmla="*/ 7 w 20"/>
                <a:gd name="T29" fmla="*/ 4 h 31"/>
                <a:gd name="T30" fmla="*/ 5 w 20"/>
                <a:gd name="T31" fmla="*/ 12 h 31"/>
                <a:gd name="T32" fmla="*/ 11 w 20"/>
                <a:gd name="T33" fmla="*/ 10 h 31"/>
                <a:gd name="T34" fmla="*/ 18 w 20"/>
                <a:gd name="T35" fmla="*/ 13 h 31"/>
                <a:gd name="T36" fmla="*/ 20 w 20"/>
                <a:gd name="T37" fmla="*/ 20 h 31"/>
                <a:gd name="T38" fmla="*/ 18 w 20"/>
                <a:gd name="T39" fmla="*/ 27 h 31"/>
                <a:gd name="T40" fmla="*/ 10 w 20"/>
                <a:gd name="T41" fmla="*/ 31 h 31"/>
                <a:gd name="T42" fmla="*/ 3 w 20"/>
                <a:gd name="T43" fmla="*/ 28 h 31"/>
                <a:gd name="T44" fmla="*/ 0 w 20"/>
                <a:gd name="T45"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1">
                  <a:moveTo>
                    <a:pt x="0" y="22"/>
                  </a:moveTo>
                  <a:cubicBezTo>
                    <a:pt x="4" y="22"/>
                    <a:pt x="4" y="22"/>
                    <a:pt x="4" y="22"/>
                  </a:cubicBezTo>
                  <a:cubicBezTo>
                    <a:pt x="5" y="24"/>
                    <a:pt x="5" y="25"/>
                    <a:pt x="6" y="26"/>
                  </a:cubicBezTo>
                  <a:cubicBezTo>
                    <a:pt x="7" y="27"/>
                    <a:pt x="9" y="28"/>
                    <a:pt x="10" y="28"/>
                  </a:cubicBezTo>
                  <a:cubicBezTo>
                    <a:pt x="12" y="28"/>
                    <a:pt x="13" y="27"/>
                    <a:pt x="15" y="26"/>
                  </a:cubicBezTo>
                  <a:cubicBezTo>
                    <a:pt x="16" y="24"/>
                    <a:pt x="17" y="23"/>
                    <a:pt x="17" y="20"/>
                  </a:cubicBezTo>
                  <a:cubicBezTo>
                    <a:pt x="17" y="18"/>
                    <a:pt x="16" y="17"/>
                    <a:pt x="15" y="15"/>
                  </a:cubicBezTo>
                  <a:cubicBezTo>
                    <a:pt x="14" y="14"/>
                    <a:pt x="12" y="14"/>
                    <a:pt x="10" y="14"/>
                  </a:cubicBezTo>
                  <a:cubicBezTo>
                    <a:pt x="9" y="14"/>
                    <a:pt x="8" y="14"/>
                    <a:pt x="7" y="14"/>
                  </a:cubicBezTo>
                  <a:cubicBezTo>
                    <a:pt x="6" y="15"/>
                    <a:pt x="5" y="16"/>
                    <a:pt x="5" y="16"/>
                  </a:cubicBezTo>
                  <a:cubicBezTo>
                    <a:pt x="1" y="16"/>
                    <a:pt x="1" y="16"/>
                    <a:pt x="1" y="16"/>
                  </a:cubicBezTo>
                  <a:cubicBezTo>
                    <a:pt x="4" y="0"/>
                    <a:pt x="4" y="0"/>
                    <a:pt x="4" y="0"/>
                  </a:cubicBezTo>
                  <a:cubicBezTo>
                    <a:pt x="19" y="0"/>
                    <a:pt x="19" y="0"/>
                    <a:pt x="19" y="0"/>
                  </a:cubicBezTo>
                  <a:cubicBezTo>
                    <a:pt x="19" y="4"/>
                    <a:pt x="19" y="4"/>
                    <a:pt x="19" y="4"/>
                  </a:cubicBezTo>
                  <a:cubicBezTo>
                    <a:pt x="7" y="4"/>
                    <a:pt x="7" y="4"/>
                    <a:pt x="7" y="4"/>
                  </a:cubicBezTo>
                  <a:cubicBezTo>
                    <a:pt x="5" y="12"/>
                    <a:pt x="5" y="12"/>
                    <a:pt x="5" y="12"/>
                  </a:cubicBezTo>
                  <a:cubicBezTo>
                    <a:pt x="7" y="11"/>
                    <a:pt x="9" y="10"/>
                    <a:pt x="11" y="10"/>
                  </a:cubicBezTo>
                  <a:cubicBezTo>
                    <a:pt x="14" y="10"/>
                    <a:pt x="16" y="11"/>
                    <a:pt x="18" y="13"/>
                  </a:cubicBezTo>
                  <a:cubicBezTo>
                    <a:pt x="20" y="15"/>
                    <a:pt x="20" y="17"/>
                    <a:pt x="20" y="20"/>
                  </a:cubicBezTo>
                  <a:cubicBezTo>
                    <a:pt x="20" y="23"/>
                    <a:pt x="20" y="25"/>
                    <a:pt x="18" y="27"/>
                  </a:cubicBezTo>
                  <a:cubicBezTo>
                    <a:pt x="16" y="30"/>
                    <a:pt x="13" y="31"/>
                    <a:pt x="10" y="31"/>
                  </a:cubicBezTo>
                  <a:cubicBezTo>
                    <a:pt x="7" y="31"/>
                    <a:pt x="5" y="30"/>
                    <a:pt x="3" y="28"/>
                  </a:cubicBezTo>
                  <a:cubicBezTo>
                    <a:pt x="2" y="27"/>
                    <a:pt x="1" y="25"/>
                    <a:pt x="0" y="22"/>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37" name="Freeform 50"/>
            <p:cNvSpPr>
              <a:spLocks noEditPoints="1"/>
            </p:cNvSpPr>
            <p:nvPr/>
          </p:nvSpPr>
          <p:spPr bwMode="auto">
            <a:xfrm>
              <a:off x="1538527" y="2576187"/>
              <a:ext cx="99625" cy="97551"/>
            </a:xfrm>
            <a:custGeom>
              <a:avLst/>
              <a:gdLst>
                <a:gd name="T0" fmla="*/ 0 w 32"/>
                <a:gd name="T1" fmla="*/ 7 h 31"/>
                <a:gd name="T2" fmla="*/ 1 w 32"/>
                <a:gd name="T3" fmla="*/ 2 h 31"/>
                <a:gd name="T4" fmla="*/ 6 w 32"/>
                <a:gd name="T5" fmla="*/ 0 h 31"/>
                <a:gd name="T6" fmla="*/ 11 w 32"/>
                <a:gd name="T7" fmla="*/ 2 h 31"/>
                <a:gd name="T8" fmla="*/ 12 w 32"/>
                <a:gd name="T9" fmla="*/ 8 h 31"/>
                <a:gd name="T10" fmla="*/ 11 w 32"/>
                <a:gd name="T11" fmla="*/ 13 h 31"/>
                <a:gd name="T12" fmla="*/ 6 w 32"/>
                <a:gd name="T13" fmla="*/ 16 h 31"/>
                <a:gd name="T14" fmla="*/ 1 w 32"/>
                <a:gd name="T15" fmla="*/ 13 h 31"/>
                <a:gd name="T16" fmla="*/ 0 w 32"/>
                <a:gd name="T17" fmla="*/ 7 h 31"/>
                <a:gd name="T18" fmla="*/ 6 w 32"/>
                <a:gd name="T19" fmla="*/ 2 h 31"/>
                <a:gd name="T20" fmla="*/ 4 w 32"/>
                <a:gd name="T21" fmla="*/ 3 h 31"/>
                <a:gd name="T22" fmla="*/ 3 w 32"/>
                <a:gd name="T23" fmla="*/ 8 h 31"/>
                <a:gd name="T24" fmla="*/ 4 w 32"/>
                <a:gd name="T25" fmla="*/ 12 h 31"/>
                <a:gd name="T26" fmla="*/ 6 w 32"/>
                <a:gd name="T27" fmla="*/ 13 h 31"/>
                <a:gd name="T28" fmla="*/ 8 w 32"/>
                <a:gd name="T29" fmla="*/ 12 h 31"/>
                <a:gd name="T30" fmla="*/ 9 w 32"/>
                <a:gd name="T31" fmla="*/ 7 h 31"/>
                <a:gd name="T32" fmla="*/ 8 w 32"/>
                <a:gd name="T33" fmla="*/ 3 h 31"/>
                <a:gd name="T34" fmla="*/ 6 w 32"/>
                <a:gd name="T35" fmla="*/ 2 h 31"/>
                <a:gd name="T36" fmla="*/ 6 w 32"/>
                <a:gd name="T37" fmla="*/ 31 h 31"/>
                <a:gd name="T38" fmla="*/ 23 w 32"/>
                <a:gd name="T39" fmla="*/ 0 h 31"/>
                <a:gd name="T40" fmla="*/ 26 w 32"/>
                <a:gd name="T41" fmla="*/ 0 h 31"/>
                <a:gd name="T42" fmla="*/ 9 w 32"/>
                <a:gd name="T43" fmla="*/ 31 h 31"/>
                <a:gd name="T44" fmla="*/ 6 w 32"/>
                <a:gd name="T45" fmla="*/ 31 h 31"/>
                <a:gd name="T46" fmla="*/ 19 w 32"/>
                <a:gd name="T47" fmla="*/ 23 h 31"/>
                <a:gd name="T48" fmla="*/ 21 w 32"/>
                <a:gd name="T49" fmla="*/ 18 h 31"/>
                <a:gd name="T50" fmla="*/ 25 w 32"/>
                <a:gd name="T51" fmla="*/ 15 h 31"/>
                <a:gd name="T52" fmla="*/ 30 w 32"/>
                <a:gd name="T53" fmla="*/ 17 h 31"/>
                <a:gd name="T54" fmla="*/ 32 w 32"/>
                <a:gd name="T55" fmla="*/ 23 h 31"/>
                <a:gd name="T56" fmla="*/ 30 w 32"/>
                <a:gd name="T57" fmla="*/ 29 h 31"/>
                <a:gd name="T58" fmla="*/ 25 w 32"/>
                <a:gd name="T59" fmla="*/ 31 h 31"/>
                <a:gd name="T60" fmla="*/ 21 w 32"/>
                <a:gd name="T61" fmla="*/ 29 h 31"/>
                <a:gd name="T62" fmla="*/ 19 w 32"/>
                <a:gd name="T63" fmla="*/ 23 h 31"/>
                <a:gd name="T64" fmla="*/ 26 w 32"/>
                <a:gd name="T65" fmla="*/ 18 h 31"/>
                <a:gd name="T66" fmla="*/ 23 w 32"/>
                <a:gd name="T67" fmla="*/ 19 h 31"/>
                <a:gd name="T68" fmla="*/ 22 w 32"/>
                <a:gd name="T69" fmla="*/ 24 h 31"/>
                <a:gd name="T70" fmla="*/ 23 w 32"/>
                <a:gd name="T71" fmla="*/ 28 h 31"/>
                <a:gd name="T72" fmla="*/ 26 w 32"/>
                <a:gd name="T73" fmla="*/ 29 h 31"/>
                <a:gd name="T74" fmla="*/ 28 w 32"/>
                <a:gd name="T75" fmla="*/ 28 h 31"/>
                <a:gd name="T76" fmla="*/ 29 w 32"/>
                <a:gd name="T77" fmla="*/ 23 h 31"/>
                <a:gd name="T78" fmla="*/ 28 w 32"/>
                <a:gd name="T79" fmla="*/ 19 h 31"/>
                <a:gd name="T80" fmla="*/ 26 w 32"/>
                <a:gd name="T8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31">
                  <a:moveTo>
                    <a:pt x="0" y="7"/>
                  </a:moveTo>
                  <a:cubicBezTo>
                    <a:pt x="0" y="5"/>
                    <a:pt x="0" y="3"/>
                    <a:pt x="1" y="2"/>
                  </a:cubicBezTo>
                  <a:cubicBezTo>
                    <a:pt x="2" y="0"/>
                    <a:pt x="4" y="0"/>
                    <a:pt x="6" y="0"/>
                  </a:cubicBezTo>
                  <a:cubicBezTo>
                    <a:pt x="8" y="0"/>
                    <a:pt x="9" y="0"/>
                    <a:pt x="11" y="2"/>
                  </a:cubicBezTo>
                  <a:cubicBezTo>
                    <a:pt x="12" y="3"/>
                    <a:pt x="12" y="5"/>
                    <a:pt x="12" y="8"/>
                  </a:cubicBezTo>
                  <a:cubicBezTo>
                    <a:pt x="12" y="10"/>
                    <a:pt x="12" y="12"/>
                    <a:pt x="11" y="13"/>
                  </a:cubicBezTo>
                  <a:cubicBezTo>
                    <a:pt x="9" y="15"/>
                    <a:pt x="8" y="16"/>
                    <a:pt x="6" y="16"/>
                  </a:cubicBezTo>
                  <a:cubicBezTo>
                    <a:pt x="4" y="16"/>
                    <a:pt x="3" y="15"/>
                    <a:pt x="1" y="13"/>
                  </a:cubicBezTo>
                  <a:cubicBezTo>
                    <a:pt x="0" y="12"/>
                    <a:pt x="0" y="10"/>
                    <a:pt x="0" y="7"/>
                  </a:cubicBezTo>
                  <a:close/>
                  <a:moveTo>
                    <a:pt x="6" y="2"/>
                  </a:moveTo>
                  <a:cubicBezTo>
                    <a:pt x="5" y="2"/>
                    <a:pt x="4" y="2"/>
                    <a:pt x="4" y="3"/>
                  </a:cubicBezTo>
                  <a:cubicBezTo>
                    <a:pt x="3" y="4"/>
                    <a:pt x="3" y="6"/>
                    <a:pt x="3" y="8"/>
                  </a:cubicBezTo>
                  <a:cubicBezTo>
                    <a:pt x="3" y="10"/>
                    <a:pt x="3" y="11"/>
                    <a:pt x="4" y="12"/>
                  </a:cubicBezTo>
                  <a:cubicBezTo>
                    <a:pt x="4" y="13"/>
                    <a:pt x="5" y="13"/>
                    <a:pt x="6" y="13"/>
                  </a:cubicBezTo>
                  <a:cubicBezTo>
                    <a:pt x="7" y="13"/>
                    <a:pt x="8" y="13"/>
                    <a:pt x="8" y="12"/>
                  </a:cubicBezTo>
                  <a:cubicBezTo>
                    <a:pt x="9" y="11"/>
                    <a:pt x="9" y="10"/>
                    <a:pt x="9" y="7"/>
                  </a:cubicBezTo>
                  <a:cubicBezTo>
                    <a:pt x="9" y="5"/>
                    <a:pt x="9" y="4"/>
                    <a:pt x="8" y="3"/>
                  </a:cubicBezTo>
                  <a:cubicBezTo>
                    <a:pt x="8" y="2"/>
                    <a:pt x="7" y="2"/>
                    <a:pt x="6" y="2"/>
                  </a:cubicBezTo>
                  <a:close/>
                  <a:moveTo>
                    <a:pt x="6" y="31"/>
                  </a:moveTo>
                  <a:cubicBezTo>
                    <a:pt x="23" y="0"/>
                    <a:pt x="23" y="0"/>
                    <a:pt x="23" y="0"/>
                  </a:cubicBezTo>
                  <a:cubicBezTo>
                    <a:pt x="26" y="0"/>
                    <a:pt x="26" y="0"/>
                    <a:pt x="26" y="0"/>
                  </a:cubicBezTo>
                  <a:cubicBezTo>
                    <a:pt x="9" y="31"/>
                    <a:pt x="9" y="31"/>
                    <a:pt x="9" y="31"/>
                  </a:cubicBezTo>
                  <a:lnTo>
                    <a:pt x="6" y="31"/>
                  </a:lnTo>
                  <a:close/>
                  <a:moveTo>
                    <a:pt x="19" y="23"/>
                  </a:moveTo>
                  <a:cubicBezTo>
                    <a:pt x="19" y="21"/>
                    <a:pt x="20" y="19"/>
                    <a:pt x="21" y="18"/>
                  </a:cubicBezTo>
                  <a:cubicBezTo>
                    <a:pt x="22" y="16"/>
                    <a:pt x="23" y="15"/>
                    <a:pt x="25" y="15"/>
                  </a:cubicBezTo>
                  <a:cubicBezTo>
                    <a:pt x="27" y="15"/>
                    <a:pt x="29" y="16"/>
                    <a:pt x="30" y="17"/>
                  </a:cubicBezTo>
                  <a:cubicBezTo>
                    <a:pt x="31" y="19"/>
                    <a:pt x="32" y="21"/>
                    <a:pt x="32" y="23"/>
                  </a:cubicBezTo>
                  <a:cubicBezTo>
                    <a:pt x="32" y="26"/>
                    <a:pt x="31" y="28"/>
                    <a:pt x="30" y="29"/>
                  </a:cubicBezTo>
                  <a:cubicBezTo>
                    <a:pt x="29" y="31"/>
                    <a:pt x="27" y="31"/>
                    <a:pt x="25" y="31"/>
                  </a:cubicBezTo>
                  <a:cubicBezTo>
                    <a:pt x="24" y="31"/>
                    <a:pt x="22" y="31"/>
                    <a:pt x="21" y="29"/>
                  </a:cubicBezTo>
                  <a:cubicBezTo>
                    <a:pt x="20" y="28"/>
                    <a:pt x="19" y="26"/>
                    <a:pt x="19" y="23"/>
                  </a:cubicBezTo>
                  <a:close/>
                  <a:moveTo>
                    <a:pt x="26" y="18"/>
                  </a:moveTo>
                  <a:cubicBezTo>
                    <a:pt x="25" y="18"/>
                    <a:pt x="24" y="18"/>
                    <a:pt x="23" y="19"/>
                  </a:cubicBezTo>
                  <a:cubicBezTo>
                    <a:pt x="23" y="20"/>
                    <a:pt x="22" y="21"/>
                    <a:pt x="22" y="24"/>
                  </a:cubicBezTo>
                  <a:cubicBezTo>
                    <a:pt x="22" y="25"/>
                    <a:pt x="23" y="27"/>
                    <a:pt x="23" y="28"/>
                  </a:cubicBezTo>
                  <a:cubicBezTo>
                    <a:pt x="24" y="28"/>
                    <a:pt x="25" y="29"/>
                    <a:pt x="26" y="29"/>
                  </a:cubicBezTo>
                  <a:cubicBezTo>
                    <a:pt x="26" y="29"/>
                    <a:pt x="27" y="28"/>
                    <a:pt x="28" y="28"/>
                  </a:cubicBezTo>
                  <a:cubicBezTo>
                    <a:pt x="28" y="27"/>
                    <a:pt x="29" y="25"/>
                    <a:pt x="29" y="23"/>
                  </a:cubicBezTo>
                  <a:cubicBezTo>
                    <a:pt x="29" y="21"/>
                    <a:pt x="28" y="20"/>
                    <a:pt x="28" y="19"/>
                  </a:cubicBezTo>
                  <a:cubicBezTo>
                    <a:pt x="27" y="18"/>
                    <a:pt x="26" y="18"/>
                    <a:pt x="26" y="18"/>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38" name="Freeform 51"/>
            <p:cNvSpPr>
              <a:spLocks/>
            </p:cNvSpPr>
            <p:nvPr/>
          </p:nvSpPr>
          <p:spPr bwMode="auto">
            <a:xfrm>
              <a:off x="1391165" y="2881291"/>
              <a:ext cx="62266" cy="95474"/>
            </a:xfrm>
            <a:custGeom>
              <a:avLst/>
              <a:gdLst>
                <a:gd name="T0" fmla="*/ 0 w 20"/>
                <a:gd name="T1" fmla="*/ 23 h 31"/>
                <a:gd name="T2" fmla="*/ 4 w 20"/>
                <a:gd name="T3" fmla="*/ 22 h 31"/>
                <a:gd name="T4" fmla="*/ 6 w 20"/>
                <a:gd name="T5" fmla="*/ 27 h 31"/>
                <a:gd name="T6" fmla="*/ 10 w 20"/>
                <a:gd name="T7" fmla="*/ 28 h 31"/>
                <a:gd name="T8" fmla="*/ 14 w 20"/>
                <a:gd name="T9" fmla="*/ 26 h 31"/>
                <a:gd name="T10" fmla="*/ 16 w 20"/>
                <a:gd name="T11" fmla="*/ 22 h 31"/>
                <a:gd name="T12" fmla="*/ 14 w 20"/>
                <a:gd name="T13" fmla="*/ 18 h 31"/>
                <a:gd name="T14" fmla="*/ 10 w 20"/>
                <a:gd name="T15" fmla="*/ 16 h 31"/>
                <a:gd name="T16" fmla="*/ 7 w 20"/>
                <a:gd name="T17" fmla="*/ 16 h 31"/>
                <a:gd name="T18" fmla="*/ 8 w 20"/>
                <a:gd name="T19" fmla="*/ 13 h 31"/>
                <a:gd name="T20" fmla="*/ 8 w 20"/>
                <a:gd name="T21" fmla="*/ 13 h 31"/>
                <a:gd name="T22" fmla="*/ 13 w 20"/>
                <a:gd name="T23" fmla="*/ 12 h 31"/>
                <a:gd name="T24" fmla="*/ 14 w 20"/>
                <a:gd name="T25" fmla="*/ 8 h 31"/>
                <a:gd name="T26" fmla="*/ 13 w 20"/>
                <a:gd name="T27" fmla="*/ 5 h 31"/>
                <a:gd name="T28" fmla="*/ 10 w 20"/>
                <a:gd name="T29" fmla="*/ 3 h 31"/>
                <a:gd name="T30" fmla="*/ 6 w 20"/>
                <a:gd name="T31" fmla="*/ 5 h 31"/>
                <a:gd name="T32" fmla="*/ 4 w 20"/>
                <a:gd name="T33" fmla="*/ 9 h 31"/>
                <a:gd name="T34" fmla="*/ 0 w 20"/>
                <a:gd name="T35" fmla="*/ 8 h 31"/>
                <a:gd name="T36" fmla="*/ 3 w 20"/>
                <a:gd name="T37" fmla="*/ 2 h 31"/>
                <a:gd name="T38" fmla="*/ 9 w 20"/>
                <a:gd name="T39" fmla="*/ 0 h 31"/>
                <a:gd name="T40" fmla="*/ 14 w 20"/>
                <a:gd name="T41" fmla="*/ 2 h 31"/>
                <a:gd name="T42" fmla="*/ 17 w 20"/>
                <a:gd name="T43" fmla="*/ 4 h 31"/>
                <a:gd name="T44" fmla="*/ 18 w 20"/>
                <a:gd name="T45" fmla="*/ 8 h 31"/>
                <a:gd name="T46" fmla="*/ 17 w 20"/>
                <a:gd name="T47" fmla="*/ 12 h 31"/>
                <a:gd name="T48" fmla="*/ 14 w 20"/>
                <a:gd name="T49" fmla="*/ 14 h 31"/>
                <a:gd name="T50" fmla="*/ 18 w 20"/>
                <a:gd name="T51" fmla="*/ 17 h 31"/>
                <a:gd name="T52" fmla="*/ 20 w 20"/>
                <a:gd name="T53" fmla="*/ 22 h 31"/>
                <a:gd name="T54" fmla="*/ 17 w 20"/>
                <a:gd name="T55" fmla="*/ 29 h 31"/>
                <a:gd name="T56" fmla="*/ 10 w 20"/>
                <a:gd name="T57" fmla="*/ 31 h 31"/>
                <a:gd name="T58" fmla="*/ 3 w 20"/>
                <a:gd name="T59" fmla="*/ 29 h 31"/>
                <a:gd name="T60" fmla="*/ 0 w 20"/>
                <a:gd name="T6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31">
                  <a:moveTo>
                    <a:pt x="0" y="23"/>
                  </a:moveTo>
                  <a:cubicBezTo>
                    <a:pt x="4" y="22"/>
                    <a:pt x="4" y="22"/>
                    <a:pt x="4" y="22"/>
                  </a:cubicBezTo>
                  <a:cubicBezTo>
                    <a:pt x="4" y="24"/>
                    <a:pt x="5" y="26"/>
                    <a:pt x="6" y="27"/>
                  </a:cubicBezTo>
                  <a:cubicBezTo>
                    <a:pt x="7" y="28"/>
                    <a:pt x="8" y="28"/>
                    <a:pt x="10" y="28"/>
                  </a:cubicBezTo>
                  <a:cubicBezTo>
                    <a:pt x="11" y="28"/>
                    <a:pt x="13" y="28"/>
                    <a:pt x="14" y="26"/>
                  </a:cubicBezTo>
                  <a:cubicBezTo>
                    <a:pt x="15" y="25"/>
                    <a:pt x="16" y="24"/>
                    <a:pt x="16" y="22"/>
                  </a:cubicBezTo>
                  <a:cubicBezTo>
                    <a:pt x="16" y="20"/>
                    <a:pt x="15" y="19"/>
                    <a:pt x="14" y="18"/>
                  </a:cubicBezTo>
                  <a:cubicBezTo>
                    <a:pt x="13" y="17"/>
                    <a:pt x="12" y="16"/>
                    <a:pt x="10" y="16"/>
                  </a:cubicBezTo>
                  <a:cubicBezTo>
                    <a:pt x="9" y="16"/>
                    <a:pt x="8" y="16"/>
                    <a:pt x="7" y="16"/>
                  </a:cubicBezTo>
                  <a:cubicBezTo>
                    <a:pt x="8" y="13"/>
                    <a:pt x="8" y="13"/>
                    <a:pt x="8" y="13"/>
                  </a:cubicBezTo>
                  <a:cubicBezTo>
                    <a:pt x="8" y="13"/>
                    <a:pt x="8" y="13"/>
                    <a:pt x="8" y="13"/>
                  </a:cubicBezTo>
                  <a:cubicBezTo>
                    <a:pt x="10" y="13"/>
                    <a:pt x="11" y="13"/>
                    <a:pt x="13" y="12"/>
                  </a:cubicBezTo>
                  <a:cubicBezTo>
                    <a:pt x="14" y="11"/>
                    <a:pt x="14" y="10"/>
                    <a:pt x="14" y="8"/>
                  </a:cubicBezTo>
                  <a:cubicBezTo>
                    <a:pt x="14" y="7"/>
                    <a:pt x="14" y="6"/>
                    <a:pt x="13" y="5"/>
                  </a:cubicBezTo>
                  <a:cubicBezTo>
                    <a:pt x="12" y="4"/>
                    <a:pt x="11" y="3"/>
                    <a:pt x="10" y="3"/>
                  </a:cubicBezTo>
                  <a:cubicBezTo>
                    <a:pt x="8" y="3"/>
                    <a:pt x="7" y="4"/>
                    <a:pt x="6" y="5"/>
                  </a:cubicBezTo>
                  <a:cubicBezTo>
                    <a:pt x="5" y="6"/>
                    <a:pt x="4" y="7"/>
                    <a:pt x="4" y="9"/>
                  </a:cubicBezTo>
                  <a:cubicBezTo>
                    <a:pt x="0" y="8"/>
                    <a:pt x="0" y="8"/>
                    <a:pt x="0" y="8"/>
                  </a:cubicBezTo>
                  <a:cubicBezTo>
                    <a:pt x="1" y="6"/>
                    <a:pt x="2" y="4"/>
                    <a:pt x="3" y="2"/>
                  </a:cubicBezTo>
                  <a:cubicBezTo>
                    <a:pt x="5" y="1"/>
                    <a:pt x="7" y="0"/>
                    <a:pt x="9" y="0"/>
                  </a:cubicBezTo>
                  <a:cubicBezTo>
                    <a:pt x="11" y="0"/>
                    <a:pt x="13" y="1"/>
                    <a:pt x="14" y="2"/>
                  </a:cubicBezTo>
                  <a:cubicBezTo>
                    <a:pt x="15" y="2"/>
                    <a:pt x="16" y="3"/>
                    <a:pt x="17" y="4"/>
                  </a:cubicBezTo>
                  <a:cubicBezTo>
                    <a:pt x="18" y="6"/>
                    <a:pt x="18" y="7"/>
                    <a:pt x="18" y="8"/>
                  </a:cubicBezTo>
                  <a:cubicBezTo>
                    <a:pt x="18" y="10"/>
                    <a:pt x="18" y="11"/>
                    <a:pt x="17" y="12"/>
                  </a:cubicBezTo>
                  <a:cubicBezTo>
                    <a:pt x="17" y="13"/>
                    <a:pt x="16" y="14"/>
                    <a:pt x="14" y="14"/>
                  </a:cubicBezTo>
                  <a:cubicBezTo>
                    <a:pt x="16" y="15"/>
                    <a:pt x="17" y="16"/>
                    <a:pt x="18" y="17"/>
                  </a:cubicBezTo>
                  <a:cubicBezTo>
                    <a:pt x="19" y="18"/>
                    <a:pt x="20" y="20"/>
                    <a:pt x="20" y="22"/>
                  </a:cubicBezTo>
                  <a:cubicBezTo>
                    <a:pt x="20" y="24"/>
                    <a:pt x="19" y="27"/>
                    <a:pt x="17" y="29"/>
                  </a:cubicBezTo>
                  <a:cubicBezTo>
                    <a:pt x="15" y="30"/>
                    <a:pt x="13" y="31"/>
                    <a:pt x="10" y="31"/>
                  </a:cubicBezTo>
                  <a:cubicBezTo>
                    <a:pt x="7" y="31"/>
                    <a:pt x="5" y="30"/>
                    <a:pt x="3" y="29"/>
                  </a:cubicBezTo>
                  <a:cubicBezTo>
                    <a:pt x="1" y="27"/>
                    <a:pt x="0" y="25"/>
                    <a:pt x="0" y="23"/>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39" name="Freeform 52"/>
            <p:cNvSpPr>
              <a:spLocks noEditPoints="1"/>
            </p:cNvSpPr>
            <p:nvPr/>
          </p:nvSpPr>
          <p:spPr bwMode="auto">
            <a:xfrm>
              <a:off x="1461733" y="2881291"/>
              <a:ext cx="62266" cy="95474"/>
            </a:xfrm>
            <a:custGeom>
              <a:avLst/>
              <a:gdLst>
                <a:gd name="T0" fmla="*/ 0 w 20"/>
                <a:gd name="T1" fmla="*/ 16 h 31"/>
                <a:gd name="T2" fmla="*/ 2 w 20"/>
                <a:gd name="T3" fmla="*/ 7 h 31"/>
                <a:gd name="T4" fmla="*/ 5 w 20"/>
                <a:gd name="T5" fmla="*/ 2 h 31"/>
                <a:gd name="T6" fmla="*/ 10 w 20"/>
                <a:gd name="T7" fmla="*/ 0 h 31"/>
                <a:gd name="T8" fmla="*/ 15 w 20"/>
                <a:gd name="T9" fmla="*/ 1 h 31"/>
                <a:gd name="T10" fmla="*/ 18 w 20"/>
                <a:gd name="T11" fmla="*/ 4 h 31"/>
                <a:gd name="T12" fmla="*/ 19 w 20"/>
                <a:gd name="T13" fmla="*/ 9 h 31"/>
                <a:gd name="T14" fmla="*/ 20 w 20"/>
                <a:gd name="T15" fmla="*/ 16 h 31"/>
                <a:gd name="T16" fmla="*/ 19 w 20"/>
                <a:gd name="T17" fmla="*/ 24 h 31"/>
                <a:gd name="T18" fmla="*/ 16 w 20"/>
                <a:gd name="T19" fmla="*/ 29 h 31"/>
                <a:gd name="T20" fmla="*/ 10 w 20"/>
                <a:gd name="T21" fmla="*/ 31 h 31"/>
                <a:gd name="T22" fmla="*/ 3 w 20"/>
                <a:gd name="T23" fmla="*/ 28 h 31"/>
                <a:gd name="T24" fmla="*/ 0 w 20"/>
                <a:gd name="T25" fmla="*/ 16 h 31"/>
                <a:gd name="T26" fmla="*/ 4 w 20"/>
                <a:gd name="T27" fmla="*/ 16 h 31"/>
                <a:gd name="T28" fmla="*/ 6 w 20"/>
                <a:gd name="T29" fmla="*/ 26 h 31"/>
                <a:gd name="T30" fmla="*/ 10 w 20"/>
                <a:gd name="T31" fmla="*/ 28 h 31"/>
                <a:gd name="T32" fmla="*/ 15 w 20"/>
                <a:gd name="T33" fmla="*/ 26 h 31"/>
                <a:gd name="T34" fmla="*/ 16 w 20"/>
                <a:gd name="T35" fmla="*/ 16 h 31"/>
                <a:gd name="T36" fmla="*/ 15 w 20"/>
                <a:gd name="T37" fmla="*/ 6 h 31"/>
                <a:gd name="T38" fmla="*/ 10 w 20"/>
                <a:gd name="T39" fmla="*/ 4 h 31"/>
                <a:gd name="T40" fmla="*/ 6 w 20"/>
                <a:gd name="T41" fmla="*/ 6 h 31"/>
                <a:gd name="T42" fmla="*/ 4 w 20"/>
                <a:gd name="T4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0" y="16"/>
                  </a:moveTo>
                  <a:cubicBezTo>
                    <a:pt x="0" y="12"/>
                    <a:pt x="1" y="9"/>
                    <a:pt x="2" y="7"/>
                  </a:cubicBezTo>
                  <a:cubicBezTo>
                    <a:pt x="2" y="5"/>
                    <a:pt x="3" y="3"/>
                    <a:pt x="5" y="2"/>
                  </a:cubicBezTo>
                  <a:cubicBezTo>
                    <a:pt x="6" y="1"/>
                    <a:pt x="8" y="0"/>
                    <a:pt x="10" y="0"/>
                  </a:cubicBezTo>
                  <a:cubicBezTo>
                    <a:pt x="12" y="0"/>
                    <a:pt x="13" y="1"/>
                    <a:pt x="15" y="1"/>
                  </a:cubicBezTo>
                  <a:cubicBezTo>
                    <a:pt x="16" y="2"/>
                    <a:pt x="17" y="3"/>
                    <a:pt x="18" y="4"/>
                  </a:cubicBezTo>
                  <a:cubicBezTo>
                    <a:pt x="18" y="5"/>
                    <a:pt x="19" y="7"/>
                    <a:pt x="19" y="9"/>
                  </a:cubicBezTo>
                  <a:cubicBezTo>
                    <a:pt x="20" y="10"/>
                    <a:pt x="20" y="13"/>
                    <a:pt x="20" y="16"/>
                  </a:cubicBezTo>
                  <a:cubicBezTo>
                    <a:pt x="20" y="19"/>
                    <a:pt x="20" y="22"/>
                    <a:pt x="19" y="24"/>
                  </a:cubicBezTo>
                  <a:cubicBezTo>
                    <a:pt x="18" y="27"/>
                    <a:pt x="17" y="28"/>
                    <a:pt x="16" y="29"/>
                  </a:cubicBezTo>
                  <a:cubicBezTo>
                    <a:pt x="14" y="31"/>
                    <a:pt x="12" y="31"/>
                    <a:pt x="10" y="31"/>
                  </a:cubicBezTo>
                  <a:cubicBezTo>
                    <a:pt x="7" y="31"/>
                    <a:pt x="5" y="30"/>
                    <a:pt x="3" y="28"/>
                  </a:cubicBezTo>
                  <a:cubicBezTo>
                    <a:pt x="1" y="26"/>
                    <a:pt x="0" y="22"/>
                    <a:pt x="0" y="16"/>
                  </a:cubicBezTo>
                  <a:close/>
                  <a:moveTo>
                    <a:pt x="4" y="16"/>
                  </a:moveTo>
                  <a:cubicBezTo>
                    <a:pt x="4" y="21"/>
                    <a:pt x="5" y="24"/>
                    <a:pt x="6" y="26"/>
                  </a:cubicBezTo>
                  <a:cubicBezTo>
                    <a:pt x="7" y="27"/>
                    <a:pt x="9" y="28"/>
                    <a:pt x="10" y="28"/>
                  </a:cubicBezTo>
                  <a:cubicBezTo>
                    <a:pt x="12" y="28"/>
                    <a:pt x="13" y="27"/>
                    <a:pt x="15" y="26"/>
                  </a:cubicBezTo>
                  <a:cubicBezTo>
                    <a:pt x="16" y="24"/>
                    <a:pt x="16" y="21"/>
                    <a:pt x="16" y="16"/>
                  </a:cubicBezTo>
                  <a:cubicBezTo>
                    <a:pt x="16" y="11"/>
                    <a:pt x="16" y="8"/>
                    <a:pt x="15" y="6"/>
                  </a:cubicBezTo>
                  <a:cubicBezTo>
                    <a:pt x="13" y="4"/>
                    <a:pt x="12" y="4"/>
                    <a:pt x="10" y="4"/>
                  </a:cubicBezTo>
                  <a:cubicBezTo>
                    <a:pt x="9" y="4"/>
                    <a:pt x="7" y="4"/>
                    <a:pt x="6" y="6"/>
                  </a:cubicBezTo>
                  <a:cubicBezTo>
                    <a:pt x="5" y="8"/>
                    <a:pt x="4" y="11"/>
                    <a:pt x="4" y="16"/>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40" name="Freeform 53"/>
            <p:cNvSpPr>
              <a:spLocks noEditPoints="1"/>
            </p:cNvSpPr>
            <p:nvPr/>
          </p:nvSpPr>
          <p:spPr bwMode="auto">
            <a:xfrm>
              <a:off x="1538527" y="2881291"/>
              <a:ext cx="99625" cy="97551"/>
            </a:xfrm>
            <a:custGeom>
              <a:avLst/>
              <a:gdLst>
                <a:gd name="T0" fmla="*/ 0 w 32"/>
                <a:gd name="T1" fmla="*/ 8 h 32"/>
                <a:gd name="T2" fmla="*/ 1 w 32"/>
                <a:gd name="T3" fmla="*/ 2 h 32"/>
                <a:gd name="T4" fmla="*/ 6 w 32"/>
                <a:gd name="T5" fmla="*/ 0 h 32"/>
                <a:gd name="T6" fmla="*/ 11 w 32"/>
                <a:gd name="T7" fmla="*/ 2 h 32"/>
                <a:gd name="T8" fmla="*/ 12 w 32"/>
                <a:gd name="T9" fmla="*/ 8 h 32"/>
                <a:gd name="T10" fmla="*/ 11 w 32"/>
                <a:gd name="T11" fmla="*/ 14 h 32"/>
                <a:gd name="T12" fmla="*/ 6 w 32"/>
                <a:gd name="T13" fmla="*/ 16 h 32"/>
                <a:gd name="T14" fmla="*/ 1 w 32"/>
                <a:gd name="T15" fmla="*/ 14 h 32"/>
                <a:gd name="T16" fmla="*/ 0 w 32"/>
                <a:gd name="T17" fmla="*/ 8 h 32"/>
                <a:gd name="T18" fmla="*/ 6 w 32"/>
                <a:gd name="T19" fmla="*/ 3 h 32"/>
                <a:gd name="T20" fmla="*/ 4 w 32"/>
                <a:gd name="T21" fmla="*/ 4 h 32"/>
                <a:gd name="T22" fmla="*/ 3 w 32"/>
                <a:gd name="T23" fmla="*/ 8 h 32"/>
                <a:gd name="T24" fmla="*/ 4 w 32"/>
                <a:gd name="T25" fmla="*/ 12 h 32"/>
                <a:gd name="T26" fmla="*/ 6 w 32"/>
                <a:gd name="T27" fmla="*/ 13 h 32"/>
                <a:gd name="T28" fmla="*/ 8 w 32"/>
                <a:gd name="T29" fmla="*/ 12 h 32"/>
                <a:gd name="T30" fmla="*/ 9 w 32"/>
                <a:gd name="T31" fmla="*/ 8 h 32"/>
                <a:gd name="T32" fmla="*/ 8 w 32"/>
                <a:gd name="T33" fmla="*/ 4 h 32"/>
                <a:gd name="T34" fmla="*/ 6 w 32"/>
                <a:gd name="T35" fmla="*/ 3 h 32"/>
                <a:gd name="T36" fmla="*/ 6 w 32"/>
                <a:gd name="T37" fmla="*/ 32 h 32"/>
                <a:gd name="T38" fmla="*/ 23 w 32"/>
                <a:gd name="T39" fmla="*/ 0 h 32"/>
                <a:gd name="T40" fmla="*/ 26 w 32"/>
                <a:gd name="T41" fmla="*/ 0 h 32"/>
                <a:gd name="T42" fmla="*/ 9 w 32"/>
                <a:gd name="T43" fmla="*/ 32 h 32"/>
                <a:gd name="T44" fmla="*/ 6 w 32"/>
                <a:gd name="T45" fmla="*/ 32 h 32"/>
                <a:gd name="T46" fmla="*/ 19 w 32"/>
                <a:gd name="T47" fmla="*/ 24 h 32"/>
                <a:gd name="T48" fmla="*/ 21 w 32"/>
                <a:gd name="T49" fmla="*/ 18 h 32"/>
                <a:gd name="T50" fmla="*/ 25 w 32"/>
                <a:gd name="T51" fmla="*/ 16 h 32"/>
                <a:gd name="T52" fmla="*/ 30 w 32"/>
                <a:gd name="T53" fmla="*/ 18 h 32"/>
                <a:gd name="T54" fmla="*/ 32 w 32"/>
                <a:gd name="T55" fmla="*/ 24 h 32"/>
                <a:gd name="T56" fmla="*/ 30 w 32"/>
                <a:gd name="T57" fmla="*/ 30 h 32"/>
                <a:gd name="T58" fmla="*/ 25 w 32"/>
                <a:gd name="T59" fmla="*/ 32 h 32"/>
                <a:gd name="T60" fmla="*/ 21 w 32"/>
                <a:gd name="T61" fmla="*/ 30 h 32"/>
                <a:gd name="T62" fmla="*/ 19 w 32"/>
                <a:gd name="T63" fmla="*/ 24 h 32"/>
                <a:gd name="T64" fmla="*/ 26 w 32"/>
                <a:gd name="T65" fmla="*/ 18 h 32"/>
                <a:gd name="T66" fmla="*/ 23 w 32"/>
                <a:gd name="T67" fmla="*/ 20 h 32"/>
                <a:gd name="T68" fmla="*/ 22 w 32"/>
                <a:gd name="T69" fmla="*/ 24 h 32"/>
                <a:gd name="T70" fmla="*/ 23 w 32"/>
                <a:gd name="T71" fmla="*/ 28 h 32"/>
                <a:gd name="T72" fmla="*/ 26 w 32"/>
                <a:gd name="T73" fmla="*/ 29 h 32"/>
                <a:gd name="T74" fmla="*/ 28 w 32"/>
                <a:gd name="T75" fmla="*/ 28 h 32"/>
                <a:gd name="T76" fmla="*/ 29 w 32"/>
                <a:gd name="T77" fmla="*/ 24 h 32"/>
                <a:gd name="T78" fmla="*/ 28 w 32"/>
                <a:gd name="T79" fmla="*/ 20 h 32"/>
                <a:gd name="T80" fmla="*/ 26 w 32"/>
                <a:gd name="T8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32">
                  <a:moveTo>
                    <a:pt x="0" y="8"/>
                  </a:moveTo>
                  <a:cubicBezTo>
                    <a:pt x="0" y="6"/>
                    <a:pt x="0" y="4"/>
                    <a:pt x="1" y="2"/>
                  </a:cubicBezTo>
                  <a:cubicBezTo>
                    <a:pt x="2" y="1"/>
                    <a:pt x="4" y="0"/>
                    <a:pt x="6" y="0"/>
                  </a:cubicBezTo>
                  <a:cubicBezTo>
                    <a:pt x="8" y="0"/>
                    <a:pt x="9" y="1"/>
                    <a:pt x="11" y="2"/>
                  </a:cubicBezTo>
                  <a:cubicBezTo>
                    <a:pt x="12" y="3"/>
                    <a:pt x="12" y="5"/>
                    <a:pt x="12" y="8"/>
                  </a:cubicBezTo>
                  <a:cubicBezTo>
                    <a:pt x="12" y="11"/>
                    <a:pt x="12" y="13"/>
                    <a:pt x="11" y="14"/>
                  </a:cubicBezTo>
                  <a:cubicBezTo>
                    <a:pt x="9" y="15"/>
                    <a:pt x="8" y="16"/>
                    <a:pt x="6" y="16"/>
                  </a:cubicBezTo>
                  <a:cubicBezTo>
                    <a:pt x="4" y="16"/>
                    <a:pt x="3" y="15"/>
                    <a:pt x="1" y="14"/>
                  </a:cubicBezTo>
                  <a:cubicBezTo>
                    <a:pt x="0" y="13"/>
                    <a:pt x="0" y="11"/>
                    <a:pt x="0" y="8"/>
                  </a:cubicBezTo>
                  <a:close/>
                  <a:moveTo>
                    <a:pt x="6" y="3"/>
                  </a:moveTo>
                  <a:cubicBezTo>
                    <a:pt x="5" y="3"/>
                    <a:pt x="4" y="3"/>
                    <a:pt x="4" y="4"/>
                  </a:cubicBezTo>
                  <a:cubicBezTo>
                    <a:pt x="3" y="5"/>
                    <a:pt x="3" y="6"/>
                    <a:pt x="3" y="8"/>
                  </a:cubicBezTo>
                  <a:cubicBezTo>
                    <a:pt x="3" y="10"/>
                    <a:pt x="3" y="11"/>
                    <a:pt x="4" y="12"/>
                  </a:cubicBezTo>
                  <a:cubicBezTo>
                    <a:pt x="4" y="13"/>
                    <a:pt x="5" y="13"/>
                    <a:pt x="6" y="13"/>
                  </a:cubicBezTo>
                  <a:cubicBezTo>
                    <a:pt x="7" y="13"/>
                    <a:pt x="8" y="13"/>
                    <a:pt x="8" y="12"/>
                  </a:cubicBezTo>
                  <a:cubicBezTo>
                    <a:pt x="9" y="11"/>
                    <a:pt x="9" y="10"/>
                    <a:pt x="9" y="8"/>
                  </a:cubicBezTo>
                  <a:cubicBezTo>
                    <a:pt x="9" y="6"/>
                    <a:pt x="9" y="5"/>
                    <a:pt x="8" y="4"/>
                  </a:cubicBezTo>
                  <a:cubicBezTo>
                    <a:pt x="8" y="3"/>
                    <a:pt x="7" y="3"/>
                    <a:pt x="6" y="3"/>
                  </a:cubicBezTo>
                  <a:close/>
                  <a:moveTo>
                    <a:pt x="6" y="32"/>
                  </a:moveTo>
                  <a:cubicBezTo>
                    <a:pt x="23" y="0"/>
                    <a:pt x="23" y="0"/>
                    <a:pt x="23" y="0"/>
                  </a:cubicBezTo>
                  <a:cubicBezTo>
                    <a:pt x="26" y="0"/>
                    <a:pt x="26" y="0"/>
                    <a:pt x="26" y="0"/>
                  </a:cubicBezTo>
                  <a:cubicBezTo>
                    <a:pt x="9" y="32"/>
                    <a:pt x="9" y="32"/>
                    <a:pt x="9" y="32"/>
                  </a:cubicBezTo>
                  <a:lnTo>
                    <a:pt x="6" y="32"/>
                  </a:lnTo>
                  <a:close/>
                  <a:moveTo>
                    <a:pt x="19" y="24"/>
                  </a:moveTo>
                  <a:cubicBezTo>
                    <a:pt x="19" y="21"/>
                    <a:pt x="20" y="20"/>
                    <a:pt x="21" y="18"/>
                  </a:cubicBezTo>
                  <a:cubicBezTo>
                    <a:pt x="22" y="17"/>
                    <a:pt x="23" y="16"/>
                    <a:pt x="25" y="16"/>
                  </a:cubicBezTo>
                  <a:cubicBezTo>
                    <a:pt x="27" y="16"/>
                    <a:pt x="29" y="17"/>
                    <a:pt x="30" y="18"/>
                  </a:cubicBezTo>
                  <a:cubicBezTo>
                    <a:pt x="31" y="19"/>
                    <a:pt x="32" y="21"/>
                    <a:pt x="32" y="24"/>
                  </a:cubicBezTo>
                  <a:cubicBezTo>
                    <a:pt x="32" y="26"/>
                    <a:pt x="31" y="28"/>
                    <a:pt x="30" y="30"/>
                  </a:cubicBezTo>
                  <a:cubicBezTo>
                    <a:pt x="29" y="31"/>
                    <a:pt x="27" y="32"/>
                    <a:pt x="25" y="32"/>
                  </a:cubicBezTo>
                  <a:cubicBezTo>
                    <a:pt x="24" y="32"/>
                    <a:pt x="22" y="31"/>
                    <a:pt x="21" y="30"/>
                  </a:cubicBezTo>
                  <a:cubicBezTo>
                    <a:pt x="20" y="28"/>
                    <a:pt x="19" y="26"/>
                    <a:pt x="19" y="24"/>
                  </a:cubicBezTo>
                  <a:close/>
                  <a:moveTo>
                    <a:pt x="26" y="18"/>
                  </a:moveTo>
                  <a:cubicBezTo>
                    <a:pt x="25" y="18"/>
                    <a:pt x="24" y="19"/>
                    <a:pt x="23" y="20"/>
                  </a:cubicBezTo>
                  <a:cubicBezTo>
                    <a:pt x="23" y="20"/>
                    <a:pt x="22" y="22"/>
                    <a:pt x="22" y="24"/>
                  </a:cubicBezTo>
                  <a:cubicBezTo>
                    <a:pt x="22" y="26"/>
                    <a:pt x="23" y="27"/>
                    <a:pt x="23" y="28"/>
                  </a:cubicBezTo>
                  <a:cubicBezTo>
                    <a:pt x="24" y="29"/>
                    <a:pt x="25" y="29"/>
                    <a:pt x="26" y="29"/>
                  </a:cubicBezTo>
                  <a:cubicBezTo>
                    <a:pt x="26" y="29"/>
                    <a:pt x="27" y="29"/>
                    <a:pt x="28" y="28"/>
                  </a:cubicBezTo>
                  <a:cubicBezTo>
                    <a:pt x="28" y="27"/>
                    <a:pt x="29" y="26"/>
                    <a:pt x="29" y="24"/>
                  </a:cubicBezTo>
                  <a:cubicBezTo>
                    <a:pt x="29" y="22"/>
                    <a:pt x="28" y="20"/>
                    <a:pt x="28" y="20"/>
                  </a:cubicBezTo>
                  <a:cubicBezTo>
                    <a:pt x="27" y="19"/>
                    <a:pt x="26" y="18"/>
                    <a:pt x="26" y="18"/>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41" name="Freeform 54"/>
            <p:cNvSpPr>
              <a:spLocks/>
            </p:cNvSpPr>
            <p:nvPr/>
          </p:nvSpPr>
          <p:spPr bwMode="auto">
            <a:xfrm>
              <a:off x="1391165" y="3186394"/>
              <a:ext cx="62266" cy="93400"/>
            </a:xfrm>
            <a:custGeom>
              <a:avLst/>
              <a:gdLst>
                <a:gd name="T0" fmla="*/ 20 w 20"/>
                <a:gd name="T1" fmla="*/ 27 h 30"/>
                <a:gd name="T2" fmla="*/ 20 w 20"/>
                <a:gd name="T3" fmla="*/ 30 h 30"/>
                <a:gd name="T4" fmla="*/ 0 w 20"/>
                <a:gd name="T5" fmla="*/ 30 h 30"/>
                <a:gd name="T6" fmla="*/ 0 w 20"/>
                <a:gd name="T7" fmla="*/ 28 h 30"/>
                <a:gd name="T8" fmla="*/ 3 w 20"/>
                <a:gd name="T9" fmla="*/ 24 h 30"/>
                <a:gd name="T10" fmla="*/ 7 w 20"/>
                <a:gd name="T11" fmla="*/ 19 h 30"/>
                <a:gd name="T12" fmla="*/ 14 w 20"/>
                <a:gd name="T13" fmla="*/ 13 h 30"/>
                <a:gd name="T14" fmla="*/ 16 w 20"/>
                <a:gd name="T15" fmla="*/ 8 h 30"/>
                <a:gd name="T16" fmla="*/ 14 w 20"/>
                <a:gd name="T17" fmla="*/ 5 h 30"/>
                <a:gd name="T18" fmla="*/ 10 w 20"/>
                <a:gd name="T19" fmla="*/ 3 h 30"/>
                <a:gd name="T20" fmla="*/ 6 w 20"/>
                <a:gd name="T21" fmla="*/ 5 h 30"/>
                <a:gd name="T22" fmla="*/ 4 w 20"/>
                <a:gd name="T23" fmla="*/ 9 h 30"/>
                <a:gd name="T24" fmla="*/ 0 w 20"/>
                <a:gd name="T25" fmla="*/ 9 h 30"/>
                <a:gd name="T26" fmla="*/ 3 w 20"/>
                <a:gd name="T27" fmla="*/ 2 h 30"/>
                <a:gd name="T28" fmla="*/ 10 w 20"/>
                <a:gd name="T29" fmla="*/ 0 h 30"/>
                <a:gd name="T30" fmla="*/ 17 w 20"/>
                <a:gd name="T31" fmla="*/ 2 h 30"/>
                <a:gd name="T32" fmla="*/ 19 w 20"/>
                <a:gd name="T33" fmla="*/ 8 h 30"/>
                <a:gd name="T34" fmla="*/ 19 w 20"/>
                <a:gd name="T35" fmla="*/ 12 h 30"/>
                <a:gd name="T36" fmla="*/ 16 w 20"/>
                <a:gd name="T37" fmla="*/ 16 h 30"/>
                <a:gd name="T38" fmla="*/ 11 w 20"/>
                <a:gd name="T39" fmla="*/ 21 h 30"/>
                <a:gd name="T40" fmla="*/ 6 w 20"/>
                <a:gd name="T41" fmla="*/ 25 h 30"/>
                <a:gd name="T42" fmla="*/ 5 w 20"/>
                <a:gd name="T43" fmla="*/ 27 h 30"/>
                <a:gd name="T44" fmla="*/ 20 w 20"/>
                <a:gd name="T45"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0">
                  <a:moveTo>
                    <a:pt x="20" y="27"/>
                  </a:moveTo>
                  <a:cubicBezTo>
                    <a:pt x="20" y="30"/>
                    <a:pt x="20" y="30"/>
                    <a:pt x="20" y="30"/>
                  </a:cubicBezTo>
                  <a:cubicBezTo>
                    <a:pt x="0" y="30"/>
                    <a:pt x="0" y="30"/>
                    <a:pt x="0" y="30"/>
                  </a:cubicBezTo>
                  <a:cubicBezTo>
                    <a:pt x="0" y="29"/>
                    <a:pt x="0" y="28"/>
                    <a:pt x="0" y="28"/>
                  </a:cubicBezTo>
                  <a:cubicBezTo>
                    <a:pt x="1" y="26"/>
                    <a:pt x="1" y="25"/>
                    <a:pt x="3" y="24"/>
                  </a:cubicBezTo>
                  <a:cubicBezTo>
                    <a:pt x="4" y="22"/>
                    <a:pt x="5" y="21"/>
                    <a:pt x="7" y="19"/>
                  </a:cubicBezTo>
                  <a:cubicBezTo>
                    <a:pt x="11" y="16"/>
                    <a:pt x="13" y="14"/>
                    <a:pt x="14" y="13"/>
                  </a:cubicBezTo>
                  <a:cubicBezTo>
                    <a:pt x="15" y="11"/>
                    <a:pt x="16" y="10"/>
                    <a:pt x="16" y="8"/>
                  </a:cubicBezTo>
                  <a:cubicBezTo>
                    <a:pt x="16" y="7"/>
                    <a:pt x="15" y="6"/>
                    <a:pt x="14" y="5"/>
                  </a:cubicBezTo>
                  <a:cubicBezTo>
                    <a:pt x="13" y="4"/>
                    <a:pt x="12" y="3"/>
                    <a:pt x="10" y="3"/>
                  </a:cubicBezTo>
                  <a:cubicBezTo>
                    <a:pt x="8" y="3"/>
                    <a:pt x="7" y="4"/>
                    <a:pt x="6" y="5"/>
                  </a:cubicBezTo>
                  <a:cubicBezTo>
                    <a:pt x="5" y="6"/>
                    <a:pt x="4" y="7"/>
                    <a:pt x="4" y="9"/>
                  </a:cubicBezTo>
                  <a:cubicBezTo>
                    <a:pt x="0" y="9"/>
                    <a:pt x="0" y="9"/>
                    <a:pt x="0" y="9"/>
                  </a:cubicBezTo>
                  <a:cubicBezTo>
                    <a:pt x="1" y="6"/>
                    <a:pt x="2" y="4"/>
                    <a:pt x="3" y="2"/>
                  </a:cubicBezTo>
                  <a:cubicBezTo>
                    <a:pt x="5" y="1"/>
                    <a:pt x="7" y="0"/>
                    <a:pt x="10" y="0"/>
                  </a:cubicBezTo>
                  <a:cubicBezTo>
                    <a:pt x="13" y="0"/>
                    <a:pt x="15" y="1"/>
                    <a:pt x="17" y="2"/>
                  </a:cubicBezTo>
                  <a:cubicBezTo>
                    <a:pt x="19" y="4"/>
                    <a:pt x="19" y="6"/>
                    <a:pt x="19" y="8"/>
                  </a:cubicBezTo>
                  <a:cubicBezTo>
                    <a:pt x="19" y="10"/>
                    <a:pt x="19" y="11"/>
                    <a:pt x="19" y="12"/>
                  </a:cubicBezTo>
                  <a:cubicBezTo>
                    <a:pt x="18" y="13"/>
                    <a:pt x="17" y="14"/>
                    <a:pt x="16" y="16"/>
                  </a:cubicBezTo>
                  <a:cubicBezTo>
                    <a:pt x="15" y="17"/>
                    <a:pt x="13" y="19"/>
                    <a:pt x="11" y="21"/>
                  </a:cubicBezTo>
                  <a:cubicBezTo>
                    <a:pt x="8" y="23"/>
                    <a:pt x="7" y="24"/>
                    <a:pt x="6" y="25"/>
                  </a:cubicBezTo>
                  <a:cubicBezTo>
                    <a:pt x="6" y="25"/>
                    <a:pt x="5" y="26"/>
                    <a:pt x="5" y="27"/>
                  </a:cubicBezTo>
                  <a:lnTo>
                    <a:pt x="20" y="27"/>
                  </a:ln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42" name="Freeform 55"/>
            <p:cNvSpPr>
              <a:spLocks/>
            </p:cNvSpPr>
            <p:nvPr/>
          </p:nvSpPr>
          <p:spPr bwMode="auto">
            <a:xfrm>
              <a:off x="1461733" y="3190545"/>
              <a:ext cx="62266" cy="91323"/>
            </a:xfrm>
            <a:custGeom>
              <a:avLst/>
              <a:gdLst>
                <a:gd name="T0" fmla="*/ 0 w 20"/>
                <a:gd name="T1" fmla="*/ 21 h 30"/>
                <a:gd name="T2" fmla="*/ 4 w 20"/>
                <a:gd name="T3" fmla="*/ 21 h 30"/>
                <a:gd name="T4" fmla="*/ 6 w 20"/>
                <a:gd name="T5" fmla="*/ 25 h 30"/>
                <a:gd name="T6" fmla="*/ 10 w 20"/>
                <a:gd name="T7" fmla="*/ 27 h 30"/>
                <a:gd name="T8" fmla="*/ 15 w 20"/>
                <a:gd name="T9" fmla="*/ 25 h 30"/>
                <a:gd name="T10" fmla="*/ 16 w 20"/>
                <a:gd name="T11" fmla="*/ 19 h 30"/>
                <a:gd name="T12" fmla="*/ 15 w 20"/>
                <a:gd name="T13" fmla="*/ 14 h 30"/>
                <a:gd name="T14" fmla="*/ 10 w 20"/>
                <a:gd name="T15" fmla="*/ 13 h 30"/>
                <a:gd name="T16" fmla="*/ 7 w 20"/>
                <a:gd name="T17" fmla="*/ 13 h 30"/>
                <a:gd name="T18" fmla="*/ 5 w 20"/>
                <a:gd name="T19" fmla="*/ 15 h 30"/>
                <a:gd name="T20" fmla="*/ 1 w 20"/>
                <a:gd name="T21" fmla="*/ 15 h 30"/>
                <a:gd name="T22" fmla="*/ 4 w 20"/>
                <a:gd name="T23" fmla="*/ 0 h 30"/>
                <a:gd name="T24" fmla="*/ 19 w 20"/>
                <a:gd name="T25" fmla="*/ 0 h 30"/>
                <a:gd name="T26" fmla="*/ 19 w 20"/>
                <a:gd name="T27" fmla="*/ 3 h 30"/>
                <a:gd name="T28" fmla="*/ 7 w 20"/>
                <a:gd name="T29" fmla="*/ 3 h 30"/>
                <a:gd name="T30" fmla="*/ 5 w 20"/>
                <a:gd name="T31" fmla="*/ 11 h 30"/>
                <a:gd name="T32" fmla="*/ 11 w 20"/>
                <a:gd name="T33" fmla="*/ 9 h 30"/>
                <a:gd name="T34" fmla="*/ 18 w 20"/>
                <a:gd name="T35" fmla="*/ 12 h 30"/>
                <a:gd name="T36" fmla="*/ 20 w 20"/>
                <a:gd name="T37" fmla="*/ 19 h 30"/>
                <a:gd name="T38" fmla="*/ 18 w 20"/>
                <a:gd name="T39" fmla="*/ 26 h 30"/>
                <a:gd name="T40" fmla="*/ 10 w 20"/>
                <a:gd name="T41" fmla="*/ 30 h 30"/>
                <a:gd name="T42" fmla="*/ 3 w 20"/>
                <a:gd name="T43" fmla="*/ 27 h 30"/>
                <a:gd name="T44" fmla="*/ 0 w 20"/>
                <a:gd name="T4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0">
                  <a:moveTo>
                    <a:pt x="0" y="21"/>
                  </a:moveTo>
                  <a:cubicBezTo>
                    <a:pt x="4" y="21"/>
                    <a:pt x="4" y="21"/>
                    <a:pt x="4" y="21"/>
                  </a:cubicBezTo>
                  <a:cubicBezTo>
                    <a:pt x="5" y="23"/>
                    <a:pt x="5" y="24"/>
                    <a:pt x="6" y="25"/>
                  </a:cubicBezTo>
                  <a:cubicBezTo>
                    <a:pt x="7" y="26"/>
                    <a:pt x="9" y="27"/>
                    <a:pt x="10" y="27"/>
                  </a:cubicBezTo>
                  <a:cubicBezTo>
                    <a:pt x="12" y="27"/>
                    <a:pt x="13" y="26"/>
                    <a:pt x="15" y="25"/>
                  </a:cubicBezTo>
                  <a:cubicBezTo>
                    <a:pt x="16" y="23"/>
                    <a:pt x="16" y="22"/>
                    <a:pt x="16" y="19"/>
                  </a:cubicBezTo>
                  <a:cubicBezTo>
                    <a:pt x="16" y="17"/>
                    <a:pt x="16" y="16"/>
                    <a:pt x="15" y="14"/>
                  </a:cubicBezTo>
                  <a:cubicBezTo>
                    <a:pt x="13" y="13"/>
                    <a:pt x="12" y="13"/>
                    <a:pt x="10" y="13"/>
                  </a:cubicBezTo>
                  <a:cubicBezTo>
                    <a:pt x="9" y="13"/>
                    <a:pt x="8" y="13"/>
                    <a:pt x="7" y="13"/>
                  </a:cubicBezTo>
                  <a:cubicBezTo>
                    <a:pt x="6" y="14"/>
                    <a:pt x="5" y="15"/>
                    <a:pt x="5" y="15"/>
                  </a:cubicBezTo>
                  <a:cubicBezTo>
                    <a:pt x="1" y="15"/>
                    <a:pt x="1" y="15"/>
                    <a:pt x="1" y="15"/>
                  </a:cubicBezTo>
                  <a:cubicBezTo>
                    <a:pt x="4" y="0"/>
                    <a:pt x="4" y="0"/>
                    <a:pt x="4" y="0"/>
                  </a:cubicBezTo>
                  <a:cubicBezTo>
                    <a:pt x="19" y="0"/>
                    <a:pt x="19" y="0"/>
                    <a:pt x="19" y="0"/>
                  </a:cubicBezTo>
                  <a:cubicBezTo>
                    <a:pt x="19" y="3"/>
                    <a:pt x="19" y="3"/>
                    <a:pt x="19" y="3"/>
                  </a:cubicBezTo>
                  <a:cubicBezTo>
                    <a:pt x="7" y="3"/>
                    <a:pt x="7" y="3"/>
                    <a:pt x="7" y="3"/>
                  </a:cubicBezTo>
                  <a:cubicBezTo>
                    <a:pt x="5" y="11"/>
                    <a:pt x="5" y="11"/>
                    <a:pt x="5" y="11"/>
                  </a:cubicBezTo>
                  <a:cubicBezTo>
                    <a:pt x="7" y="10"/>
                    <a:pt x="9" y="9"/>
                    <a:pt x="11" y="9"/>
                  </a:cubicBezTo>
                  <a:cubicBezTo>
                    <a:pt x="14" y="9"/>
                    <a:pt x="16" y="10"/>
                    <a:pt x="18" y="12"/>
                  </a:cubicBezTo>
                  <a:cubicBezTo>
                    <a:pt x="19" y="14"/>
                    <a:pt x="20" y="16"/>
                    <a:pt x="20" y="19"/>
                  </a:cubicBezTo>
                  <a:cubicBezTo>
                    <a:pt x="20" y="22"/>
                    <a:pt x="20" y="24"/>
                    <a:pt x="18" y="26"/>
                  </a:cubicBezTo>
                  <a:cubicBezTo>
                    <a:pt x="16" y="28"/>
                    <a:pt x="13" y="30"/>
                    <a:pt x="10" y="30"/>
                  </a:cubicBezTo>
                  <a:cubicBezTo>
                    <a:pt x="7" y="30"/>
                    <a:pt x="5" y="29"/>
                    <a:pt x="3" y="27"/>
                  </a:cubicBezTo>
                  <a:cubicBezTo>
                    <a:pt x="2" y="26"/>
                    <a:pt x="1" y="24"/>
                    <a:pt x="0" y="21"/>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43" name="Freeform 56"/>
            <p:cNvSpPr>
              <a:spLocks noEditPoints="1"/>
            </p:cNvSpPr>
            <p:nvPr/>
          </p:nvSpPr>
          <p:spPr bwMode="auto">
            <a:xfrm>
              <a:off x="1536452" y="3186394"/>
              <a:ext cx="101700" cy="95474"/>
            </a:xfrm>
            <a:custGeom>
              <a:avLst/>
              <a:gdLst>
                <a:gd name="T0" fmla="*/ 0 w 33"/>
                <a:gd name="T1" fmla="*/ 7 h 31"/>
                <a:gd name="T2" fmla="*/ 2 w 33"/>
                <a:gd name="T3" fmla="*/ 2 h 31"/>
                <a:gd name="T4" fmla="*/ 7 w 33"/>
                <a:gd name="T5" fmla="*/ 0 h 31"/>
                <a:gd name="T6" fmla="*/ 11 w 33"/>
                <a:gd name="T7" fmla="*/ 2 h 31"/>
                <a:gd name="T8" fmla="*/ 13 w 33"/>
                <a:gd name="T9" fmla="*/ 8 h 31"/>
                <a:gd name="T10" fmla="*/ 11 w 33"/>
                <a:gd name="T11" fmla="*/ 13 h 31"/>
                <a:gd name="T12" fmla="*/ 7 w 33"/>
                <a:gd name="T13" fmla="*/ 16 h 31"/>
                <a:gd name="T14" fmla="*/ 2 w 33"/>
                <a:gd name="T15" fmla="*/ 13 h 31"/>
                <a:gd name="T16" fmla="*/ 0 w 33"/>
                <a:gd name="T17" fmla="*/ 7 h 31"/>
                <a:gd name="T18" fmla="*/ 7 w 33"/>
                <a:gd name="T19" fmla="*/ 2 h 31"/>
                <a:gd name="T20" fmla="*/ 5 w 33"/>
                <a:gd name="T21" fmla="*/ 3 h 31"/>
                <a:gd name="T22" fmla="*/ 4 w 33"/>
                <a:gd name="T23" fmla="*/ 8 h 31"/>
                <a:gd name="T24" fmla="*/ 5 w 33"/>
                <a:gd name="T25" fmla="*/ 12 h 31"/>
                <a:gd name="T26" fmla="*/ 7 w 33"/>
                <a:gd name="T27" fmla="*/ 13 h 31"/>
                <a:gd name="T28" fmla="*/ 9 w 33"/>
                <a:gd name="T29" fmla="*/ 12 h 31"/>
                <a:gd name="T30" fmla="*/ 10 w 33"/>
                <a:gd name="T31" fmla="*/ 7 h 31"/>
                <a:gd name="T32" fmla="*/ 9 w 33"/>
                <a:gd name="T33" fmla="*/ 3 h 31"/>
                <a:gd name="T34" fmla="*/ 7 w 33"/>
                <a:gd name="T35" fmla="*/ 2 h 31"/>
                <a:gd name="T36" fmla="*/ 7 w 33"/>
                <a:gd name="T37" fmla="*/ 31 h 31"/>
                <a:gd name="T38" fmla="*/ 23 w 33"/>
                <a:gd name="T39" fmla="*/ 0 h 31"/>
                <a:gd name="T40" fmla="*/ 26 w 33"/>
                <a:gd name="T41" fmla="*/ 0 h 31"/>
                <a:gd name="T42" fmla="*/ 10 w 33"/>
                <a:gd name="T43" fmla="*/ 31 h 31"/>
                <a:gd name="T44" fmla="*/ 7 w 33"/>
                <a:gd name="T45" fmla="*/ 31 h 31"/>
                <a:gd name="T46" fmla="*/ 20 w 33"/>
                <a:gd name="T47" fmla="*/ 23 h 31"/>
                <a:gd name="T48" fmla="*/ 21 w 33"/>
                <a:gd name="T49" fmla="*/ 18 h 31"/>
                <a:gd name="T50" fmla="*/ 26 w 33"/>
                <a:gd name="T51" fmla="*/ 15 h 31"/>
                <a:gd name="T52" fmla="*/ 31 w 33"/>
                <a:gd name="T53" fmla="*/ 17 h 31"/>
                <a:gd name="T54" fmla="*/ 33 w 33"/>
                <a:gd name="T55" fmla="*/ 23 h 31"/>
                <a:gd name="T56" fmla="*/ 31 w 33"/>
                <a:gd name="T57" fmla="*/ 29 h 31"/>
                <a:gd name="T58" fmla="*/ 26 w 33"/>
                <a:gd name="T59" fmla="*/ 31 h 31"/>
                <a:gd name="T60" fmla="*/ 22 w 33"/>
                <a:gd name="T61" fmla="*/ 29 h 31"/>
                <a:gd name="T62" fmla="*/ 20 w 33"/>
                <a:gd name="T63" fmla="*/ 23 h 31"/>
                <a:gd name="T64" fmla="*/ 26 w 33"/>
                <a:gd name="T65" fmla="*/ 18 h 31"/>
                <a:gd name="T66" fmla="*/ 24 w 33"/>
                <a:gd name="T67" fmla="*/ 19 h 31"/>
                <a:gd name="T68" fmla="*/ 23 w 33"/>
                <a:gd name="T69" fmla="*/ 23 h 31"/>
                <a:gd name="T70" fmla="*/ 24 w 33"/>
                <a:gd name="T71" fmla="*/ 28 h 31"/>
                <a:gd name="T72" fmla="*/ 26 w 33"/>
                <a:gd name="T73" fmla="*/ 29 h 31"/>
                <a:gd name="T74" fmla="*/ 29 w 33"/>
                <a:gd name="T75" fmla="*/ 28 h 31"/>
                <a:gd name="T76" fmla="*/ 29 w 33"/>
                <a:gd name="T77" fmla="*/ 23 h 31"/>
                <a:gd name="T78" fmla="*/ 29 w 33"/>
                <a:gd name="T79" fmla="*/ 19 h 31"/>
                <a:gd name="T80" fmla="*/ 26 w 33"/>
                <a:gd name="T8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31">
                  <a:moveTo>
                    <a:pt x="0" y="7"/>
                  </a:moveTo>
                  <a:cubicBezTo>
                    <a:pt x="0" y="5"/>
                    <a:pt x="1" y="3"/>
                    <a:pt x="2" y="2"/>
                  </a:cubicBezTo>
                  <a:cubicBezTo>
                    <a:pt x="3" y="0"/>
                    <a:pt x="5" y="0"/>
                    <a:pt x="7" y="0"/>
                  </a:cubicBezTo>
                  <a:cubicBezTo>
                    <a:pt x="9" y="0"/>
                    <a:pt x="10" y="0"/>
                    <a:pt x="11" y="2"/>
                  </a:cubicBezTo>
                  <a:cubicBezTo>
                    <a:pt x="13" y="3"/>
                    <a:pt x="13" y="5"/>
                    <a:pt x="13" y="8"/>
                  </a:cubicBezTo>
                  <a:cubicBezTo>
                    <a:pt x="13" y="10"/>
                    <a:pt x="13" y="12"/>
                    <a:pt x="11" y="13"/>
                  </a:cubicBezTo>
                  <a:cubicBezTo>
                    <a:pt x="10" y="15"/>
                    <a:pt x="9" y="16"/>
                    <a:pt x="7" y="16"/>
                  </a:cubicBezTo>
                  <a:cubicBezTo>
                    <a:pt x="5" y="16"/>
                    <a:pt x="3" y="15"/>
                    <a:pt x="2" y="13"/>
                  </a:cubicBezTo>
                  <a:cubicBezTo>
                    <a:pt x="1" y="12"/>
                    <a:pt x="0" y="10"/>
                    <a:pt x="0" y="7"/>
                  </a:cubicBezTo>
                  <a:close/>
                  <a:moveTo>
                    <a:pt x="7" y="2"/>
                  </a:moveTo>
                  <a:cubicBezTo>
                    <a:pt x="6" y="2"/>
                    <a:pt x="5" y="3"/>
                    <a:pt x="5" y="3"/>
                  </a:cubicBezTo>
                  <a:cubicBezTo>
                    <a:pt x="4" y="4"/>
                    <a:pt x="4" y="6"/>
                    <a:pt x="4" y="8"/>
                  </a:cubicBezTo>
                  <a:cubicBezTo>
                    <a:pt x="4" y="10"/>
                    <a:pt x="4" y="11"/>
                    <a:pt x="5" y="12"/>
                  </a:cubicBezTo>
                  <a:cubicBezTo>
                    <a:pt x="5" y="13"/>
                    <a:pt x="6" y="13"/>
                    <a:pt x="7" y="13"/>
                  </a:cubicBezTo>
                  <a:cubicBezTo>
                    <a:pt x="8" y="13"/>
                    <a:pt x="9" y="13"/>
                    <a:pt x="9" y="12"/>
                  </a:cubicBezTo>
                  <a:cubicBezTo>
                    <a:pt x="10" y="11"/>
                    <a:pt x="10" y="10"/>
                    <a:pt x="10" y="7"/>
                  </a:cubicBezTo>
                  <a:cubicBezTo>
                    <a:pt x="10" y="6"/>
                    <a:pt x="10" y="4"/>
                    <a:pt x="9" y="3"/>
                  </a:cubicBezTo>
                  <a:cubicBezTo>
                    <a:pt x="9" y="3"/>
                    <a:pt x="8" y="2"/>
                    <a:pt x="7" y="2"/>
                  </a:cubicBezTo>
                  <a:close/>
                  <a:moveTo>
                    <a:pt x="7" y="31"/>
                  </a:moveTo>
                  <a:cubicBezTo>
                    <a:pt x="23" y="0"/>
                    <a:pt x="23" y="0"/>
                    <a:pt x="23" y="0"/>
                  </a:cubicBezTo>
                  <a:cubicBezTo>
                    <a:pt x="26" y="0"/>
                    <a:pt x="26" y="0"/>
                    <a:pt x="26" y="0"/>
                  </a:cubicBezTo>
                  <a:cubicBezTo>
                    <a:pt x="10" y="31"/>
                    <a:pt x="10" y="31"/>
                    <a:pt x="10" y="31"/>
                  </a:cubicBezTo>
                  <a:lnTo>
                    <a:pt x="7" y="31"/>
                  </a:lnTo>
                  <a:close/>
                  <a:moveTo>
                    <a:pt x="20" y="23"/>
                  </a:moveTo>
                  <a:cubicBezTo>
                    <a:pt x="20" y="21"/>
                    <a:pt x="20" y="19"/>
                    <a:pt x="21" y="18"/>
                  </a:cubicBezTo>
                  <a:cubicBezTo>
                    <a:pt x="23" y="16"/>
                    <a:pt x="24" y="15"/>
                    <a:pt x="26" y="15"/>
                  </a:cubicBezTo>
                  <a:cubicBezTo>
                    <a:pt x="28" y="15"/>
                    <a:pt x="30" y="16"/>
                    <a:pt x="31" y="17"/>
                  </a:cubicBezTo>
                  <a:cubicBezTo>
                    <a:pt x="32" y="19"/>
                    <a:pt x="33" y="21"/>
                    <a:pt x="33" y="23"/>
                  </a:cubicBezTo>
                  <a:cubicBezTo>
                    <a:pt x="33" y="26"/>
                    <a:pt x="32" y="28"/>
                    <a:pt x="31" y="29"/>
                  </a:cubicBezTo>
                  <a:cubicBezTo>
                    <a:pt x="30" y="31"/>
                    <a:pt x="28" y="31"/>
                    <a:pt x="26" y="31"/>
                  </a:cubicBezTo>
                  <a:cubicBezTo>
                    <a:pt x="24" y="31"/>
                    <a:pt x="23" y="31"/>
                    <a:pt x="22" y="29"/>
                  </a:cubicBezTo>
                  <a:cubicBezTo>
                    <a:pt x="20" y="28"/>
                    <a:pt x="20" y="26"/>
                    <a:pt x="20" y="23"/>
                  </a:cubicBezTo>
                  <a:close/>
                  <a:moveTo>
                    <a:pt x="26" y="18"/>
                  </a:moveTo>
                  <a:cubicBezTo>
                    <a:pt x="25" y="18"/>
                    <a:pt x="25" y="18"/>
                    <a:pt x="24" y="19"/>
                  </a:cubicBezTo>
                  <a:cubicBezTo>
                    <a:pt x="23" y="20"/>
                    <a:pt x="23" y="21"/>
                    <a:pt x="23" y="23"/>
                  </a:cubicBezTo>
                  <a:cubicBezTo>
                    <a:pt x="23" y="25"/>
                    <a:pt x="23" y="27"/>
                    <a:pt x="24" y="28"/>
                  </a:cubicBezTo>
                  <a:cubicBezTo>
                    <a:pt x="25" y="28"/>
                    <a:pt x="25" y="29"/>
                    <a:pt x="26" y="29"/>
                  </a:cubicBezTo>
                  <a:cubicBezTo>
                    <a:pt x="27" y="29"/>
                    <a:pt x="28" y="28"/>
                    <a:pt x="29" y="28"/>
                  </a:cubicBezTo>
                  <a:cubicBezTo>
                    <a:pt x="29" y="27"/>
                    <a:pt x="29" y="25"/>
                    <a:pt x="29" y="23"/>
                  </a:cubicBezTo>
                  <a:cubicBezTo>
                    <a:pt x="29" y="21"/>
                    <a:pt x="29" y="20"/>
                    <a:pt x="29" y="19"/>
                  </a:cubicBezTo>
                  <a:cubicBezTo>
                    <a:pt x="28" y="18"/>
                    <a:pt x="27" y="18"/>
                    <a:pt x="26" y="18"/>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44" name="Freeform 57"/>
            <p:cNvSpPr>
              <a:spLocks/>
            </p:cNvSpPr>
            <p:nvPr/>
          </p:nvSpPr>
          <p:spPr bwMode="auto">
            <a:xfrm>
              <a:off x="1391165" y="3493572"/>
              <a:ext cx="62266" cy="91323"/>
            </a:xfrm>
            <a:custGeom>
              <a:avLst/>
              <a:gdLst>
                <a:gd name="T0" fmla="*/ 20 w 20"/>
                <a:gd name="T1" fmla="*/ 26 h 30"/>
                <a:gd name="T2" fmla="*/ 20 w 20"/>
                <a:gd name="T3" fmla="*/ 30 h 30"/>
                <a:gd name="T4" fmla="*/ 0 w 20"/>
                <a:gd name="T5" fmla="*/ 30 h 30"/>
                <a:gd name="T6" fmla="*/ 0 w 20"/>
                <a:gd name="T7" fmla="*/ 27 h 30"/>
                <a:gd name="T8" fmla="*/ 3 w 20"/>
                <a:gd name="T9" fmla="*/ 23 h 30"/>
                <a:gd name="T10" fmla="*/ 7 w 20"/>
                <a:gd name="T11" fmla="*/ 19 h 30"/>
                <a:gd name="T12" fmla="*/ 14 w 20"/>
                <a:gd name="T13" fmla="*/ 12 h 30"/>
                <a:gd name="T14" fmla="*/ 16 w 20"/>
                <a:gd name="T15" fmla="*/ 8 h 30"/>
                <a:gd name="T16" fmla="*/ 14 w 20"/>
                <a:gd name="T17" fmla="*/ 4 h 30"/>
                <a:gd name="T18" fmla="*/ 10 w 20"/>
                <a:gd name="T19" fmla="*/ 3 h 30"/>
                <a:gd name="T20" fmla="*/ 6 w 20"/>
                <a:gd name="T21" fmla="*/ 4 h 30"/>
                <a:gd name="T22" fmla="*/ 4 w 20"/>
                <a:gd name="T23" fmla="*/ 9 h 30"/>
                <a:gd name="T24" fmla="*/ 0 w 20"/>
                <a:gd name="T25" fmla="*/ 8 h 30"/>
                <a:gd name="T26" fmla="*/ 3 w 20"/>
                <a:gd name="T27" fmla="*/ 2 h 30"/>
                <a:gd name="T28" fmla="*/ 10 w 20"/>
                <a:gd name="T29" fmla="*/ 0 h 30"/>
                <a:gd name="T30" fmla="*/ 17 w 20"/>
                <a:gd name="T31" fmla="*/ 2 h 30"/>
                <a:gd name="T32" fmla="*/ 19 w 20"/>
                <a:gd name="T33" fmla="*/ 8 h 30"/>
                <a:gd name="T34" fmla="*/ 19 w 20"/>
                <a:gd name="T35" fmla="*/ 11 h 30"/>
                <a:gd name="T36" fmla="*/ 16 w 20"/>
                <a:gd name="T37" fmla="*/ 15 h 30"/>
                <a:gd name="T38" fmla="*/ 11 w 20"/>
                <a:gd name="T39" fmla="*/ 20 h 30"/>
                <a:gd name="T40" fmla="*/ 6 w 20"/>
                <a:gd name="T41" fmla="*/ 24 h 30"/>
                <a:gd name="T42" fmla="*/ 5 w 20"/>
                <a:gd name="T43" fmla="*/ 26 h 30"/>
                <a:gd name="T44" fmla="*/ 20 w 20"/>
                <a:gd name="T4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0">
                  <a:moveTo>
                    <a:pt x="20" y="26"/>
                  </a:moveTo>
                  <a:cubicBezTo>
                    <a:pt x="20" y="30"/>
                    <a:pt x="20" y="30"/>
                    <a:pt x="20" y="30"/>
                  </a:cubicBezTo>
                  <a:cubicBezTo>
                    <a:pt x="0" y="30"/>
                    <a:pt x="0" y="30"/>
                    <a:pt x="0" y="30"/>
                  </a:cubicBezTo>
                  <a:cubicBezTo>
                    <a:pt x="0" y="29"/>
                    <a:pt x="0" y="28"/>
                    <a:pt x="0" y="27"/>
                  </a:cubicBezTo>
                  <a:cubicBezTo>
                    <a:pt x="1" y="26"/>
                    <a:pt x="1" y="24"/>
                    <a:pt x="3" y="23"/>
                  </a:cubicBezTo>
                  <a:cubicBezTo>
                    <a:pt x="4" y="22"/>
                    <a:pt x="5" y="20"/>
                    <a:pt x="7" y="19"/>
                  </a:cubicBezTo>
                  <a:cubicBezTo>
                    <a:pt x="11" y="16"/>
                    <a:pt x="13" y="14"/>
                    <a:pt x="14" y="12"/>
                  </a:cubicBezTo>
                  <a:cubicBezTo>
                    <a:pt x="15" y="11"/>
                    <a:pt x="16" y="9"/>
                    <a:pt x="16" y="8"/>
                  </a:cubicBezTo>
                  <a:cubicBezTo>
                    <a:pt x="16" y="6"/>
                    <a:pt x="15" y="5"/>
                    <a:pt x="14" y="4"/>
                  </a:cubicBezTo>
                  <a:cubicBezTo>
                    <a:pt x="13" y="3"/>
                    <a:pt x="12" y="3"/>
                    <a:pt x="10" y="3"/>
                  </a:cubicBezTo>
                  <a:cubicBezTo>
                    <a:pt x="8" y="3"/>
                    <a:pt x="7" y="3"/>
                    <a:pt x="6" y="4"/>
                  </a:cubicBezTo>
                  <a:cubicBezTo>
                    <a:pt x="5" y="5"/>
                    <a:pt x="4" y="7"/>
                    <a:pt x="4" y="9"/>
                  </a:cubicBezTo>
                  <a:cubicBezTo>
                    <a:pt x="0" y="8"/>
                    <a:pt x="0" y="8"/>
                    <a:pt x="0" y="8"/>
                  </a:cubicBezTo>
                  <a:cubicBezTo>
                    <a:pt x="1" y="5"/>
                    <a:pt x="2" y="3"/>
                    <a:pt x="3" y="2"/>
                  </a:cubicBezTo>
                  <a:cubicBezTo>
                    <a:pt x="5" y="0"/>
                    <a:pt x="7" y="0"/>
                    <a:pt x="10" y="0"/>
                  </a:cubicBezTo>
                  <a:cubicBezTo>
                    <a:pt x="13" y="0"/>
                    <a:pt x="15" y="0"/>
                    <a:pt x="17" y="2"/>
                  </a:cubicBezTo>
                  <a:cubicBezTo>
                    <a:pt x="19" y="4"/>
                    <a:pt x="19" y="6"/>
                    <a:pt x="19" y="8"/>
                  </a:cubicBezTo>
                  <a:cubicBezTo>
                    <a:pt x="19" y="9"/>
                    <a:pt x="19" y="10"/>
                    <a:pt x="19" y="11"/>
                  </a:cubicBezTo>
                  <a:cubicBezTo>
                    <a:pt x="18" y="13"/>
                    <a:pt x="17" y="14"/>
                    <a:pt x="16" y="15"/>
                  </a:cubicBezTo>
                  <a:cubicBezTo>
                    <a:pt x="15" y="16"/>
                    <a:pt x="13" y="18"/>
                    <a:pt x="11" y="20"/>
                  </a:cubicBezTo>
                  <a:cubicBezTo>
                    <a:pt x="8" y="22"/>
                    <a:pt x="7" y="23"/>
                    <a:pt x="6" y="24"/>
                  </a:cubicBezTo>
                  <a:cubicBezTo>
                    <a:pt x="6" y="25"/>
                    <a:pt x="5" y="25"/>
                    <a:pt x="5" y="26"/>
                  </a:cubicBezTo>
                  <a:lnTo>
                    <a:pt x="20" y="26"/>
                  </a:ln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45" name="Freeform 58"/>
            <p:cNvSpPr>
              <a:spLocks noEditPoints="1"/>
            </p:cNvSpPr>
            <p:nvPr/>
          </p:nvSpPr>
          <p:spPr bwMode="auto">
            <a:xfrm>
              <a:off x="1461733" y="3493572"/>
              <a:ext cx="62266" cy="91323"/>
            </a:xfrm>
            <a:custGeom>
              <a:avLst/>
              <a:gdLst>
                <a:gd name="T0" fmla="*/ 0 w 20"/>
                <a:gd name="T1" fmla="*/ 15 h 30"/>
                <a:gd name="T2" fmla="*/ 2 w 20"/>
                <a:gd name="T3" fmla="*/ 6 h 30"/>
                <a:gd name="T4" fmla="*/ 5 w 20"/>
                <a:gd name="T5" fmla="*/ 1 h 30"/>
                <a:gd name="T6" fmla="*/ 10 w 20"/>
                <a:gd name="T7" fmla="*/ 0 h 30"/>
                <a:gd name="T8" fmla="*/ 14 w 20"/>
                <a:gd name="T9" fmla="*/ 1 h 30"/>
                <a:gd name="T10" fmla="*/ 17 w 20"/>
                <a:gd name="T11" fmla="*/ 3 h 30"/>
                <a:gd name="T12" fmla="*/ 19 w 20"/>
                <a:gd name="T13" fmla="*/ 8 h 30"/>
                <a:gd name="T14" fmla="*/ 20 w 20"/>
                <a:gd name="T15" fmla="*/ 15 h 30"/>
                <a:gd name="T16" fmla="*/ 19 w 20"/>
                <a:gd name="T17" fmla="*/ 23 h 30"/>
                <a:gd name="T18" fmla="*/ 16 w 20"/>
                <a:gd name="T19" fmla="*/ 28 h 30"/>
                <a:gd name="T20" fmla="*/ 10 w 20"/>
                <a:gd name="T21" fmla="*/ 30 h 30"/>
                <a:gd name="T22" fmla="*/ 3 w 20"/>
                <a:gd name="T23" fmla="*/ 27 h 30"/>
                <a:gd name="T24" fmla="*/ 0 w 20"/>
                <a:gd name="T25" fmla="*/ 15 h 30"/>
                <a:gd name="T26" fmla="*/ 4 w 20"/>
                <a:gd name="T27" fmla="*/ 15 h 30"/>
                <a:gd name="T28" fmla="*/ 6 w 20"/>
                <a:gd name="T29" fmla="*/ 25 h 30"/>
                <a:gd name="T30" fmla="*/ 10 w 20"/>
                <a:gd name="T31" fmla="*/ 27 h 30"/>
                <a:gd name="T32" fmla="*/ 15 w 20"/>
                <a:gd name="T33" fmla="*/ 25 h 30"/>
                <a:gd name="T34" fmla="*/ 16 w 20"/>
                <a:gd name="T35" fmla="*/ 15 h 30"/>
                <a:gd name="T36" fmla="*/ 15 w 20"/>
                <a:gd name="T37" fmla="*/ 5 h 30"/>
                <a:gd name="T38" fmla="*/ 10 w 20"/>
                <a:gd name="T39" fmla="*/ 3 h 30"/>
                <a:gd name="T40" fmla="*/ 6 w 20"/>
                <a:gd name="T41" fmla="*/ 5 h 30"/>
                <a:gd name="T42" fmla="*/ 4 w 2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0">
                  <a:moveTo>
                    <a:pt x="0" y="15"/>
                  </a:moveTo>
                  <a:cubicBezTo>
                    <a:pt x="0" y="11"/>
                    <a:pt x="1" y="8"/>
                    <a:pt x="2" y="6"/>
                  </a:cubicBezTo>
                  <a:cubicBezTo>
                    <a:pt x="2" y="4"/>
                    <a:pt x="3" y="2"/>
                    <a:pt x="5" y="1"/>
                  </a:cubicBezTo>
                  <a:cubicBezTo>
                    <a:pt x="6" y="0"/>
                    <a:pt x="8" y="0"/>
                    <a:pt x="10" y="0"/>
                  </a:cubicBezTo>
                  <a:cubicBezTo>
                    <a:pt x="12" y="0"/>
                    <a:pt x="13" y="0"/>
                    <a:pt x="14" y="1"/>
                  </a:cubicBezTo>
                  <a:cubicBezTo>
                    <a:pt x="16" y="1"/>
                    <a:pt x="17" y="2"/>
                    <a:pt x="17" y="3"/>
                  </a:cubicBezTo>
                  <a:cubicBezTo>
                    <a:pt x="18" y="5"/>
                    <a:pt x="19" y="6"/>
                    <a:pt x="19" y="8"/>
                  </a:cubicBezTo>
                  <a:cubicBezTo>
                    <a:pt x="20" y="10"/>
                    <a:pt x="20" y="12"/>
                    <a:pt x="20" y="15"/>
                  </a:cubicBezTo>
                  <a:cubicBezTo>
                    <a:pt x="20" y="18"/>
                    <a:pt x="20" y="21"/>
                    <a:pt x="19" y="23"/>
                  </a:cubicBezTo>
                  <a:cubicBezTo>
                    <a:pt x="18" y="26"/>
                    <a:pt x="17" y="27"/>
                    <a:pt x="16" y="28"/>
                  </a:cubicBezTo>
                  <a:cubicBezTo>
                    <a:pt x="14" y="30"/>
                    <a:pt x="12" y="30"/>
                    <a:pt x="10" y="30"/>
                  </a:cubicBezTo>
                  <a:cubicBezTo>
                    <a:pt x="7" y="30"/>
                    <a:pt x="5" y="29"/>
                    <a:pt x="3" y="27"/>
                  </a:cubicBezTo>
                  <a:cubicBezTo>
                    <a:pt x="1" y="25"/>
                    <a:pt x="0" y="20"/>
                    <a:pt x="0" y="15"/>
                  </a:cubicBezTo>
                  <a:close/>
                  <a:moveTo>
                    <a:pt x="4" y="15"/>
                  </a:moveTo>
                  <a:cubicBezTo>
                    <a:pt x="4" y="20"/>
                    <a:pt x="5" y="23"/>
                    <a:pt x="6" y="25"/>
                  </a:cubicBezTo>
                  <a:cubicBezTo>
                    <a:pt x="7" y="26"/>
                    <a:pt x="9" y="27"/>
                    <a:pt x="10" y="27"/>
                  </a:cubicBezTo>
                  <a:cubicBezTo>
                    <a:pt x="12" y="27"/>
                    <a:pt x="13" y="26"/>
                    <a:pt x="15" y="25"/>
                  </a:cubicBezTo>
                  <a:cubicBezTo>
                    <a:pt x="16" y="23"/>
                    <a:pt x="16" y="20"/>
                    <a:pt x="16" y="15"/>
                  </a:cubicBezTo>
                  <a:cubicBezTo>
                    <a:pt x="16" y="10"/>
                    <a:pt x="16" y="7"/>
                    <a:pt x="15" y="5"/>
                  </a:cubicBezTo>
                  <a:cubicBezTo>
                    <a:pt x="13" y="3"/>
                    <a:pt x="12" y="3"/>
                    <a:pt x="10" y="3"/>
                  </a:cubicBezTo>
                  <a:cubicBezTo>
                    <a:pt x="9" y="3"/>
                    <a:pt x="7" y="3"/>
                    <a:pt x="6" y="5"/>
                  </a:cubicBezTo>
                  <a:cubicBezTo>
                    <a:pt x="5" y="7"/>
                    <a:pt x="4" y="10"/>
                    <a:pt x="4" y="15"/>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46" name="Freeform 59"/>
            <p:cNvSpPr>
              <a:spLocks noEditPoints="1"/>
            </p:cNvSpPr>
            <p:nvPr/>
          </p:nvSpPr>
          <p:spPr bwMode="auto">
            <a:xfrm>
              <a:off x="1536452" y="3489421"/>
              <a:ext cx="101700" cy="99625"/>
            </a:xfrm>
            <a:custGeom>
              <a:avLst/>
              <a:gdLst>
                <a:gd name="T0" fmla="*/ 0 w 33"/>
                <a:gd name="T1" fmla="*/ 8 h 32"/>
                <a:gd name="T2" fmla="*/ 2 w 33"/>
                <a:gd name="T3" fmla="*/ 2 h 32"/>
                <a:gd name="T4" fmla="*/ 7 w 33"/>
                <a:gd name="T5" fmla="*/ 0 h 32"/>
                <a:gd name="T6" fmla="*/ 11 w 33"/>
                <a:gd name="T7" fmla="*/ 2 h 32"/>
                <a:gd name="T8" fmla="*/ 13 w 33"/>
                <a:gd name="T9" fmla="*/ 8 h 32"/>
                <a:gd name="T10" fmla="*/ 11 w 33"/>
                <a:gd name="T11" fmla="*/ 14 h 32"/>
                <a:gd name="T12" fmla="*/ 7 w 33"/>
                <a:gd name="T13" fmla="*/ 16 h 32"/>
                <a:gd name="T14" fmla="*/ 2 w 33"/>
                <a:gd name="T15" fmla="*/ 14 h 32"/>
                <a:gd name="T16" fmla="*/ 0 w 33"/>
                <a:gd name="T17" fmla="*/ 8 h 32"/>
                <a:gd name="T18" fmla="*/ 7 w 33"/>
                <a:gd name="T19" fmla="*/ 3 h 32"/>
                <a:gd name="T20" fmla="*/ 5 w 33"/>
                <a:gd name="T21" fmla="*/ 4 h 32"/>
                <a:gd name="T22" fmla="*/ 4 w 33"/>
                <a:gd name="T23" fmla="*/ 8 h 32"/>
                <a:gd name="T24" fmla="*/ 5 w 33"/>
                <a:gd name="T25" fmla="*/ 12 h 32"/>
                <a:gd name="T26" fmla="*/ 7 w 33"/>
                <a:gd name="T27" fmla="*/ 13 h 32"/>
                <a:gd name="T28" fmla="*/ 9 w 33"/>
                <a:gd name="T29" fmla="*/ 12 h 32"/>
                <a:gd name="T30" fmla="*/ 10 w 33"/>
                <a:gd name="T31" fmla="*/ 8 h 32"/>
                <a:gd name="T32" fmla="*/ 9 w 33"/>
                <a:gd name="T33" fmla="*/ 4 h 32"/>
                <a:gd name="T34" fmla="*/ 7 w 33"/>
                <a:gd name="T35" fmla="*/ 3 h 32"/>
                <a:gd name="T36" fmla="*/ 7 w 33"/>
                <a:gd name="T37" fmla="*/ 32 h 32"/>
                <a:gd name="T38" fmla="*/ 23 w 33"/>
                <a:gd name="T39" fmla="*/ 0 h 32"/>
                <a:gd name="T40" fmla="*/ 26 w 33"/>
                <a:gd name="T41" fmla="*/ 0 h 32"/>
                <a:gd name="T42" fmla="*/ 10 w 33"/>
                <a:gd name="T43" fmla="*/ 32 h 32"/>
                <a:gd name="T44" fmla="*/ 7 w 33"/>
                <a:gd name="T45" fmla="*/ 32 h 32"/>
                <a:gd name="T46" fmla="*/ 20 w 33"/>
                <a:gd name="T47" fmla="*/ 24 h 32"/>
                <a:gd name="T48" fmla="*/ 21 w 33"/>
                <a:gd name="T49" fmla="*/ 18 h 32"/>
                <a:gd name="T50" fmla="*/ 26 w 33"/>
                <a:gd name="T51" fmla="*/ 16 h 32"/>
                <a:gd name="T52" fmla="*/ 31 w 33"/>
                <a:gd name="T53" fmla="*/ 18 h 32"/>
                <a:gd name="T54" fmla="*/ 33 w 33"/>
                <a:gd name="T55" fmla="*/ 24 h 32"/>
                <a:gd name="T56" fmla="*/ 31 w 33"/>
                <a:gd name="T57" fmla="*/ 30 h 32"/>
                <a:gd name="T58" fmla="*/ 26 w 33"/>
                <a:gd name="T59" fmla="*/ 32 h 32"/>
                <a:gd name="T60" fmla="*/ 22 w 33"/>
                <a:gd name="T61" fmla="*/ 30 h 32"/>
                <a:gd name="T62" fmla="*/ 20 w 33"/>
                <a:gd name="T63" fmla="*/ 24 h 32"/>
                <a:gd name="T64" fmla="*/ 26 w 33"/>
                <a:gd name="T65" fmla="*/ 18 h 32"/>
                <a:gd name="T66" fmla="*/ 24 w 33"/>
                <a:gd name="T67" fmla="*/ 20 h 32"/>
                <a:gd name="T68" fmla="*/ 23 w 33"/>
                <a:gd name="T69" fmla="*/ 24 h 32"/>
                <a:gd name="T70" fmla="*/ 24 w 33"/>
                <a:gd name="T71" fmla="*/ 28 h 32"/>
                <a:gd name="T72" fmla="*/ 26 w 33"/>
                <a:gd name="T73" fmla="*/ 29 h 32"/>
                <a:gd name="T74" fmla="*/ 29 w 33"/>
                <a:gd name="T75" fmla="*/ 28 h 32"/>
                <a:gd name="T76" fmla="*/ 29 w 33"/>
                <a:gd name="T77" fmla="*/ 24 h 32"/>
                <a:gd name="T78" fmla="*/ 29 w 33"/>
                <a:gd name="T79" fmla="*/ 20 h 32"/>
                <a:gd name="T80" fmla="*/ 26 w 33"/>
                <a:gd name="T8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32">
                  <a:moveTo>
                    <a:pt x="0" y="8"/>
                  </a:moveTo>
                  <a:cubicBezTo>
                    <a:pt x="0" y="6"/>
                    <a:pt x="1" y="4"/>
                    <a:pt x="2" y="2"/>
                  </a:cubicBezTo>
                  <a:cubicBezTo>
                    <a:pt x="3" y="1"/>
                    <a:pt x="5" y="0"/>
                    <a:pt x="7" y="0"/>
                  </a:cubicBezTo>
                  <a:cubicBezTo>
                    <a:pt x="9" y="0"/>
                    <a:pt x="10" y="1"/>
                    <a:pt x="11" y="2"/>
                  </a:cubicBezTo>
                  <a:cubicBezTo>
                    <a:pt x="13" y="4"/>
                    <a:pt x="13" y="5"/>
                    <a:pt x="13" y="8"/>
                  </a:cubicBezTo>
                  <a:cubicBezTo>
                    <a:pt x="13" y="11"/>
                    <a:pt x="13" y="13"/>
                    <a:pt x="11" y="14"/>
                  </a:cubicBezTo>
                  <a:cubicBezTo>
                    <a:pt x="10" y="15"/>
                    <a:pt x="9" y="16"/>
                    <a:pt x="7" y="16"/>
                  </a:cubicBezTo>
                  <a:cubicBezTo>
                    <a:pt x="5" y="16"/>
                    <a:pt x="3" y="15"/>
                    <a:pt x="2" y="14"/>
                  </a:cubicBezTo>
                  <a:cubicBezTo>
                    <a:pt x="1" y="13"/>
                    <a:pt x="0" y="11"/>
                    <a:pt x="0" y="8"/>
                  </a:cubicBezTo>
                  <a:close/>
                  <a:moveTo>
                    <a:pt x="7" y="3"/>
                  </a:moveTo>
                  <a:cubicBezTo>
                    <a:pt x="6" y="3"/>
                    <a:pt x="5" y="3"/>
                    <a:pt x="5" y="4"/>
                  </a:cubicBezTo>
                  <a:cubicBezTo>
                    <a:pt x="4" y="5"/>
                    <a:pt x="4" y="6"/>
                    <a:pt x="4" y="8"/>
                  </a:cubicBezTo>
                  <a:cubicBezTo>
                    <a:pt x="4" y="10"/>
                    <a:pt x="4" y="12"/>
                    <a:pt x="5" y="12"/>
                  </a:cubicBezTo>
                  <a:cubicBezTo>
                    <a:pt x="5" y="13"/>
                    <a:pt x="6" y="13"/>
                    <a:pt x="7" y="13"/>
                  </a:cubicBezTo>
                  <a:cubicBezTo>
                    <a:pt x="8" y="13"/>
                    <a:pt x="9" y="13"/>
                    <a:pt x="9" y="12"/>
                  </a:cubicBezTo>
                  <a:cubicBezTo>
                    <a:pt x="10" y="11"/>
                    <a:pt x="10" y="10"/>
                    <a:pt x="10" y="8"/>
                  </a:cubicBezTo>
                  <a:cubicBezTo>
                    <a:pt x="10" y="6"/>
                    <a:pt x="10" y="5"/>
                    <a:pt x="9" y="4"/>
                  </a:cubicBezTo>
                  <a:cubicBezTo>
                    <a:pt x="9" y="3"/>
                    <a:pt x="8" y="3"/>
                    <a:pt x="7" y="3"/>
                  </a:cubicBezTo>
                  <a:close/>
                  <a:moveTo>
                    <a:pt x="7" y="32"/>
                  </a:moveTo>
                  <a:cubicBezTo>
                    <a:pt x="23" y="0"/>
                    <a:pt x="23" y="0"/>
                    <a:pt x="23" y="0"/>
                  </a:cubicBezTo>
                  <a:cubicBezTo>
                    <a:pt x="26" y="0"/>
                    <a:pt x="26" y="0"/>
                    <a:pt x="26" y="0"/>
                  </a:cubicBezTo>
                  <a:cubicBezTo>
                    <a:pt x="10" y="32"/>
                    <a:pt x="10" y="32"/>
                    <a:pt x="10" y="32"/>
                  </a:cubicBezTo>
                  <a:lnTo>
                    <a:pt x="7" y="32"/>
                  </a:lnTo>
                  <a:close/>
                  <a:moveTo>
                    <a:pt x="20" y="24"/>
                  </a:moveTo>
                  <a:cubicBezTo>
                    <a:pt x="20" y="21"/>
                    <a:pt x="20" y="20"/>
                    <a:pt x="21" y="18"/>
                  </a:cubicBezTo>
                  <a:cubicBezTo>
                    <a:pt x="23" y="17"/>
                    <a:pt x="24" y="16"/>
                    <a:pt x="26" y="16"/>
                  </a:cubicBezTo>
                  <a:cubicBezTo>
                    <a:pt x="28" y="16"/>
                    <a:pt x="30" y="17"/>
                    <a:pt x="31" y="18"/>
                  </a:cubicBezTo>
                  <a:cubicBezTo>
                    <a:pt x="32" y="19"/>
                    <a:pt x="33" y="21"/>
                    <a:pt x="33" y="24"/>
                  </a:cubicBezTo>
                  <a:cubicBezTo>
                    <a:pt x="33" y="26"/>
                    <a:pt x="32" y="28"/>
                    <a:pt x="31" y="30"/>
                  </a:cubicBezTo>
                  <a:cubicBezTo>
                    <a:pt x="30" y="31"/>
                    <a:pt x="28" y="32"/>
                    <a:pt x="26" y="32"/>
                  </a:cubicBezTo>
                  <a:cubicBezTo>
                    <a:pt x="24" y="32"/>
                    <a:pt x="23" y="31"/>
                    <a:pt x="22" y="30"/>
                  </a:cubicBezTo>
                  <a:cubicBezTo>
                    <a:pt x="20" y="28"/>
                    <a:pt x="20" y="26"/>
                    <a:pt x="20" y="24"/>
                  </a:cubicBezTo>
                  <a:close/>
                  <a:moveTo>
                    <a:pt x="26" y="18"/>
                  </a:moveTo>
                  <a:cubicBezTo>
                    <a:pt x="25" y="18"/>
                    <a:pt x="25" y="19"/>
                    <a:pt x="24" y="20"/>
                  </a:cubicBezTo>
                  <a:cubicBezTo>
                    <a:pt x="23" y="20"/>
                    <a:pt x="23" y="22"/>
                    <a:pt x="23" y="24"/>
                  </a:cubicBezTo>
                  <a:cubicBezTo>
                    <a:pt x="23" y="26"/>
                    <a:pt x="23" y="27"/>
                    <a:pt x="24" y="28"/>
                  </a:cubicBezTo>
                  <a:cubicBezTo>
                    <a:pt x="25" y="29"/>
                    <a:pt x="25" y="29"/>
                    <a:pt x="26" y="29"/>
                  </a:cubicBezTo>
                  <a:cubicBezTo>
                    <a:pt x="27" y="29"/>
                    <a:pt x="28" y="29"/>
                    <a:pt x="29" y="28"/>
                  </a:cubicBezTo>
                  <a:cubicBezTo>
                    <a:pt x="29" y="27"/>
                    <a:pt x="29" y="26"/>
                    <a:pt x="29" y="24"/>
                  </a:cubicBezTo>
                  <a:cubicBezTo>
                    <a:pt x="29" y="22"/>
                    <a:pt x="29" y="20"/>
                    <a:pt x="29" y="20"/>
                  </a:cubicBezTo>
                  <a:cubicBezTo>
                    <a:pt x="28" y="19"/>
                    <a:pt x="27" y="18"/>
                    <a:pt x="26" y="18"/>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47" name="Freeform 60"/>
            <p:cNvSpPr>
              <a:spLocks/>
            </p:cNvSpPr>
            <p:nvPr/>
          </p:nvSpPr>
          <p:spPr bwMode="auto">
            <a:xfrm>
              <a:off x="1397391" y="3792449"/>
              <a:ext cx="33208" cy="99625"/>
            </a:xfrm>
            <a:custGeom>
              <a:avLst/>
              <a:gdLst>
                <a:gd name="T0" fmla="*/ 11 w 11"/>
                <a:gd name="T1" fmla="*/ 32 h 32"/>
                <a:gd name="T2" fmla="*/ 7 w 11"/>
                <a:gd name="T3" fmla="*/ 32 h 32"/>
                <a:gd name="T4" fmla="*/ 7 w 11"/>
                <a:gd name="T5" fmla="*/ 7 h 32"/>
                <a:gd name="T6" fmla="*/ 4 w 11"/>
                <a:gd name="T7" fmla="*/ 10 h 32"/>
                <a:gd name="T8" fmla="*/ 0 w 11"/>
                <a:gd name="T9" fmla="*/ 12 h 32"/>
                <a:gd name="T10" fmla="*/ 0 w 11"/>
                <a:gd name="T11" fmla="*/ 8 h 32"/>
                <a:gd name="T12" fmla="*/ 5 w 11"/>
                <a:gd name="T13" fmla="*/ 5 h 32"/>
                <a:gd name="T14" fmla="*/ 9 w 11"/>
                <a:gd name="T15" fmla="*/ 0 h 32"/>
                <a:gd name="T16" fmla="*/ 11 w 11"/>
                <a:gd name="T17" fmla="*/ 0 h 32"/>
                <a:gd name="T18" fmla="*/ 11 w 1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2">
                  <a:moveTo>
                    <a:pt x="11" y="32"/>
                  </a:moveTo>
                  <a:cubicBezTo>
                    <a:pt x="7" y="32"/>
                    <a:pt x="7" y="32"/>
                    <a:pt x="7" y="32"/>
                  </a:cubicBezTo>
                  <a:cubicBezTo>
                    <a:pt x="7" y="7"/>
                    <a:pt x="7" y="7"/>
                    <a:pt x="7" y="7"/>
                  </a:cubicBezTo>
                  <a:cubicBezTo>
                    <a:pt x="7" y="8"/>
                    <a:pt x="5" y="9"/>
                    <a:pt x="4" y="10"/>
                  </a:cubicBezTo>
                  <a:cubicBezTo>
                    <a:pt x="2" y="11"/>
                    <a:pt x="1" y="11"/>
                    <a:pt x="0" y="12"/>
                  </a:cubicBezTo>
                  <a:cubicBezTo>
                    <a:pt x="0" y="8"/>
                    <a:pt x="0" y="8"/>
                    <a:pt x="0" y="8"/>
                  </a:cubicBezTo>
                  <a:cubicBezTo>
                    <a:pt x="2" y="7"/>
                    <a:pt x="4" y="6"/>
                    <a:pt x="5" y="5"/>
                  </a:cubicBezTo>
                  <a:cubicBezTo>
                    <a:pt x="7" y="3"/>
                    <a:pt x="8" y="2"/>
                    <a:pt x="9" y="0"/>
                  </a:cubicBezTo>
                  <a:cubicBezTo>
                    <a:pt x="11" y="0"/>
                    <a:pt x="11" y="0"/>
                    <a:pt x="11" y="0"/>
                  </a:cubicBezTo>
                  <a:lnTo>
                    <a:pt x="11" y="32"/>
                  </a:ln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48" name="Freeform 61"/>
            <p:cNvSpPr>
              <a:spLocks/>
            </p:cNvSpPr>
            <p:nvPr/>
          </p:nvSpPr>
          <p:spPr bwMode="auto">
            <a:xfrm>
              <a:off x="1461733" y="3796600"/>
              <a:ext cx="64341" cy="95474"/>
            </a:xfrm>
            <a:custGeom>
              <a:avLst/>
              <a:gdLst>
                <a:gd name="T0" fmla="*/ 0 w 21"/>
                <a:gd name="T1" fmla="*/ 23 h 31"/>
                <a:gd name="T2" fmla="*/ 4 w 21"/>
                <a:gd name="T3" fmla="*/ 22 h 31"/>
                <a:gd name="T4" fmla="*/ 6 w 21"/>
                <a:gd name="T5" fmla="*/ 27 h 31"/>
                <a:gd name="T6" fmla="*/ 10 w 21"/>
                <a:gd name="T7" fmla="*/ 28 h 31"/>
                <a:gd name="T8" fmla="*/ 15 w 21"/>
                <a:gd name="T9" fmla="*/ 26 h 31"/>
                <a:gd name="T10" fmla="*/ 17 w 21"/>
                <a:gd name="T11" fmla="*/ 21 h 31"/>
                <a:gd name="T12" fmla="*/ 15 w 21"/>
                <a:gd name="T13" fmla="*/ 15 h 31"/>
                <a:gd name="T14" fmla="*/ 10 w 21"/>
                <a:gd name="T15" fmla="*/ 13 h 31"/>
                <a:gd name="T16" fmla="*/ 7 w 21"/>
                <a:gd name="T17" fmla="*/ 14 h 31"/>
                <a:gd name="T18" fmla="*/ 4 w 21"/>
                <a:gd name="T19" fmla="*/ 16 h 31"/>
                <a:gd name="T20" fmla="*/ 1 w 21"/>
                <a:gd name="T21" fmla="*/ 16 h 31"/>
                <a:gd name="T22" fmla="*/ 4 w 21"/>
                <a:gd name="T23" fmla="*/ 0 h 31"/>
                <a:gd name="T24" fmla="*/ 19 w 21"/>
                <a:gd name="T25" fmla="*/ 0 h 31"/>
                <a:gd name="T26" fmla="*/ 19 w 21"/>
                <a:gd name="T27" fmla="*/ 4 h 31"/>
                <a:gd name="T28" fmla="*/ 7 w 21"/>
                <a:gd name="T29" fmla="*/ 4 h 31"/>
                <a:gd name="T30" fmla="*/ 5 w 21"/>
                <a:gd name="T31" fmla="*/ 12 h 31"/>
                <a:gd name="T32" fmla="*/ 11 w 21"/>
                <a:gd name="T33" fmla="*/ 10 h 31"/>
                <a:gd name="T34" fmla="*/ 18 w 21"/>
                <a:gd name="T35" fmla="*/ 13 h 31"/>
                <a:gd name="T36" fmla="*/ 21 w 21"/>
                <a:gd name="T37" fmla="*/ 20 h 31"/>
                <a:gd name="T38" fmla="*/ 18 w 21"/>
                <a:gd name="T39" fmla="*/ 28 h 31"/>
                <a:gd name="T40" fmla="*/ 10 w 21"/>
                <a:gd name="T41" fmla="*/ 31 h 31"/>
                <a:gd name="T42" fmla="*/ 3 w 21"/>
                <a:gd name="T43" fmla="*/ 29 h 31"/>
                <a:gd name="T44" fmla="*/ 0 w 21"/>
                <a:gd name="T45"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31">
                  <a:moveTo>
                    <a:pt x="0" y="23"/>
                  </a:moveTo>
                  <a:cubicBezTo>
                    <a:pt x="4" y="22"/>
                    <a:pt x="4" y="22"/>
                    <a:pt x="4" y="22"/>
                  </a:cubicBezTo>
                  <a:cubicBezTo>
                    <a:pt x="4" y="24"/>
                    <a:pt x="5" y="26"/>
                    <a:pt x="6" y="27"/>
                  </a:cubicBezTo>
                  <a:cubicBezTo>
                    <a:pt x="7" y="28"/>
                    <a:pt x="9" y="28"/>
                    <a:pt x="10" y="28"/>
                  </a:cubicBezTo>
                  <a:cubicBezTo>
                    <a:pt x="12" y="28"/>
                    <a:pt x="14" y="27"/>
                    <a:pt x="15" y="26"/>
                  </a:cubicBezTo>
                  <a:cubicBezTo>
                    <a:pt x="16" y="25"/>
                    <a:pt x="17" y="23"/>
                    <a:pt x="17" y="21"/>
                  </a:cubicBezTo>
                  <a:cubicBezTo>
                    <a:pt x="17" y="18"/>
                    <a:pt x="16" y="17"/>
                    <a:pt x="15" y="15"/>
                  </a:cubicBezTo>
                  <a:cubicBezTo>
                    <a:pt x="14" y="14"/>
                    <a:pt x="12" y="13"/>
                    <a:pt x="10" y="13"/>
                  </a:cubicBezTo>
                  <a:cubicBezTo>
                    <a:pt x="9" y="13"/>
                    <a:pt x="8" y="14"/>
                    <a:pt x="7" y="14"/>
                  </a:cubicBezTo>
                  <a:cubicBezTo>
                    <a:pt x="6" y="15"/>
                    <a:pt x="5" y="16"/>
                    <a:pt x="4" y="16"/>
                  </a:cubicBezTo>
                  <a:cubicBezTo>
                    <a:pt x="1" y="16"/>
                    <a:pt x="1" y="16"/>
                    <a:pt x="1" y="16"/>
                  </a:cubicBezTo>
                  <a:cubicBezTo>
                    <a:pt x="4" y="0"/>
                    <a:pt x="4" y="0"/>
                    <a:pt x="4" y="0"/>
                  </a:cubicBezTo>
                  <a:cubicBezTo>
                    <a:pt x="19" y="0"/>
                    <a:pt x="19" y="0"/>
                    <a:pt x="19" y="0"/>
                  </a:cubicBezTo>
                  <a:cubicBezTo>
                    <a:pt x="19" y="4"/>
                    <a:pt x="19" y="4"/>
                    <a:pt x="19" y="4"/>
                  </a:cubicBezTo>
                  <a:cubicBezTo>
                    <a:pt x="7" y="4"/>
                    <a:pt x="7" y="4"/>
                    <a:pt x="7" y="4"/>
                  </a:cubicBezTo>
                  <a:cubicBezTo>
                    <a:pt x="5" y="12"/>
                    <a:pt x="5" y="12"/>
                    <a:pt x="5" y="12"/>
                  </a:cubicBezTo>
                  <a:cubicBezTo>
                    <a:pt x="7" y="11"/>
                    <a:pt x="9" y="10"/>
                    <a:pt x="11" y="10"/>
                  </a:cubicBezTo>
                  <a:cubicBezTo>
                    <a:pt x="14" y="10"/>
                    <a:pt x="16" y="11"/>
                    <a:pt x="18" y="13"/>
                  </a:cubicBezTo>
                  <a:cubicBezTo>
                    <a:pt x="20" y="15"/>
                    <a:pt x="21" y="17"/>
                    <a:pt x="21" y="20"/>
                  </a:cubicBezTo>
                  <a:cubicBezTo>
                    <a:pt x="21" y="23"/>
                    <a:pt x="20" y="25"/>
                    <a:pt x="18" y="28"/>
                  </a:cubicBezTo>
                  <a:cubicBezTo>
                    <a:pt x="16" y="30"/>
                    <a:pt x="14" y="31"/>
                    <a:pt x="10" y="31"/>
                  </a:cubicBezTo>
                  <a:cubicBezTo>
                    <a:pt x="7" y="31"/>
                    <a:pt x="5" y="31"/>
                    <a:pt x="3" y="29"/>
                  </a:cubicBezTo>
                  <a:cubicBezTo>
                    <a:pt x="1" y="27"/>
                    <a:pt x="0" y="25"/>
                    <a:pt x="0" y="23"/>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49" name="Freeform 62"/>
            <p:cNvSpPr>
              <a:spLocks noEditPoints="1"/>
            </p:cNvSpPr>
            <p:nvPr/>
          </p:nvSpPr>
          <p:spPr bwMode="auto">
            <a:xfrm>
              <a:off x="1538527" y="3792449"/>
              <a:ext cx="105851" cy="101702"/>
            </a:xfrm>
            <a:custGeom>
              <a:avLst/>
              <a:gdLst>
                <a:gd name="T0" fmla="*/ 0 w 34"/>
                <a:gd name="T1" fmla="*/ 8 h 33"/>
                <a:gd name="T2" fmla="*/ 2 w 34"/>
                <a:gd name="T3" fmla="*/ 2 h 33"/>
                <a:gd name="T4" fmla="*/ 7 w 34"/>
                <a:gd name="T5" fmla="*/ 0 h 33"/>
                <a:gd name="T6" fmla="*/ 12 w 34"/>
                <a:gd name="T7" fmla="*/ 2 h 33"/>
                <a:gd name="T8" fmla="*/ 14 w 34"/>
                <a:gd name="T9" fmla="*/ 8 h 33"/>
                <a:gd name="T10" fmla="*/ 12 w 34"/>
                <a:gd name="T11" fmla="*/ 14 h 33"/>
                <a:gd name="T12" fmla="*/ 7 w 34"/>
                <a:gd name="T13" fmla="*/ 17 h 33"/>
                <a:gd name="T14" fmla="*/ 2 w 34"/>
                <a:gd name="T15" fmla="*/ 14 h 33"/>
                <a:gd name="T16" fmla="*/ 0 w 34"/>
                <a:gd name="T17" fmla="*/ 8 h 33"/>
                <a:gd name="T18" fmla="*/ 7 w 34"/>
                <a:gd name="T19" fmla="*/ 3 h 33"/>
                <a:gd name="T20" fmla="*/ 4 w 34"/>
                <a:gd name="T21" fmla="*/ 4 h 33"/>
                <a:gd name="T22" fmla="*/ 4 w 34"/>
                <a:gd name="T23" fmla="*/ 8 h 33"/>
                <a:gd name="T24" fmla="*/ 4 w 34"/>
                <a:gd name="T25" fmla="*/ 13 h 33"/>
                <a:gd name="T26" fmla="*/ 7 w 34"/>
                <a:gd name="T27" fmla="*/ 14 h 33"/>
                <a:gd name="T28" fmla="*/ 9 w 34"/>
                <a:gd name="T29" fmla="*/ 13 h 33"/>
                <a:gd name="T30" fmla="*/ 10 w 34"/>
                <a:gd name="T31" fmla="*/ 8 h 33"/>
                <a:gd name="T32" fmla="*/ 9 w 34"/>
                <a:gd name="T33" fmla="*/ 4 h 33"/>
                <a:gd name="T34" fmla="*/ 7 w 34"/>
                <a:gd name="T35" fmla="*/ 3 h 33"/>
                <a:gd name="T36" fmla="*/ 7 w 34"/>
                <a:gd name="T37" fmla="*/ 33 h 33"/>
                <a:gd name="T38" fmla="*/ 24 w 34"/>
                <a:gd name="T39" fmla="*/ 0 h 33"/>
                <a:gd name="T40" fmla="*/ 27 w 34"/>
                <a:gd name="T41" fmla="*/ 0 h 33"/>
                <a:gd name="T42" fmla="*/ 10 w 34"/>
                <a:gd name="T43" fmla="*/ 33 h 33"/>
                <a:gd name="T44" fmla="*/ 7 w 34"/>
                <a:gd name="T45" fmla="*/ 33 h 33"/>
                <a:gd name="T46" fmla="*/ 20 w 34"/>
                <a:gd name="T47" fmla="*/ 24 h 33"/>
                <a:gd name="T48" fmla="*/ 22 w 34"/>
                <a:gd name="T49" fmla="*/ 19 h 33"/>
                <a:gd name="T50" fmla="*/ 27 w 34"/>
                <a:gd name="T51" fmla="*/ 16 h 33"/>
                <a:gd name="T52" fmla="*/ 32 w 34"/>
                <a:gd name="T53" fmla="*/ 18 h 33"/>
                <a:gd name="T54" fmla="*/ 34 w 34"/>
                <a:gd name="T55" fmla="*/ 25 h 33"/>
                <a:gd name="T56" fmla="*/ 32 w 34"/>
                <a:gd name="T57" fmla="*/ 31 h 33"/>
                <a:gd name="T58" fmla="*/ 27 w 34"/>
                <a:gd name="T59" fmla="*/ 33 h 33"/>
                <a:gd name="T60" fmla="*/ 22 w 34"/>
                <a:gd name="T61" fmla="*/ 31 h 33"/>
                <a:gd name="T62" fmla="*/ 20 w 34"/>
                <a:gd name="T63" fmla="*/ 24 h 33"/>
                <a:gd name="T64" fmla="*/ 27 w 34"/>
                <a:gd name="T65" fmla="*/ 19 h 33"/>
                <a:gd name="T66" fmla="*/ 25 w 34"/>
                <a:gd name="T67" fmla="*/ 20 h 33"/>
                <a:gd name="T68" fmla="*/ 24 w 34"/>
                <a:gd name="T69" fmla="*/ 25 h 33"/>
                <a:gd name="T70" fmla="*/ 25 w 34"/>
                <a:gd name="T71" fmla="*/ 29 h 33"/>
                <a:gd name="T72" fmla="*/ 27 w 34"/>
                <a:gd name="T73" fmla="*/ 30 h 33"/>
                <a:gd name="T74" fmla="*/ 30 w 34"/>
                <a:gd name="T75" fmla="*/ 29 h 33"/>
                <a:gd name="T76" fmla="*/ 30 w 34"/>
                <a:gd name="T77" fmla="*/ 25 h 33"/>
                <a:gd name="T78" fmla="*/ 29 w 34"/>
                <a:gd name="T79" fmla="*/ 20 h 33"/>
                <a:gd name="T80" fmla="*/ 27 w 34"/>
                <a:gd name="T81"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3">
                  <a:moveTo>
                    <a:pt x="0" y="8"/>
                  </a:moveTo>
                  <a:cubicBezTo>
                    <a:pt x="0" y="6"/>
                    <a:pt x="1" y="4"/>
                    <a:pt x="2" y="2"/>
                  </a:cubicBezTo>
                  <a:cubicBezTo>
                    <a:pt x="3" y="1"/>
                    <a:pt x="5" y="0"/>
                    <a:pt x="7" y="0"/>
                  </a:cubicBezTo>
                  <a:cubicBezTo>
                    <a:pt x="9" y="0"/>
                    <a:pt x="10" y="1"/>
                    <a:pt x="12" y="2"/>
                  </a:cubicBezTo>
                  <a:cubicBezTo>
                    <a:pt x="13" y="3"/>
                    <a:pt x="14" y="6"/>
                    <a:pt x="14" y="8"/>
                  </a:cubicBezTo>
                  <a:cubicBezTo>
                    <a:pt x="14" y="11"/>
                    <a:pt x="13" y="13"/>
                    <a:pt x="12" y="14"/>
                  </a:cubicBezTo>
                  <a:cubicBezTo>
                    <a:pt x="10" y="16"/>
                    <a:pt x="9" y="17"/>
                    <a:pt x="7" y="17"/>
                  </a:cubicBezTo>
                  <a:cubicBezTo>
                    <a:pt x="5" y="17"/>
                    <a:pt x="3" y="16"/>
                    <a:pt x="2" y="14"/>
                  </a:cubicBezTo>
                  <a:cubicBezTo>
                    <a:pt x="1" y="13"/>
                    <a:pt x="0" y="11"/>
                    <a:pt x="0" y="8"/>
                  </a:cubicBezTo>
                  <a:close/>
                  <a:moveTo>
                    <a:pt x="7" y="3"/>
                  </a:moveTo>
                  <a:cubicBezTo>
                    <a:pt x="6" y="3"/>
                    <a:pt x="5" y="3"/>
                    <a:pt x="4" y="4"/>
                  </a:cubicBezTo>
                  <a:cubicBezTo>
                    <a:pt x="4" y="5"/>
                    <a:pt x="4" y="6"/>
                    <a:pt x="4" y="8"/>
                  </a:cubicBezTo>
                  <a:cubicBezTo>
                    <a:pt x="4" y="10"/>
                    <a:pt x="4" y="12"/>
                    <a:pt x="4" y="13"/>
                  </a:cubicBezTo>
                  <a:cubicBezTo>
                    <a:pt x="5" y="13"/>
                    <a:pt x="6" y="14"/>
                    <a:pt x="7" y="14"/>
                  </a:cubicBezTo>
                  <a:cubicBezTo>
                    <a:pt x="8" y="14"/>
                    <a:pt x="9" y="13"/>
                    <a:pt x="9" y="13"/>
                  </a:cubicBezTo>
                  <a:cubicBezTo>
                    <a:pt x="10" y="12"/>
                    <a:pt x="10" y="10"/>
                    <a:pt x="10" y="8"/>
                  </a:cubicBezTo>
                  <a:cubicBezTo>
                    <a:pt x="10" y="6"/>
                    <a:pt x="10" y="5"/>
                    <a:pt x="9" y="4"/>
                  </a:cubicBezTo>
                  <a:cubicBezTo>
                    <a:pt x="9" y="3"/>
                    <a:pt x="8" y="3"/>
                    <a:pt x="7" y="3"/>
                  </a:cubicBezTo>
                  <a:close/>
                  <a:moveTo>
                    <a:pt x="7" y="33"/>
                  </a:moveTo>
                  <a:cubicBezTo>
                    <a:pt x="24" y="0"/>
                    <a:pt x="24" y="0"/>
                    <a:pt x="24" y="0"/>
                  </a:cubicBezTo>
                  <a:cubicBezTo>
                    <a:pt x="27" y="0"/>
                    <a:pt x="27" y="0"/>
                    <a:pt x="27" y="0"/>
                  </a:cubicBezTo>
                  <a:cubicBezTo>
                    <a:pt x="10" y="33"/>
                    <a:pt x="10" y="33"/>
                    <a:pt x="10" y="33"/>
                  </a:cubicBezTo>
                  <a:lnTo>
                    <a:pt x="7" y="33"/>
                  </a:lnTo>
                  <a:close/>
                  <a:moveTo>
                    <a:pt x="20" y="24"/>
                  </a:moveTo>
                  <a:cubicBezTo>
                    <a:pt x="20" y="22"/>
                    <a:pt x="21" y="20"/>
                    <a:pt x="22" y="19"/>
                  </a:cubicBezTo>
                  <a:cubicBezTo>
                    <a:pt x="23" y="17"/>
                    <a:pt x="25" y="16"/>
                    <a:pt x="27" y="16"/>
                  </a:cubicBezTo>
                  <a:cubicBezTo>
                    <a:pt x="29" y="16"/>
                    <a:pt x="31" y="17"/>
                    <a:pt x="32" y="18"/>
                  </a:cubicBezTo>
                  <a:cubicBezTo>
                    <a:pt x="33" y="20"/>
                    <a:pt x="34" y="22"/>
                    <a:pt x="34" y="25"/>
                  </a:cubicBezTo>
                  <a:cubicBezTo>
                    <a:pt x="34" y="27"/>
                    <a:pt x="33" y="29"/>
                    <a:pt x="32" y="31"/>
                  </a:cubicBezTo>
                  <a:cubicBezTo>
                    <a:pt x="31" y="32"/>
                    <a:pt x="29" y="33"/>
                    <a:pt x="27" y="33"/>
                  </a:cubicBezTo>
                  <a:cubicBezTo>
                    <a:pt x="25" y="33"/>
                    <a:pt x="24" y="32"/>
                    <a:pt x="22" y="31"/>
                  </a:cubicBezTo>
                  <a:cubicBezTo>
                    <a:pt x="21" y="29"/>
                    <a:pt x="20" y="27"/>
                    <a:pt x="20" y="24"/>
                  </a:cubicBezTo>
                  <a:close/>
                  <a:moveTo>
                    <a:pt x="27" y="19"/>
                  </a:moveTo>
                  <a:cubicBezTo>
                    <a:pt x="26" y="19"/>
                    <a:pt x="25" y="19"/>
                    <a:pt x="25" y="20"/>
                  </a:cubicBezTo>
                  <a:cubicBezTo>
                    <a:pt x="24" y="21"/>
                    <a:pt x="24" y="23"/>
                    <a:pt x="24" y="25"/>
                  </a:cubicBezTo>
                  <a:cubicBezTo>
                    <a:pt x="24" y="27"/>
                    <a:pt x="24" y="28"/>
                    <a:pt x="25" y="29"/>
                  </a:cubicBezTo>
                  <a:cubicBezTo>
                    <a:pt x="25" y="30"/>
                    <a:pt x="26" y="30"/>
                    <a:pt x="27" y="30"/>
                  </a:cubicBezTo>
                  <a:cubicBezTo>
                    <a:pt x="28" y="30"/>
                    <a:pt x="29" y="30"/>
                    <a:pt x="30" y="29"/>
                  </a:cubicBezTo>
                  <a:cubicBezTo>
                    <a:pt x="30" y="28"/>
                    <a:pt x="30" y="27"/>
                    <a:pt x="30" y="25"/>
                  </a:cubicBezTo>
                  <a:cubicBezTo>
                    <a:pt x="30" y="23"/>
                    <a:pt x="30" y="21"/>
                    <a:pt x="29" y="20"/>
                  </a:cubicBezTo>
                  <a:cubicBezTo>
                    <a:pt x="29" y="19"/>
                    <a:pt x="28" y="19"/>
                    <a:pt x="27" y="19"/>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50" name="Freeform 63"/>
            <p:cNvSpPr>
              <a:spLocks/>
            </p:cNvSpPr>
            <p:nvPr/>
          </p:nvSpPr>
          <p:spPr bwMode="auto">
            <a:xfrm>
              <a:off x="1397391" y="4099627"/>
              <a:ext cx="33208" cy="95474"/>
            </a:xfrm>
            <a:custGeom>
              <a:avLst/>
              <a:gdLst>
                <a:gd name="T0" fmla="*/ 11 w 11"/>
                <a:gd name="T1" fmla="*/ 31 h 31"/>
                <a:gd name="T2" fmla="*/ 7 w 11"/>
                <a:gd name="T3" fmla="*/ 31 h 31"/>
                <a:gd name="T4" fmla="*/ 7 w 11"/>
                <a:gd name="T5" fmla="*/ 7 h 31"/>
                <a:gd name="T6" fmla="*/ 4 w 11"/>
                <a:gd name="T7" fmla="*/ 9 h 31"/>
                <a:gd name="T8" fmla="*/ 0 w 11"/>
                <a:gd name="T9" fmla="*/ 11 h 31"/>
                <a:gd name="T10" fmla="*/ 0 w 11"/>
                <a:gd name="T11" fmla="*/ 8 h 31"/>
                <a:gd name="T12" fmla="*/ 5 w 11"/>
                <a:gd name="T13" fmla="*/ 4 h 31"/>
                <a:gd name="T14" fmla="*/ 9 w 11"/>
                <a:gd name="T15" fmla="*/ 0 h 31"/>
                <a:gd name="T16" fmla="*/ 11 w 11"/>
                <a:gd name="T17" fmla="*/ 0 h 31"/>
                <a:gd name="T18" fmla="*/ 11 w 1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1">
                  <a:moveTo>
                    <a:pt x="11" y="31"/>
                  </a:moveTo>
                  <a:cubicBezTo>
                    <a:pt x="7" y="31"/>
                    <a:pt x="7" y="31"/>
                    <a:pt x="7" y="31"/>
                  </a:cubicBezTo>
                  <a:cubicBezTo>
                    <a:pt x="7" y="7"/>
                    <a:pt x="7" y="7"/>
                    <a:pt x="7" y="7"/>
                  </a:cubicBezTo>
                  <a:cubicBezTo>
                    <a:pt x="7" y="8"/>
                    <a:pt x="5" y="9"/>
                    <a:pt x="4" y="9"/>
                  </a:cubicBezTo>
                  <a:cubicBezTo>
                    <a:pt x="2" y="10"/>
                    <a:pt x="1" y="11"/>
                    <a:pt x="0" y="11"/>
                  </a:cubicBezTo>
                  <a:cubicBezTo>
                    <a:pt x="0" y="8"/>
                    <a:pt x="0" y="8"/>
                    <a:pt x="0" y="8"/>
                  </a:cubicBezTo>
                  <a:cubicBezTo>
                    <a:pt x="2" y="7"/>
                    <a:pt x="4" y="5"/>
                    <a:pt x="5" y="4"/>
                  </a:cubicBezTo>
                  <a:cubicBezTo>
                    <a:pt x="7" y="3"/>
                    <a:pt x="8" y="1"/>
                    <a:pt x="9" y="0"/>
                  </a:cubicBezTo>
                  <a:cubicBezTo>
                    <a:pt x="11" y="0"/>
                    <a:pt x="11" y="0"/>
                    <a:pt x="11" y="0"/>
                  </a:cubicBezTo>
                  <a:lnTo>
                    <a:pt x="11" y="31"/>
                  </a:ln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51" name="Freeform 64"/>
            <p:cNvSpPr>
              <a:spLocks noEditPoints="1"/>
            </p:cNvSpPr>
            <p:nvPr/>
          </p:nvSpPr>
          <p:spPr bwMode="auto">
            <a:xfrm>
              <a:off x="1461733" y="4099627"/>
              <a:ext cx="64341" cy="97551"/>
            </a:xfrm>
            <a:custGeom>
              <a:avLst/>
              <a:gdLst>
                <a:gd name="T0" fmla="*/ 0 w 21"/>
                <a:gd name="T1" fmla="*/ 16 h 32"/>
                <a:gd name="T2" fmla="*/ 1 w 21"/>
                <a:gd name="T3" fmla="*/ 7 h 32"/>
                <a:gd name="T4" fmla="*/ 5 w 21"/>
                <a:gd name="T5" fmla="*/ 2 h 32"/>
                <a:gd name="T6" fmla="*/ 10 w 21"/>
                <a:gd name="T7" fmla="*/ 0 h 32"/>
                <a:gd name="T8" fmla="*/ 15 w 21"/>
                <a:gd name="T9" fmla="*/ 1 h 32"/>
                <a:gd name="T10" fmla="*/ 18 w 21"/>
                <a:gd name="T11" fmla="*/ 4 h 32"/>
                <a:gd name="T12" fmla="*/ 20 w 21"/>
                <a:gd name="T13" fmla="*/ 8 h 32"/>
                <a:gd name="T14" fmla="*/ 21 w 21"/>
                <a:gd name="T15" fmla="*/ 16 h 32"/>
                <a:gd name="T16" fmla="*/ 19 w 21"/>
                <a:gd name="T17" fmla="*/ 25 h 32"/>
                <a:gd name="T18" fmla="*/ 16 w 21"/>
                <a:gd name="T19" fmla="*/ 30 h 32"/>
                <a:gd name="T20" fmla="*/ 10 w 21"/>
                <a:gd name="T21" fmla="*/ 32 h 32"/>
                <a:gd name="T22" fmla="*/ 3 w 21"/>
                <a:gd name="T23" fmla="*/ 29 h 32"/>
                <a:gd name="T24" fmla="*/ 0 w 21"/>
                <a:gd name="T25" fmla="*/ 16 h 32"/>
                <a:gd name="T26" fmla="*/ 4 w 21"/>
                <a:gd name="T27" fmla="*/ 16 h 32"/>
                <a:gd name="T28" fmla="*/ 6 w 21"/>
                <a:gd name="T29" fmla="*/ 26 h 32"/>
                <a:gd name="T30" fmla="*/ 10 w 21"/>
                <a:gd name="T31" fmla="*/ 29 h 32"/>
                <a:gd name="T32" fmla="*/ 15 w 21"/>
                <a:gd name="T33" fmla="*/ 26 h 32"/>
                <a:gd name="T34" fmla="*/ 17 w 21"/>
                <a:gd name="T35" fmla="*/ 16 h 32"/>
                <a:gd name="T36" fmla="*/ 15 w 21"/>
                <a:gd name="T37" fmla="*/ 6 h 32"/>
                <a:gd name="T38" fmla="*/ 10 w 21"/>
                <a:gd name="T39" fmla="*/ 3 h 32"/>
                <a:gd name="T40" fmla="*/ 6 w 21"/>
                <a:gd name="T41" fmla="*/ 5 h 32"/>
                <a:gd name="T42" fmla="*/ 4 w 21"/>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2">
                  <a:moveTo>
                    <a:pt x="0" y="16"/>
                  </a:moveTo>
                  <a:cubicBezTo>
                    <a:pt x="0" y="12"/>
                    <a:pt x="1" y="9"/>
                    <a:pt x="1" y="7"/>
                  </a:cubicBezTo>
                  <a:cubicBezTo>
                    <a:pt x="2" y="5"/>
                    <a:pt x="3" y="3"/>
                    <a:pt x="5" y="2"/>
                  </a:cubicBezTo>
                  <a:cubicBezTo>
                    <a:pt x="6" y="0"/>
                    <a:pt x="8" y="0"/>
                    <a:pt x="10" y="0"/>
                  </a:cubicBezTo>
                  <a:cubicBezTo>
                    <a:pt x="12" y="0"/>
                    <a:pt x="14" y="0"/>
                    <a:pt x="15" y="1"/>
                  </a:cubicBezTo>
                  <a:cubicBezTo>
                    <a:pt x="16" y="2"/>
                    <a:pt x="17" y="3"/>
                    <a:pt x="18" y="4"/>
                  </a:cubicBezTo>
                  <a:cubicBezTo>
                    <a:pt x="19" y="5"/>
                    <a:pt x="19" y="7"/>
                    <a:pt x="20" y="8"/>
                  </a:cubicBezTo>
                  <a:cubicBezTo>
                    <a:pt x="20" y="10"/>
                    <a:pt x="21" y="13"/>
                    <a:pt x="21" y="16"/>
                  </a:cubicBezTo>
                  <a:cubicBezTo>
                    <a:pt x="21" y="20"/>
                    <a:pt x="20" y="22"/>
                    <a:pt x="19" y="25"/>
                  </a:cubicBezTo>
                  <a:cubicBezTo>
                    <a:pt x="19" y="27"/>
                    <a:pt x="18" y="29"/>
                    <a:pt x="16" y="30"/>
                  </a:cubicBezTo>
                  <a:cubicBezTo>
                    <a:pt x="15" y="31"/>
                    <a:pt x="13" y="32"/>
                    <a:pt x="10" y="32"/>
                  </a:cubicBezTo>
                  <a:cubicBezTo>
                    <a:pt x="7" y="32"/>
                    <a:pt x="5" y="31"/>
                    <a:pt x="3" y="29"/>
                  </a:cubicBezTo>
                  <a:cubicBezTo>
                    <a:pt x="1" y="26"/>
                    <a:pt x="0" y="22"/>
                    <a:pt x="0" y="16"/>
                  </a:cubicBezTo>
                  <a:close/>
                  <a:moveTo>
                    <a:pt x="4" y="16"/>
                  </a:moveTo>
                  <a:cubicBezTo>
                    <a:pt x="4" y="21"/>
                    <a:pt x="5" y="24"/>
                    <a:pt x="6" y="26"/>
                  </a:cubicBezTo>
                  <a:cubicBezTo>
                    <a:pt x="7" y="28"/>
                    <a:pt x="9" y="29"/>
                    <a:pt x="10" y="29"/>
                  </a:cubicBezTo>
                  <a:cubicBezTo>
                    <a:pt x="12" y="29"/>
                    <a:pt x="14" y="28"/>
                    <a:pt x="15" y="26"/>
                  </a:cubicBezTo>
                  <a:cubicBezTo>
                    <a:pt x="16" y="24"/>
                    <a:pt x="17" y="21"/>
                    <a:pt x="17" y="16"/>
                  </a:cubicBezTo>
                  <a:cubicBezTo>
                    <a:pt x="17" y="11"/>
                    <a:pt x="16" y="7"/>
                    <a:pt x="15" y="6"/>
                  </a:cubicBezTo>
                  <a:cubicBezTo>
                    <a:pt x="14" y="4"/>
                    <a:pt x="12" y="3"/>
                    <a:pt x="10" y="3"/>
                  </a:cubicBezTo>
                  <a:cubicBezTo>
                    <a:pt x="9" y="3"/>
                    <a:pt x="7" y="4"/>
                    <a:pt x="6" y="5"/>
                  </a:cubicBezTo>
                  <a:cubicBezTo>
                    <a:pt x="5" y="7"/>
                    <a:pt x="4" y="11"/>
                    <a:pt x="4" y="16"/>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52" name="Freeform 65"/>
            <p:cNvSpPr>
              <a:spLocks noEditPoints="1"/>
            </p:cNvSpPr>
            <p:nvPr/>
          </p:nvSpPr>
          <p:spPr bwMode="auto">
            <a:xfrm>
              <a:off x="1538527" y="4095476"/>
              <a:ext cx="105851" cy="101702"/>
            </a:xfrm>
            <a:custGeom>
              <a:avLst/>
              <a:gdLst>
                <a:gd name="T0" fmla="*/ 0 w 34"/>
                <a:gd name="T1" fmla="*/ 9 h 33"/>
                <a:gd name="T2" fmla="*/ 2 w 34"/>
                <a:gd name="T3" fmla="*/ 3 h 33"/>
                <a:gd name="T4" fmla="*/ 7 w 34"/>
                <a:gd name="T5" fmla="*/ 0 h 33"/>
                <a:gd name="T6" fmla="*/ 12 w 34"/>
                <a:gd name="T7" fmla="*/ 3 h 33"/>
                <a:gd name="T8" fmla="*/ 14 w 34"/>
                <a:gd name="T9" fmla="*/ 9 h 33"/>
                <a:gd name="T10" fmla="*/ 12 w 34"/>
                <a:gd name="T11" fmla="*/ 15 h 33"/>
                <a:gd name="T12" fmla="*/ 7 w 34"/>
                <a:gd name="T13" fmla="*/ 17 h 33"/>
                <a:gd name="T14" fmla="*/ 2 w 34"/>
                <a:gd name="T15" fmla="*/ 15 h 33"/>
                <a:gd name="T16" fmla="*/ 0 w 34"/>
                <a:gd name="T17" fmla="*/ 9 h 33"/>
                <a:gd name="T18" fmla="*/ 7 w 34"/>
                <a:gd name="T19" fmla="*/ 3 h 33"/>
                <a:gd name="T20" fmla="*/ 4 w 34"/>
                <a:gd name="T21" fmla="*/ 4 h 33"/>
                <a:gd name="T22" fmla="*/ 4 w 34"/>
                <a:gd name="T23" fmla="*/ 9 h 33"/>
                <a:gd name="T24" fmla="*/ 4 w 34"/>
                <a:gd name="T25" fmla="*/ 13 h 33"/>
                <a:gd name="T26" fmla="*/ 7 w 34"/>
                <a:gd name="T27" fmla="*/ 14 h 33"/>
                <a:gd name="T28" fmla="*/ 9 w 34"/>
                <a:gd name="T29" fmla="*/ 13 h 33"/>
                <a:gd name="T30" fmla="*/ 10 w 34"/>
                <a:gd name="T31" fmla="*/ 9 h 33"/>
                <a:gd name="T32" fmla="*/ 9 w 34"/>
                <a:gd name="T33" fmla="*/ 4 h 33"/>
                <a:gd name="T34" fmla="*/ 7 w 34"/>
                <a:gd name="T35" fmla="*/ 3 h 33"/>
                <a:gd name="T36" fmla="*/ 7 w 34"/>
                <a:gd name="T37" fmla="*/ 33 h 33"/>
                <a:gd name="T38" fmla="*/ 24 w 34"/>
                <a:gd name="T39" fmla="*/ 0 h 33"/>
                <a:gd name="T40" fmla="*/ 27 w 34"/>
                <a:gd name="T41" fmla="*/ 0 h 33"/>
                <a:gd name="T42" fmla="*/ 10 w 34"/>
                <a:gd name="T43" fmla="*/ 33 h 33"/>
                <a:gd name="T44" fmla="*/ 7 w 34"/>
                <a:gd name="T45" fmla="*/ 33 h 33"/>
                <a:gd name="T46" fmla="*/ 20 w 34"/>
                <a:gd name="T47" fmla="*/ 25 h 33"/>
                <a:gd name="T48" fmla="*/ 22 w 34"/>
                <a:gd name="T49" fmla="*/ 19 h 33"/>
                <a:gd name="T50" fmla="*/ 27 w 34"/>
                <a:gd name="T51" fmla="*/ 17 h 33"/>
                <a:gd name="T52" fmla="*/ 32 w 34"/>
                <a:gd name="T53" fmla="*/ 19 h 33"/>
                <a:gd name="T54" fmla="*/ 34 w 34"/>
                <a:gd name="T55" fmla="*/ 25 h 33"/>
                <a:gd name="T56" fmla="*/ 32 w 34"/>
                <a:gd name="T57" fmla="*/ 31 h 33"/>
                <a:gd name="T58" fmla="*/ 27 w 34"/>
                <a:gd name="T59" fmla="*/ 33 h 33"/>
                <a:gd name="T60" fmla="*/ 22 w 34"/>
                <a:gd name="T61" fmla="*/ 31 h 33"/>
                <a:gd name="T62" fmla="*/ 20 w 34"/>
                <a:gd name="T63" fmla="*/ 25 h 33"/>
                <a:gd name="T64" fmla="*/ 27 w 34"/>
                <a:gd name="T65" fmla="*/ 20 h 33"/>
                <a:gd name="T66" fmla="*/ 25 w 34"/>
                <a:gd name="T67" fmla="*/ 21 h 33"/>
                <a:gd name="T68" fmla="*/ 24 w 34"/>
                <a:gd name="T69" fmla="*/ 25 h 33"/>
                <a:gd name="T70" fmla="*/ 25 w 34"/>
                <a:gd name="T71" fmla="*/ 30 h 33"/>
                <a:gd name="T72" fmla="*/ 27 w 34"/>
                <a:gd name="T73" fmla="*/ 31 h 33"/>
                <a:gd name="T74" fmla="*/ 30 w 34"/>
                <a:gd name="T75" fmla="*/ 30 h 33"/>
                <a:gd name="T76" fmla="*/ 30 w 34"/>
                <a:gd name="T77" fmla="*/ 25 h 33"/>
                <a:gd name="T78" fmla="*/ 29 w 34"/>
                <a:gd name="T79" fmla="*/ 21 h 33"/>
                <a:gd name="T80" fmla="*/ 27 w 34"/>
                <a:gd name="T8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3">
                  <a:moveTo>
                    <a:pt x="0" y="9"/>
                  </a:moveTo>
                  <a:cubicBezTo>
                    <a:pt x="0" y="6"/>
                    <a:pt x="1" y="4"/>
                    <a:pt x="2" y="3"/>
                  </a:cubicBezTo>
                  <a:cubicBezTo>
                    <a:pt x="3" y="1"/>
                    <a:pt x="5" y="0"/>
                    <a:pt x="7" y="0"/>
                  </a:cubicBezTo>
                  <a:cubicBezTo>
                    <a:pt x="9" y="0"/>
                    <a:pt x="10" y="1"/>
                    <a:pt x="12" y="3"/>
                  </a:cubicBezTo>
                  <a:cubicBezTo>
                    <a:pt x="13" y="4"/>
                    <a:pt x="14" y="6"/>
                    <a:pt x="14" y="9"/>
                  </a:cubicBezTo>
                  <a:cubicBezTo>
                    <a:pt x="14" y="11"/>
                    <a:pt x="13" y="13"/>
                    <a:pt x="12" y="15"/>
                  </a:cubicBezTo>
                  <a:cubicBezTo>
                    <a:pt x="10" y="16"/>
                    <a:pt x="9" y="17"/>
                    <a:pt x="7" y="17"/>
                  </a:cubicBezTo>
                  <a:cubicBezTo>
                    <a:pt x="5" y="17"/>
                    <a:pt x="3" y="16"/>
                    <a:pt x="2" y="15"/>
                  </a:cubicBezTo>
                  <a:cubicBezTo>
                    <a:pt x="1" y="13"/>
                    <a:pt x="0" y="11"/>
                    <a:pt x="0" y="9"/>
                  </a:cubicBezTo>
                  <a:close/>
                  <a:moveTo>
                    <a:pt x="7" y="3"/>
                  </a:moveTo>
                  <a:cubicBezTo>
                    <a:pt x="6" y="3"/>
                    <a:pt x="5" y="4"/>
                    <a:pt x="4" y="4"/>
                  </a:cubicBezTo>
                  <a:cubicBezTo>
                    <a:pt x="4" y="5"/>
                    <a:pt x="4" y="7"/>
                    <a:pt x="4" y="9"/>
                  </a:cubicBezTo>
                  <a:cubicBezTo>
                    <a:pt x="4" y="11"/>
                    <a:pt x="4" y="12"/>
                    <a:pt x="4" y="13"/>
                  </a:cubicBezTo>
                  <a:cubicBezTo>
                    <a:pt x="5" y="14"/>
                    <a:pt x="6" y="14"/>
                    <a:pt x="7" y="14"/>
                  </a:cubicBezTo>
                  <a:cubicBezTo>
                    <a:pt x="8" y="14"/>
                    <a:pt x="9" y="14"/>
                    <a:pt x="9" y="13"/>
                  </a:cubicBezTo>
                  <a:cubicBezTo>
                    <a:pt x="10" y="12"/>
                    <a:pt x="10" y="11"/>
                    <a:pt x="10" y="9"/>
                  </a:cubicBezTo>
                  <a:cubicBezTo>
                    <a:pt x="10" y="7"/>
                    <a:pt x="10" y="5"/>
                    <a:pt x="9" y="4"/>
                  </a:cubicBezTo>
                  <a:cubicBezTo>
                    <a:pt x="9" y="4"/>
                    <a:pt x="8" y="3"/>
                    <a:pt x="7" y="3"/>
                  </a:cubicBezTo>
                  <a:close/>
                  <a:moveTo>
                    <a:pt x="7" y="33"/>
                  </a:moveTo>
                  <a:cubicBezTo>
                    <a:pt x="24" y="0"/>
                    <a:pt x="24" y="0"/>
                    <a:pt x="24" y="0"/>
                  </a:cubicBezTo>
                  <a:cubicBezTo>
                    <a:pt x="27" y="0"/>
                    <a:pt x="27" y="0"/>
                    <a:pt x="27" y="0"/>
                  </a:cubicBezTo>
                  <a:cubicBezTo>
                    <a:pt x="10" y="33"/>
                    <a:pt x="10" y="33"/>
                    <a:pt x="10" y="33"/>
                  </a:cubicBezTo>
                  <a:lnTo>
                    <a:pt x="7" y="33"/>
                  </a:lnTo>
                  <a:close/>
                  <a:moveTo>
                    <a:pt x="20" y="25"/>
                  </a:moveTo>
                  <a:cubicBezTo>
                    <a:pt x="20" y="23"/>
                    <a:pt x="21" y="21"/>
                    <a:pt x="22" y="19"/>
                  </a:cubicBezTo>
                  <a:cubicBezTo>
                    <a:pt x="23" y="18"/>
                    <a:pt x="25" y="17"/>
                    <a:pt x="27" y="17"/>
                  </a:cubicBezTo>
                  <a:cubicBezTo>
                    <a:pt x="29" y="17"/>
                    <a:pt x="31" y="18"/>
                    <a:pt x="32" y="19"/>
                  </a:cubicBezTo>
                  <a:cubicBezTo>
                    <a:pt x="33" y="20"/>
                    <a:pt x="34" y="22"/>
                    <a:pt x="34" y="25"/>
                  </a:cubicBezTo>
                  <a:cubicBezTo>
                    <a:pt x="34" y="28"/>
                    <a:pt x="33" y="30"/>
                    <a:pt x="32" y="31"/>
                  </a:cubicBezTo>
                  <a:cubicBezTo>
                    <a:pt x="31" y="33"/>
                    <a:pt x="29" y="33"/>
                    <a:pt x="27" y="33"/>
                  </a:cubicBezTo>
                  <a:cubicBezTo>
                    <a:pt x="25" y="33"/>
                    <a:pt x="24" y="33"/>
                    <a:pt x="22" y="31"/>
                  </a:cubicBezTo>
                  <a:cubicBezTo>
                    <a:pt x="21" y="30"/>
                    <a:pt x="20" y="28"/>
                    <a:pt x="20" y="25"/>
                  </a:cubicBezTo>
                  <a:close/>
                  <a:moveTo>
                    <a:pt x="27" y="20"/>
                  </a:moveTo>
                  <a:cubicBezTo>
                    <a:pt x="26" y="20"/>
                    <a:pt x="25" y="20"/>
                    <a:pt x="25" y="21"/>
                  </a:cubicBezTo>
                  <a:cubicBezTo>
                    <a:pt x="24" y="22"/>
                    <a:pt x="24" y="23"/>
                    <a:pt x="24" y="25"/>
                  </a:cubicBezTo>
                  <a:cubicBezTo>
                    <a:pt x="24" y="27"/>
                    <a:pt x="24" y="29"/>
                    <a:pt x="25" y="30"/>
                  </a:cubicBezTo>
                  <a:cubicBezTo>
                    <a:pt x="25" y="30"/>
                    <a:pt x="26" y="31"/>
                    <a:pt x="27" y="31"/>
                  </a:cubicBezTo>
                  <a:cubicBezTo>
                    <a:pt x="28" y="31"/>
                    <a:pt x="29" y="30"/>
                    <a:pt x="30" y="30"/>
                  </a:cubicBezTo>
                  <a:cubicBezTo>
                    <a:pt x="30" y="29"/>
                    <a:pt x="30" y="27"/>
                    <a:pt x="30" y="25"/>
                  </a:cubicBezTo>
                  <a:cubicBezTo>
                    <a:pt x="30" y="23"/>
                    <a:pt x="30" y="22"/>
                    <a:pt x="29" y="21"/>
                  </a:cubicBezTo>
                  <a:cubicBezTo>
                    <a:pt x="29" y="20"/>
                    <a:pt x="28" y="20"/>
                    <a:pt x="27" y="20"/>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53" name="Freeform 66"/>
            <p:cNvSpPr>
              <a:spLocks/>
            </p:cNvSpPr>
            <p:nvPr/>
          </p:nvSpPr>
          <p:spPr bwMode="auto">
            <a:xfrm>
              <a:off x="1478337" y="4408882"/>
              <a:ext cx="58115" cy="89248"/>
            </a:xfrm>
            <a:custGeom>
              <a:avLst/>
              <a:gdLst>
                <a:gd name="T0" fmla="*/ 0 w 19"/>
                <a:gd name="T1" fmla="*/ 21 h 29"/>
                <a:gd name="T2" fmla="*/ 3 w 19"/>
                <a:gd name="T3" fmla="*/ 21 h 29"/>
                <a:gd name="T4" fmla="*/ 5 w 19"/>
                <a:gd name="T5" fmla="*/ 25 h 29"/>
                <a:gd name="T6" fmla="*/ 9 w 19"/>
                <a:gd name="T7" fmla="*/ 26 h 29"/>
                <a:gd name="T8" fmla="*/ 13 w 19"/>
                <a:gd name="T9" fmla="*/ 24 h 29"/>
                <a:gd name="T10" fmla="*/ 15 w 19"/>
                <a:gd name="T11" fmla="*/ 19 h 29"/>
                <a:gd name="T12" fmla="*/ 13 w 19"/>
                <a:gd name="T13" fmla="*/ 14 h 29"/>
                <a:gd name="T14" fmla="*/ 9 w 19"/>
                <a:gd name="T15" fmla="*/ 13 h 29"/>
                <a:gd name="T16" fmla="*/ 6 w 19"/>
                <a:gd name="T17" fmla="*/ 13 h 29"/>
                <a:gd name="T18" fmla="*/ 4 w 19"/>
                <a:gd name="T19" fmla="*/ 15 h 29"/>
                <a:gd name="T20" fmla="*/ 0 w 19"/>
                <a:gd name="T21" fmla="*/ 15 h 29"/>
                <a:gd name="T22" fmla="*/ 3 w 19"/>
                <a:gd name="T23" fmla="*/ 0 h 29"/>
                <a:gd name="T24" fmla="*/ 18 w 19"/>
                <a:gd name="T25" fmla="*/ 0 h 29"/>
                <a:gd name="T26" fmla="*/ 18 w 19"/>
                <a:gd name="T27" fmla="*/ 3 h 29"/>
                <a:gd name="T28" fmla="*/ 6 w 19"/>
                <a:gd name="T29" fmla="*/ 3 h 29"/>
                <a:gd name="T30" fmla="*/ 4 w 19"/>
                <a:gd name="T31" fmla="*/ 11 h 29"/>
                <a:gd name="T32" fmla="*/ 10 w 19"/>
                <a:gd name="T33" fmla="*/ 9 h 29"/>
                <a:gd name="T34" fmla="*/ 16 w 19"/>
                <a:gd name="T35" fmla="*/ 12 h 29"/>
                <a:gd name="T36" fmla="*/ 19 w 19"/>
                <a:gd name="T37" fmla="*/ 19 h 29"/>
                <a:gd name="T38" fmla="*/ 17 w 19"/>
                <a:gd name="T39" fmla="*/ 26 h 29"/>
                <a:gd name="T40" fmla="*/ 9 w 19"/>
                <a:gd name="T41" fmla="*/ 29 h 29"/>
                <a:gd name="T42" fmla="*/ 2 w 19"/>
                <a:gd name="T43" fmla="*/ 27 h 29"/>
                <a:gd name="T44" fmla="*/ 0 w 19"/>
                <a:gd name="T45"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9">
                  <a:moveTo>
                    <a:pt x="0" y="21"/>
                  </a:moveTo>
                  <a:cubicBezTo>
                    <a:pt x="3" y="21"/>
                    <a:pt x="3" y="21"/>
                    <a:pt x="3" y="21"/>
                  </a:cubicBezTo>
                  <a:cubicBezTo>
                    <a:pt x="4" y="23"/>
                    <a:pt x="4" y="24"/>
                    <a:pt x="5" y="25"/>
                  </a:cubicBezTo>
                  <a:cubicBezTo>
                    <a:pt x="6" y="26"/>
                    <a:pt x="8" y="26"/>
                    <a:pt x="9" y="26"/>
                  </a:cubicBezTo>
                  <a:cubicBezTo>
                    <a:pt x="11" y="26"/>
                    <a:pt x="12" y="26"/>
                    <a:pt x="13" y="24"/>
                  </a:cubicBezTo>
                  <a:cubicBezTo>
                    <a:pt x="14" y="23"/>
                    <a:pt x="15" y="21"/>
                    <a:pt x="15" y="19"/>
                  </a:cubicBezTo>
                  <a:cubicBezTo>
                    <a:pt x="15" y="17"/>
                    <a:pt x="15" y="16"/>
                    <a:pt x="13" y="14"/>
                  </a:cubicBezTo>
                  <a:cubicBezTo>
                    <a:pt x="12" y="13"/>
                    <a:pt x="11" y="13"/>
                    <a:pt x="9" y="13"/>
                  </a:cubicBezTo>
                  <a:cubicBezTo>
                    <a:pt x="8" y="13"/>
                    <a:pt x="7" y="13"/>
                    <a:pt x="6" y="13"/>
                  </a:cubicBezTo>
                  <a:cubicBezTo>
                    <a:pt x="5" y="14"/>
                    <a:pt x="4" y="15"/>
                    <a:pt x="4" y="15"/>
                  </a:cubicBezTo>
                  <a:cubicBezTo>
                    <a:pt x="0" y="15"/>
                    <a:pt x="0" y="15"/>
                    <a:pt x="0" y="15"/>
                  </a:cubicBezTo>
                  <a:cubicBezTo>
                    <a:pt x="3" y="0"/>
                    <a:pt x="3" y="0"/>
                    <a:pt x="3" y="0"/>
                  </a:cubicBezTo>
                  <a:cubicBezTo>
                    <a:pt x="18" y="0"/>
                    <a:pt x="18" y="0"/>
                    <a:pt x="18" y="0"/>
                  </a:cubicBezTo>
                  <a:cubicBezTo>
                    <a:pt x="18" y="3"/>
                    <a:pt x="18" y="3"/>
                    <a:pt x="18" y="3"/>
                  </a:cubicBezTo>
                  <a:cubicBezTo>
                    <a:pt x="6" y="3"/>
                    <a:pt x="6" y="3"/>
                    <a:pt x="6" y="3"/>
                  </a:cubicBezTo>
                  <a:cubicBezTo>
                    <a:pt x="4" y="11"/>
                    <a:pt x="4" y="11"/>
                    <a:pt x="4" y="11"/>
                  </a:cubicBezTo>
                  <a:cubicBezTo>
                    <a:pt x="6" y="10"/>
                    <a:pt x="8" y="9"/>
                    <a:pt x="10" y="9"/>
                  </a:cubicBezTo>
                  <a:cubicBezTo>
                    <a:pt x="12" y="9"/>
                    <a:pt x="15" y="10"/>
                    <a:pt x="16" y="12"/>
                  </a:cubicBezTo>
                  <a:cubicBezTo>
                    <a:pt x="18" y="14"/>
                    <a:pt x="19" y="16"/>
                    <a:pt x="19" y="19"/>
                  </a:cubicBezTo>
                  <a:cubicBezTo>
                    <a:pt x="19" y="21"/>
                    <a:pt x="18" y="24"/>
                    <a:pt x="17" y="26"/>
                  </a:cubicBezTo>
                  <a:cubicBezTo>
                    <a:pt x="15" y="28"/>
                    <a:pt x="12" y="29"/>
                    <a:pt x="9" y="29"/>
                  </a:cubicBezTo>
                  <a:cubicBezTo>
                    <a:pt x="6" y="29"/>
                    <a:pt x="4" y="28"/>
                    <a:pt x="2" y="27"/>
                  </a:cubicBezTo>
                  <a:cubicBezTo>
                    <a:pt x="1" y="26"/>
                    <a:pt x="0" y="24"/>
                    <a:pt x="0" y="21"/>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54" name="Freeform 67"/>
            <p:cNvSpPr>
              <a:spLocks noEditPoints="1"/>
            </p:cNvSpPr>
            <p:nvPr/>
          </p:nvSpPr>
          <p:spPr bwMode="auto">
            <a:xfrm>
              <a:off x="1548905" y="4404731"/>
              <a:ext cx="95474" cy="97551"/>
            </a:xfrm>
            <a:custGeom>
              <a:avLst/>
              <a:gdLst>
                <a:gd name="T0" fmla="*/ 0 w 31"/>
                <a:gd name="T1" fmla="*/ 8 h 31"/>
                <a:gd name="T2" fmla="*/ 1 w 31"/>
                <a:gd name="T3" fmla="*/ 2 h 31"/>
                <a:gd name="T4" fmla="*/ 6 w 31"/>
                <a:gd name="T5" fmla="*/ 0 h 31"/>
                <a:gd name="T6" fmla="*/ 11 w 31"/>
                <a:gd name="T7" fmla="*/ 2 h 31"/>
                <a:gd name="T8" fmla="*/ 12 w 31"/>
                <a:gd name="T9" fmla="*/ 8 h 31"/>
                <a:gd name="T10" fmla="*/ 11 w 31"/>
                <a:gd name="T11" fmla="*/ 14 h 31"/>
                <a:gd name="T12" fmla="*/ 6 w 31"/>
                <a:gd name="T13" fmla="*/ 16 h 31"/>
                <a:gd name="T14" fmla="*/ 2 w 31"/>
                <a:gd name="T15" fmla="*/ 14 h 31"/>
                <a:gd name="T16" fmla="*/ 0 w 31"/>
                <a:gd name="T17" fmla="*/ 8 h 31"/>
                <a:gd name="T18" fmla="*/ 6 w 31"/>
                <a:gd name="T19" fmla="*/ 3 h 31"/>
                <a:gd name="T20" fmla="*/ 4 w 31"/>
                <a:gd name="T21" fmla="*/ 4 h 31"/>
                <a:gd name="T22" fmla="*/ 3 w 31"/>
                <a:gd name="T23" fmla="*/ 8 h 31"/>
                <a:gd name="T24" fmla="*/ 4 w 31"/>
                <a:gd name="T25" fmla="*/ 12 h 31"/>
                <a:gd name="T26" fmla="*/ 6 w 31"/>
                <a:gd name="T27" fmla="*/ 13 h 31"/>
                <a:gd name="T28" fmla="*/ 8 w 31"/>
                <a:gd name="T29" fmla="*/ 12 h 31"/>
                <a:gd name="T30" fmla="*/ 9 w 31"/>
                <a:gd name="T31" fmla="*/ 8 h 31"/>
                <a:gd name="T32" fmla="*/ 8 w 31"/>
                <a:gd name="T33" fmla="*/ 4 h 31"/>
                <a:gd name="T34" fmla="*/ 6 w 31"/>
                <a:gd name="T35" fmla="*/ 3 h 31"/>
                <a:gd name="T36" fmla="*/ 6 w 31"/>
                <a:gd name="T37" fmla="*/ 31 h 31"/>
                <a:gd name="T38" fmla="*/ 22 w 31"/>
                <a:gd name="T39" fmla="*/ 0 h 31"/>
                <a:gd name="T40" fmla="*/ 25 w 31"/>
                <a:gd name="T41" fmla="*/ 0 h 31"/>
                <a:gd name="T42" fmla="*/ 9 w 31"/>
                <a:gd name="T43" fmla="*/ 31 h 31"/>
                <a:gd name="T44" fmla="*/ 6 w 31"/>
                <a:gd name="T45" fmla="*/ 31 h 31"/>
                <a:gd name="T46" fmla="*/ 19 w 31"/>
                <a:gd name="T47" fmla="*/ 23 h 31"/>
                <a:gd name="T48" fmla="*/ 20 w 31"/>
                <a:gd name="T49" fmla="*/ 18 h 31"/>
                <a:gd name="T50" fmla="*/ 25 w 31"/>
                <a:gd name="T51" fmla="*/ 15 h 31"/>
                <a:gd name="T52" fmla="*/ 29 w 31"/>
                <a:gd name="T53" fmla="*/ 17 h 31"/>
                <a:gd name="T54" fmla="*/ 31 w 31"/>
                <a:gd name="T55" fmla="*/ 23 h 31"/>
                <a:gd name="T56" fmla="*/ 29 w 31"/>
                <a:gd name="T57" fmla="*/ 29 h 31"/>
                <a:gd name="T58" fmla="*/ 25 w 31"/>
                <a:gd name="T59" fmla="*/ 31 h 31"/>
                <a:gd name="T60" fmla="*/ 20 w 31"/>
                <a:gd name="T61" fmla="*/ 29 h 31"/>
                <a:gd name="T62" fmla="*/ 19 w 31"/>
                <a:gd name="T63" fmla="*/ 23 h 31"/>
                <a:gd name="T64" fmla="*/ 25 w 31"/>
                <a:gd name="T65" fmla="*/ 18 h 31"/>
                <a:gd name="T66" fmla="*/ 23 w 31"/>
                <a:gd name="T67" fmla="*/ 19 h 31"/>
                <a:gd name="T68" fmla="*/ 22 w 31"/>
                <a:gd name="T69" fmla="*/ 23 h 31"/>
                <a:gd name="T70" fmla="*/ 23 w 31"/>
                <a:gd name="T71" fmla="*/ 27 h 31"/>
                <a:gd name="T72" fmla="*/ 25 w 31"/>
                <a:gd name="T73" fmla="*/ 28 h 31"/>
                <a:gd name="T74" fmla="*/ 27 w 31"/>
                <a:gd name="T75" fmla="*/ 27 h 31"/>
                <a:gd name="T76" fmla="*/ 28 w 31"/>
                <a:gd name="T77" fmla="*/ 23 h 31"/>
                <a:gd name="T78" fmla="*/ 27 w 31"/>
                <a:gd name="T79" fmla="*/ 19 h 31"/>
                <a:gd name="T80" fmla="*/ 25 w 31"/>
                <a:gd name="T8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31">
                  <a:moveTo>
                    <a:pt x="0" y="8"/>
                  </a:moveTo>
                  <a:cubicBezTo>
                    <a:pt x="0" y="6"/>
                    <a:pt x="0" y="4"/>
                    <a:pt x="1" y="2"/>
                  </a:cubicBezTo>
                  <a:cubicBezTo>
                    <a:pt x="2" y="1"/>
                    <a:pt x="4" y="0"/>
                    <a:pt x="6" y="0"/>
                  </a:cubicBezTo>
                  <a:cubicBezTo>
                    <a:pt x="8" y="0"/>
                    <a:pt x="9" y="1"/>
                    <a:pt x="11" y="2"/>
                  </a:cubicBezTo>
                  <a:cubicBezTo>
                    <a:pt x="12" y="3"/>
                    <a:pt x="12" y="5"/>
                    <a:pt x="12" y="8"/>
                  </a:cubicBezTo>
                  <a:cubicBezTo>
                    <a:pt x="12" y="10"/>
                    <a:pt x="12" y="12"/>
                    <a:pt x="11" y="14"/>
                  </a:cubicBezTo>
                  <a:cubicBezTo>
                    <a:pt x="9" y="15"/>
                    <a:pt x="8" y="16"/>
                    <a:pt x="6" y="16"/>
                  </a:cubicBezTo>
                  <a:cubicBezTo>
                    <a:pt x="4" y="16"/>
                    <a:pt x="3" y="15"/>
                    <a:pt x="2" y="14"/>
                  </a:cubicBezTo>
                  <a:cubicBezTo>
                    <a:pt x="0" y="12"/>
                    <a:pt x="0" y="10"/>
                    <a:pt x="0" y="8"/>
                  </a:cubicBezTo>
                  <a:close/>
                  <a:moveTo>
                    <a:pt x="6" y="3"/>
                  </a:moveTo>
                  <a:cubicBezTo>
                    <a:pt x="5" y="3"/>
                    <a:pt x="4" y="3"/>
                    <a:pt x="4" y="4"/>
                  </a:cubicBezTo>
                  <a:cubicBezTo>
                    <a:pt x="3" y="4"/>
                    <a:pt x="3" y="6"/>
                    <a:pt x="3" y="8"/>
                  </a:cubicBezTo>
                  <a:cubicBezTo>
                    <a:pt x="3" y="10"/>
                    <a:pt x="3" y="11"/>
                    <a:pt x="4" y="12"/>
                  </a:cubicBezTo>
                  <a:cubicBezTo>
                    <a:pt x="4" y="13"/>
                    <a:pt x="5" y="13"/>
                    <a:pt x="6" y="13"/>
                  </a:cubicBezTo>
                  <a:cubicBezTo>
                    <a:pt x="7" y="13"/>
                    <a:pt x="8" y="13"/>
                    <a:pt x="8" y="12"/>
                  </a:cubicBezTo>
                  <a:cubicBezTo>
                    <a:pt x="9" y="11"/>
                    <a:pt x="9" y="10"/>
                    <a:pt x="9" y="8"/>
                  </a:cubicBezTo>
                  <a:cubicBezTo>
                    <a:pt x="9" y="6"/>
                    <a:pt x="9" y="4"/>
                    <a:pt x="8" y="4"/>
                  </a:cubicBezTo>
                  <a:cubicBezTo>
                    <a:pt x="8" y="3"/>
                    <a:pt x="7" y="3"/>
                    <a:pt x="6" y="3"/>
                  </a:cubicBezTo>
                  <a:close/>
                  <a:moveTo>
                    <a:pt x="6" y="31"/>
                  </a:moveTo>
                  <a:cubicBezTo>
                    <a:pt x="22" y="0"/>
                    <a:pt x="22" y="0"/>
                    <a:pt x="22" y="0"/>
                  </a:cubicBezTo>
                  <a:cubicBezTo>
                    <a:pt x="25" y="0"/>
                    <a:pt x="25" y="0"/>
                    <a:pt x="25" y="0"/>
                  </a:cubicBezTo>
                  <a:cubicBezTo>
                    <a:pt x="9" y="31"/>
                    <a:pt x="9" y="31"/>
                    <a:pt x="9" y="31"/>
                  </a:cubicBezTo>
                  <a:lnTo>
                    <a:pt x="6" y="31"/>
                  </a:lnTo>
                  <a:close/>
                  <a:moveTo>
                    <a:pt x="19" y="23"/>
                  </a:moveTo>
                  <a:cubicBezTo>
                    <a:pt x="19" y="21"/>
                    <a:pt x="19" y="19"/>
                    <a:pt x="20" y="18"/>
                  </a:cubicBezTo>
                  <a:cubicBezTo>
                    <a:pt x="21" y="16"/>
                    <a:pt x="23" y="15"/>
                    <a:pt x="25" y="15"/>
                  </a:cubicBezTo>
                  <a:cubicBezTo>
                    <a:pt x="27" y="15"/>
                    <a:pt x="28" y="16"/>
                    <a:pt x="29" y="17"/>
                  </a:cubicBezTo>
                  <a:cubicBezTo>
                    <a:pt x="31" y="19"/>
                    <a:pt x="31" y="21"/>
                    <a:pt x="31" y="23"/>
                  </a:cubicBezTo>
                  <a:cubicBezTo>
                    <a:pt x="31" y="26"/>
                    <a:pt x="31" y="27"/>
                    <a:pt x="29" y="29"/>
                  </a:cubicBezTo>
                  <a:cubicBezTo>
                    <a:pt x="28" y="30"/>
                    <a:pt x="27" y="31"/>
                    <a:pt x="25" y="31"/>
                  </a:cubicBezTo>
                  <a:cubicBezTo>
                    <a:pt x="23" y="31"/>
                    <a:pt x="22" y="30"/>
                    <a:pt x="20" y="29"/>
                  </a:cubicBezTo>
                  <a:cubicBezTo>
                    <a:pt x="19" y="28"/>
                    <a:pt x="19" y="26"/>
                    <a:pt x="19" y="23"/>
                  </a:cubicBezTo>
                  <a:close/>
                  <a:moveTo>
                    <a:pt x="25" y="18"/>
                  </a:moveTo>
                  <a:cubicBezTo>
                    <a:pt x="24" y="18"/>
                    <a:pt x="23" y="18"/>
                    <a:pt x="23" y="19"/>
                  </a:cubicBezTo>
                  <a:cubicBezTo>
                    <a:pt x="22" y="20"/>
                    <a:pt x="22" y="21"/>
                    <a:pt x="22" y="23"/>
                  </a:cubicBezTo>
                  <a:cubicBezTo>
                    <a:pt x="22" y="25"/>
                    <a:pt x="22" y="26"/>
                    <a:pt x="23" y="27"/>
                  </a:cubicBezTo>
                  <a:cubicBezTo>
                    <a:pt x="23" y="28"/>
                    <a:pt x="24" y="28"/>
                    <a:pt x="25" y="28"/>
                  </a:cubicBezTo>
                  <a:cubicBezTo>
                    <a:pt x="26" y="28"/>
                    <a:pt x="27" y="28"/>
                    <a:pt x="27" y="27"/>
                  </a:cubicBezTo>
                  <a:cubicBezTo>
                    <a:pt x="28" y="26"/>
                    <a:pt x="28" y="25"/>
                    <a:pt x="28" y="23"/>
                  </a:cubicBezTo>
                  <a:cubicBezTo>
                    <a:pt x="28" y="21"/>
                    <a:pt x="28" y="20"/>
                    <a:pt x="27" y="19"/>
                  </a:cubicBezTo>
                  <a:cubicBezTo>
                    <a:pt x="27" y="18"/>
                    <a:pt x="26" y="18"/>
                    <a:pt x="25" y="18"/>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55" name="Freeform 68"/>
            <p:cNvSpPr>
              <a:spLocks noEditPoints="1"/>
            </p:cNvSpPr>
            <p:nvPr/>
          </p:nvSpPr>
          <p:spPr bwMode="auto">
            <a:xfrm>
              <a:off x="1474186" y="4695305"/>
              <a:ext cx="58115" cy="93400"/>
            </a:xfrm>
            <a:custGeom>
              <a:avLst/>
              <a:gdLst>
                <a:gd name="T0" fmla="*/ 0 w 19"/>
                <a:gd name="T1" fmla="*/ 15 h 30"/>
                <a:gd name="T2" fmla="*/ 1 w 19"/>
                <a:gd name="T3" fmla="*/ 6 h 30"/>
                <a:gd name="T4" fmla="*/ 4 w 19"/>
                <a:gd name="T5" fmla="*/ 2 h 30"/>
                <a:gd name="T6" fmla="*/ 10 w 19"/>
                <a:gd name="T7" fmla="*/ 0 h 30"/>
                <a:gd name="T8" fmla="*/ 14 w 19"/>
                <a:gd name="T9" fmla="*/ 1 h 30"/>
                <a:gd name="T10" fmla="*/ 17 w 19"/>
                <a:gd name="T11" fmla="*/ 4 h 30"/>
                <a:gd name="T12" fmla="*/ 19 w 19"/>
                <a:gd name="T13" fmla="*/ 8 h 30"/>
                <a:gd name="T14" fmla="*/ 19 w 19"/>
                <a:gd name="T15" fmla="*/ 15 h 30"/>
                <a:gd name="T16" fmla="*/ 18 w 19"/>
                <a:gd name="T17" fmla="*/ 23 h 30"/>
                <a:gd name="T18" fmla="*/ 15 w 19"/>
                <a:gd name="T19" fmla="*/ 28 h 30"/>
                <a:gd name="T20" fmla="*/ 10 w 19"/>
                <a:gd name="T21" fmla="*/ 30 h 30"/>
                <a:gd name="T22" fmla="*/ 3 w 19"/>
                <a:gd name="T23" fmla="*/ 27 h 30"/>
                <a:gd name="T24" fmla="*/ 0 w 19"/>
                <a:gd name="T25" fmla="*/ 15 h 30"/>
                <a:gd name="T26" fmla="*/ 4 w 19"/>
                <a:gd name="T27" fmla="*/ 15 h 30"/>
                <a:gd name="T28" fmla="*/ 6 w 19"/>
                <a:gd name="T29" fmla="*/ 25 h 30"/>
                <a:gd name="T30" fmla="*/ 10 w 19"/>
                <a:gd name="T31" fmla="*/ 27 h 30"/>
                <a:gd name="T32" fmla="*/ 14 w 19"/>
                <a:gd name="T33" fmla="*/ 25 h 30"/>
                <a:gd name="T34" fmla="*/ 16 w 19"/>
                <a:gd name="T35" fmla="*/ 15 h 30"/>
                <a:gd name="T36" fmla="*/ 14 w 19"/>
                <a:gd name="T37" fmla="*/ 5 h 30"/>
                <a:gd name="T38" fmla="*/ 10 w 19"/>
                <a:gd name="T39" fmla="*/ 3 h 30"/>
                <a:gd name="T40" fmla="*/ 6 w 19"/>
                <a:gd name="T41" fmla="*/ 5 h 30"/>
                <a:gd name="T42" fmla="*/ 4 w 19"/>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0">
                  <a:moveTo>
                    <a:pt x="0" y="15"/>
                  </a:moveTo>
                  <a:cubicBezTo>
                    <a:pt x="0" y="11"/>
                    <a:pt x="0" y="9"/>
                    <a:pt x="1" y="6"/>
                  </a:cubicBezTo>
                  <a:cubicBezTo>
                    <a:pt x="2" y="4"/>
                    <a:pt x="3" y="3"/>
                    <a:pt x="4" y="2"/>
                  </a:cubicBezTo>
                  <a:cubicBezTo>
                    <a:pt x="6" y="0"/>
                    <a:pt x="8" y="0"/>
                    <a:pt x="10" y="0"/>
                  </a:cubicBezTo>
                  <a:cubicBezTo>
                    <a:pt x="11" y="0"/>
                    <a:pt x="13" y="0"/>
                    <a:pt x="14" y="1"/>
                  </a:cubicBezTo>
                  <a:cubicBezTo>
                    <a:pt x="15" y="1"/>
                    <a:pt x="16" y="2"/>
                    <a:pt x="17" y="4"/>
                  </a:cubicBezTo>
                  <a:cubicBezTo>
                    <a:pt x="18" y="5"/>
                    <a:pt x="18" y="6"/>
                    <a:pt x="19" y="8"/>
                  </a:cubicBezTo>
                  <a:cubicBezTo>
                    <a:pt x="19" y="10"/>
                    <a:pt x="19" y="12"/>
                    <a:pt x="19" y="15"/>
                  </a:cubicBezTo>
                  <a:cubicBezTo>
                    <a:pt x="19" y="18"/>
                    <a:pt x="19" y="21"/>
                    <a:pt x="18" y="23"/>
                  </a:cubicBezTo>
                  <a:cubicBezTo>
                    <a:pt x="18" y="26"/>
                    <a:pt x="17" y="27"/>
                    <a:pt x="15" y="28"/>
                  </a:cubicBezTo>
                  <a:cubicBezTo>
                    <a:pt x="14" y="29"/>
                    <a:pt x="12" y="30"/>
                    <a:pt x="10" y="30"/>
                  </a:cubicBezTo>
                  <a:cubicBezTo>
                    <a:pt x="7" y="30"/>
                    <a:pt x="5" y="29"/>
                    <a:pt x="3" y="27"/>
                  </a:cubicBezTo>
                  <a:cubicBezTo>
                    <a:pt x="1" y="25"/>
                    <a:pt x="0" y="21"/>
                    <a:pt x="0" y="15"/>
                  </a:cubicBezTo>
                  <a:close/>
                  <a:moveTo>
                    <a:pt x="4" y="15"/>
                  </a:moveTo>
                  <a:cubicBezTo>
                    <a:pt x="4" y="20"/>
                    <a:pt x="4" y="23"/>
                    <a:pt x="6" y="25"/>
                  </a:cubicBezTo>
                  <a:cubicBezTo>
                    <a:pt x="7" y="26"/>
                    <a:pt x="8" y="27"/>
                    <a:pt x="10" y="27"/>
                  </a:cubicBezTo>
                  <a:cubicBezTo>
                    <a:pt x="11" y="27"/>
                    <a:pt x="13" y="26"/>
                    <a:pt x="14" y="25"/>
                  </a:cubicBezTo>
                  <a:cubicBezTo>
                    <a:pt x="15" y="23"/>
                    <a:pt x="16" y="20"/>
                    <a:pt x="16" y="15"/>
                  </a:cubicBezTo>
                  <a:cubicBezTo>
                    <a:pt x="16" y="10"/>
                    <a:pt x="15" y="7"/>
                    <a:pt x="14" y="5"/>
                  </a:cubicBezTo>
                  <a:cubicBezTo>
                    <a:pt x="13" y="4"/>
                    <a:pt x="11" y="3"/>
                    <a:pt x="10" y="3"/>
                  </a:cubicBezTo>
                  <a:cubicBezTo>
                    <a:pt x="8" y="3"/>
                    <a:pt x="7" y="4"/>
                    <a:pt x="6" y="5"/>
                  </a:cubicBezTo>
                  <a:cubicBezTo>
                    <a:pt x="4" y="7"/>
                    <a:pt x="4" y="10"/>
                    <a:pt x="4" y="15"/>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sp>
          <p:nvSpPr>
            <p:cNvPr id="56" name="Freeform 69"/>
            <p:cNvSpPr>
              <a:spLocks noEditPoints="1"/>
            </p:cNvSpPr>
            <p:nvPr/>
          </p:nvSpPr>
          <p:spPr bwMode="auto">
            <a:xfrm>
              <a:off x="1548905" y="4693229"/>
              <a:ext cx="99625" cy="99625"/>
            </a:xfrm>
            <a:custGeom>
              <a:avLst/>
              <a:gdLst>
                <a:gd name="T0" fmla="*/ 0 w 32"/>
                <a:gd name="T1" fmla="*/ 8 h 32"/>
                <a:gd name="T2" fmla="*/ 1 w 32"/>
                <a:gd name="T3" fmla="*/ 3 h 32"/>
                <a:gd name="T4" fmla="*/ 6 w 32"/>
                <a:gd name="T5" fmla="*/ 0 h 32"/>
                <a:gd name="T6" fmla="*/ 11 w 32"/>
                <a:gd name="T7" fmla="*/ 2 h 32"/>
                <a:gd name="T8" fmla="*/ 12 w 32"/>
                <a:gd name="T9" fmla="*/ 8 h 32"/>
                <a:gd name="T10" fmla="*/ 11 w 32"/>
                <a:gd name="T11" fmla="*/ 14 h 32"/>
                <a:gd name="T12" fmla="*/ 6 w 32"/>
                <a:gd name="T13" fmla="*/ 16 h 32"/>
                <a:gd name="T14" fmla="*/ 2 w 32"/>
                <a:gd name="T15" fmla="*/ 14 h 32"/>
                <a:gd name="T16" fmla="*/ 0 w 32"/>
                <a:gd name="T17" fmla="*/ 8 h 32"/>
                <a:gd name="T18" fmla="*/ 6 w 32"/>
                <a:gd name="T19" fmla="*/ 3 h 32"/>
                <a:gd name="T20" fmla="*/ 4 w 32"/>
                <a:gd name="T21" fmla="*/ 4 h 32"/>
                <a:gd name="T22" fmla="*/ 3 w 32"/>
                <a:gd name="T23" fmla="*/ 8 h 32"/>
                <a:gd name="T24" fmla="*/ 4 w 32"/>
                <a:gd name="T25" fmla="*/ 12 h 32"/>
                <a:gd name="T26" fmla="*/ 6 w 32"/>
                <a:gd name="T27" fmla="*/ 14 h 32"/>
                <a:gd name="T28" fmla="*/ 8 w 32"/>
                <a:gd name="T29" fmla="*/ 12 h 32"/>
                <a:gd name="T30" fmla="*/ 9 w 32"/>
                <a:gd name="T31" fmla="*/ 8 h 32"/>
                <a:gd name="T32" fmla="*/ 8 w 32"/>
                <a:gd name="T33" fmla="*/ 4 h 32"/>
                <a:gd name="T34" fmla="*/ 6 w 32"/>
                <a:gd name="T35" fmla="*/ 3 h 32"/>
                <a:gd name="T36" fmla="*/ 6 w 32"/>
                <a:gd name="T37" fmla="*/ 32 h 32"/>
                <a:gd name="T38" fmla="*/ 22 w 32"/>
                <a:gd name="T39" fmla="*/ 0 h 32"/>
                <a:gd name="T40" fmla="*/ 25 w 32"/>
                <a:gd name="T41" fmla="*/ 0 h 32"/>
                <a:gd name="T42" fmla="*/ 9 w 32"/>
                <a:gd name="T43" fmla="*/ 32 h 32"/>
                <a:gd name="T44" fmla="*/ 6 w 32"/>
                <a:gd name="T45" fmla="*/ 32 h 32"/>
                <a:gd name="T46" fmla="*/ 19 w 32"/>
                <a:gd name="T47" fmla="*/ 24 h 32"/>
                <a:gd name="T48" fmla="*/ 21 w 32"/>
                <a:gd name="T49" fmla="*/ 18 h 32"/>
                <a:gd name="T50" fmla="*/ 25 w 32"/>
                <a:gd name="T51" fmla="*/ 16 h 32"/>
                <a:gd name="T52" fmla="*/ 30 w 32"/>
                <a:gd name="T53" fmla="*/ 18 h 32"/>
                <a:gd name="T54" fmla="*/ 32 w 32"/>
                <a:gd name="T55" fmla="*/ 24 h 32"/>
                <a:gd name="T56" fmla="*/ 30 w 32"/>
                <a:gd name="T57" fmla="*/ 30 h 32"/>
                <a:gd name="T58" fmla="*/ 25 w 32"/>
                <a:gd name="T59" fmla="*/ 32 h 32"/>
                <a:gd name="T60" fmla="*/ 21 w 32"/>
                <a:gd name="T61" fmla="*/ 30 h 32"/>
                <a:gd name="T62" fmla="*/ 19 w 32"/>
                <a:gd name="T63" fmla="*/ 24 h 32"/>
                <a:gd name="T64" fmla="*/ 25 w 32"/>
                <a:gd name="T65" fmla="*/ 18 h 32"/>
                <a:gd name="T66" fmla="*/ 23 w 32"/>
                <a:gd name="T67" fmla="*/ 20 h 32"/>
                <a:gd name="T68" fmla="*/ 22 w 32"/>
                <a:gd name="T69" fmla="*/ 24 h 32"/>
                <a:gd name="T70" fmla="*/ 23 w 32"/>
                <a:gd name="T71" fmla="*/ 28 h 32"/>
                <a:gd name="T72" fmla="*/ 25 w 32"/>
                <a:gd name="T73" fmla="*/ 29 h 32"/>
                <a:gd name="T74" fmla="*/ 28 w 32"/>
                <a:gd name="T75" fmla="*/ 28 h 32"/>
                <a:gd name="T76" fmla="*/ 29 w 32"/>
                <a:gd name="T77" fmla="*/ 24 h 32"/>
                <a:gd name="T78" fmla="*/ 28 w 32"/>
                <a:gd name="T79" fmla="*/ 20 h 32"/>
                <a:gd name="T80" fmla="*/ 25 w 32"/>
                <a:gd name="T8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32">
                  <a:moveTo>
                    <a:pt x="0" y="8"/>
                  </a:moveTo>
                  <a:cubicBezTo>
                    <a:pt x="0" y="6"/>
                    <a:pt x="0" y="4"/>
                    <a:pt x="1" y="3"/>
                  </a:cubicBezTo>
                  <a:cubicBezTo>
                    <a:pt x="2" y="1"/>
                    <a:pt x="4" y="0"/>
                    <a:pt x="6" y="0"/>
                  </a:cubicBezTo>
                  <a:cubicBezTo>
                    <a:pt x="8" y="0"/>
                    <a:pt x="9" y="1"/>
                    <a:pt x="11" y="2"/>
                  </a:cubicBezTo>
                  <a:cubicBezTo>
                    <a:pt x="12" y="4"/>
                    <a:pt x="12" y="6"/>
                    <a:pt x="12" y="8"/>
                  </a:cubicBezTo>
                  <a:cubicBezTo>
                    <a:pt x="12" y="11"/>
                    <a:pt x="12" y="13"/>
                    <a:pt x="11" y="14"/>
                  </a:cubicBezTo>
                  <a:cubicBezTo>
                    <a:pt x="9" y="15"/>
                    <a:pt x="8" y="16"/>
                    <a:pt x="6" y="16"/>
                  </a:cubicBezTo>
                  <a:cubicBezTo>
                    <a:pt x="4" y="16"/>
                    <a:pt x="3" y="15"/>
                    <a:pt x="2" y="14"/>
                  </a:cubicBezTo>
                  <a:cubicBezTo>
                    <a:pt x="0" y="13"/>
                    <a:pt x="0" y="11"/>
                    <a:pt x="0" y="8"/>
                  </a:cubicBezTo>
                  <a:close/>
                  <a:moveTo>
                    <a:pt x="6" y="3"/>
                  </a:moveTo>
                  <a:cubicBezTo>
                    <a:pt x="5" y="3"/>
                    <a:pt x="4" y="3"/>
                    <a:pt x="4" y="4"/>
                  </a:cubicBezTo>
                  <a:cubicBezTo>
                    <a:pt x="3" y="5"/>
                    <a:pt x="3" y="6"/>
                    <a:pt x="3" y="8"/>
                  </a:cubicBezTo>
                  <a:cubicBezTo>
                    <a:pt x="3" y="10"/>
                    <a:pt x="3" y="12"/>
                    <a:pt x="4" y="12"/>
                  </a:cubicBezTo>
                  <a:cubicBezTo>
                    <a:pt x="4" y="13"/>
                    <a:pt x="5" y="14"/>
                    <a:pt x="6" y="14"/>
                  </a:cubicBezTo>
                  <a:cubicBezTo>
                    <a:pt x="7" y="14"/>
                    <a:pt x="8" y="13"/>
                    <a:pt x="8" y="12"/>
                  </a:cubicBezTo>
                  <a:cubicBezTo>
                    <a:pt x="9" y="12"/>
                    <a:pt x="9" y="10"/>
                    <a:pt x="9" y="8"/>
                  </a:cubicBezTo>
                  <a:cubicBezTo>
                    <a:pt x="9" y="6"/>
                    <a:pt x="9" y="5"/>
                    <a:pt x="8" y="4"/>
                  </a:cubicBezTo>
                  <a:cubicBezTo>
                    <a:pt x="8" y="3"/>
                    <a:pt x="7" y="3"/>
                    <a:pt x="6" y="3"/>
                  </a:cubicBezTo>
                  <a:close/>
                  <a:moveTo>
                    <a:pt x="6" y="32"/>
                  </a:moveTo>
                  <a:cubicBezTo>
                    <a:pt x="22" y="0"/>
                    <a:pt x="22" y="0"/>
                    <a:pt x="22" y="0"/>
                  </a:cubicBezTo>
                  <a:cubicBezTo>
                    <a:pt x="25" y="0"/>
                    <a:pt x="25" y="0"/>
                    <a:pt x="25" y="0"/>
                  </a:cubicBezTo>
                  <a:cubicBezTo>
                    <a:pt x="9" y="32"/>
                    <a:pt x="9" y="32"/>
                    <a:pt x="9" y="32"/>
                  </a:cubicBezTo>
                  <a:lnTo>
                    <a:pt x="6" y="32"/>
                  </a:lnTo>
                  <a:close/>
                  <a:moveTo>
                    <a:pt x="19" y="24"/>
                  </a:moveTo>
                  <a:cubicBezTo>
                    <a:pt x="19" y="21"/>
                    <a:pt x="20" y="20"/>
                    <a:pt x="21" y="18"/>
                  </a:cubicBezTo>
                  <a:cubicBezTo>
                    <a:pt x="22" y="17"/>
                    <a:pt x="23" y="16"/>
                    <a:pt x="25" y="16"/>
                  </a:cubicBezTo>
                  <a:cubicBezTo>
                    <a:pt x="27" y="16"/>
                    <a:pt x="29" y="17"/>
                    <a:pt x="30" y="18"/>
                  </a:cubicBezTo>
                  <a:cubicBezTo>
                    <a:pt x="31" y="19"/>
                    <a:pt x="32" y="21"/>
                    <a:pt x="32" y="24"/>
                  </a:cubicBezTo>
                  <a:cubicBezTo>
                    <a:pt x="32" y="26"/>
                    <a:pt x="31" y="28"/>
                    <a:pt x="30" y="30"/>
                  </a:cubicBezTo>
                  <a:cubicBezTo>
                    <a:pt x="29" y="31"/>
                    <a:pt x="27" y="32"/>
                    <a:pt x="25" y="32"/>
                  </a:cubicBezTo>
                  <a:cubicBezTo>
                    <a:pt x="23" y="32"/>
                    <a:pt x="22" y="31"/>
                    <a:pt x="21" y="30"/>
                  </a:cubicBezTo>
                  <a:cubicBezTo>
                    <a:pt x="20" y="28"/>
                    <a:pt x="19" y="26"/>
                    <a:pt x="19" y="24"/>
                  </a:cubicBezTo>
                  <a:close/>
                  <a:moveTo>
                    <a:pt x="25" y="18"/>
                  </a:moveTo>
                  <a:cubicBezTo>
                    <a:pt x="24" y="18"/>
                    <a:pt x="24" y="19"/>
                    <a:pt x="23" y="20"/>
                  </a:cubicBezTo>
                  <a:cubicBezTo>
                    <a:pt x="22" y="20"/>
                    <a:pt x="22" y="22"/>
                    <a:pt x="22" y="24"/>
                  </a:cubicBezTo>
                  <a:cubicBezTo>
                    <a:pt x="22" y="26"/>
                    <a:pt x="22" y="27"/>
                    <a:pt x="23" y="28"/>
                  </a:cubicBezTo>
                  <a:cubicBezTo>
                    <a:pt x="24" y="29"/>
                    <a:pt x="24" y="29"/>
                    <a:pt x="25" y="29"/>
                  </a:cubicBezTo>
                  <a:cubicBezTo>
                    <a:pt x="26" y="29"/>
                    <a:pt x="27" y="29"/>
                    <a:pt x="28" y="28"/>
                  </a:cubicBezTo>
                  <a:cubicBezTo>
                    <a:pt x="28" y="27"/>
                    <a:pt x="29" y="26"/>
                    <a:pt x="29" y="24"/>
                  </a:cubicBezTo>
                  <a:cubicBezTo>
                    <a:pt x="29" y="22"/>
                    <a:pt x="28" y="20"/>
                    <a:pt x="28" y="20"/>
                  </a:cubicBezTo>
                  <a:cubicBezTo>
                    <a:pt x="27" y="19"/>
                    <a:pt x="26" y="18"/>
                    <a:pt x="25" y="18"/>
                  </a:cubicBezTo>
                  <a:close/>
                </a:path>
              </a:pathLst>
            </a:custGeom>
            <a:solidFill>
              <a:schemeClr val="bg1"/>
            </a:solidFill>
            <a:ln>
              <a:noFill/>
            </a:ln>
            <a:extLst/>
          </p:spPr>
          <p:txBody>
            <a:bodyPr vert="horz" wrap="square" lIns="91437" tIns="45719" rIns="91437" bIns="45719" numCol="1" anchor="t" anchorCtr="0" compatLnSpc="1">
              <a:prstTxWarp prst="textNoShape">
                <a:avLst/>
              </a:prstTxWarp>
            </a:bodyPr>
            <a:lstStyle/>
            <a:p>
              <a:endParaRPr lang="zh-CN" altLang="en-US" sz="1600">
                <a:solidFill>
                  <a:schemeClr val="bg1"/>
                </a:solidFill>
              </a:endParaRPr>
            </a:p>
          </p:txBody>
        </p:sp>
      </p:grpSp>
      <p:sp>
        <p:nvSpPr>
          <p:cNvPr id="57" name="Freeform 70"/>
          <p:cNvSpPr>
            <a:spLocks/>
          </p:cNvSpPr>
          <p:nvPr/>
        </p:nvSpPr>
        <p:spPr bwMode="auto">
          <a:xfrm>
            <a:off x="3283615" y="2669384"/>
            <a:ext cx="5221130" cy="1955257"/>
          </a:xfrm>
          <a:custGeom>
            <a:avLst/>
            <a:gdLst>
              <a:gd name="T0" fmla="*/ 0 w 1245"/>
              <a:gd name="T1" fmla="*/ 0 h 603"/>
              <a:gd name="T2" fmla="*/ 312 w 1245"/>
              <a:gd name="T3" fmla="*/ 146 h 603"/>
              <a:gd name="T4" fmla="*/ 621 w 1245"/>
              <a:gd name="T5" fmla="*/ 310 h 603"/>
              <a:gd name="T6" fmla="*/ 935 w 1245"/>
              <a:gd name="T7" fmla="*/ 274 h 603"/>
              <a:gd name="T8" fmla="*/ 1245 w 1245"/>
              <a:gd name="T9" fmla="*/ 603 h 603"/>
            </a:gdLst>
            <a:ahLst/>
            <a:cxnLst>
              <a:cxn ang="0">
                <a:pos x="T0" y="T1"/>
              </a:cxn>
              <a:cxn ang="0">
                <a:pos x="T2" y="T3"/>
              </a:cxn>
              <a:cxn ang="0">
                <a:pos x="T4" y="T5"/>
              </a:cxn>
              <a:cxn ang="0">
                <a:pos x="T6" y="T7"/>
              </a:cxn>
              <a:cxn ang="0">
                <a:pos x="T8" y="T9"/>
              </a:cxn>
            </a:cxnLst>
            <a:rect l="0" t="0" r="r" b="b"/>
            <a:pathLst>
              <a:path w="1245" h="603">
                <a:moveTo>
                  <a:pt x="0" y="0"/>
                </a:moveTo>
                <a:lnTo>
                  <a:pt x="312" y="146"/>
                </a:lnTo>
                <a:lnTo>
                  <a:pt x="621" y="310"/>
                </a:lnTo>
                <a:lnTo>
                  <a:pt x="935" y="274"/>
                </a:lnTo>
                <a:lnTo>
                  <a:pt x="1245" y="603"/>
                </a:lnTo>
              </a:path>
            </a:pathLst>
          </a:custGeom>
          <a:noFill/>
          <a:ln w="9525" cap="flat">
            <a:solidFill>
              <a:srgbClr val="71CC9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58" name="Freeform 71"/>
          <p:cNvSpPr>
            <a:spLocks/>
          </p:cNvSpPr>
          <p:nvPr/>
        </p:nvSpPr>
        <p:spPr bwMode="auto">
          <a:xfrm>
            <a:off x="3283615" y="2925545"/>
            <a:ext cx="5221130" cy="1472116"/>
          </a:xfrm>
          <a:custGeom>
            <a:avLst/>
            <a:gdLst>
              <a:gd name="T0" fmla="*/ 0 w 1245"/>
              <a:gd name="T1" fmla="*/ 0 h 454"/>
              <a:gd name="T2" fmla="*/ 312 w 1245"/>
              <a:gd name="T3" fmla="*/ 162 h 454"/>
              <a:gd name="T4" fmla="*/ 621 w 1245"/>
              <a:gd name="T5" fmla="*/ 162 h 454"/>
              <a:gd name="T6" fmla="*/ 935 w 1245"/>
              <a:gd name="T7" fmla="*/ 131 h 454"/>
              <a:gd name="T8" fmla="*/ 1245 w 1245"/>
              <a:gd name="T9" fmla="*/ 454 h 454"/>
            </a:gdLst>
            <a:ahLst/>
            <a:cxnLst>
              <a:cxn ang="0">
                <a:pos x="T0" y="T1"/>
              </a:cxn>
              <a:cxn ang="0">
                <a:pos x="T2" y="T3"/>
              </a:cxn>
              <a:cxn ang="0">
                <a:pos x="T4" y="T5"/>
              </a:cxn>
              <a:cxn ang="0">
                <a:pos x="T6" y="T7"/>
              </a:cxn>
              <a:cxn ang="0">
                <a:pos x="T8" y="T9"/>
              </a:cxn>
            </a:cxnLst>
            <a:rect l="0" t="0" r="r" b="b"/>
            <a:pathLst>
              <a:path w="1245" h="454">
                <a:moveTo>
                  <a:pt x="0" y="0"/>
                </a:moveTo>
                <a:lnTo>
                  <a:pt x="312" y="162"/>
                </a:lnTo>
                <a:lnTo>
                  <a:pt x="621" y="162"/>
                </a:lnTo>
                <a:lnTo>
                  <a:pt x="935" y="131"/>
                </a:lnTo>
                <a:lnTo>
                  <a:pt x="1245" y="454"/>
                </a:lnTo>
              </a:path>
            </a:pathLst>
          </a:custGeom>
          <a:noFill/>
          <a:ln w="9525" cap="flat">
            <a:solidFill>
              <a:srgbClr val="FF8F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59" name="Freeform 72"/>
          <p:cNvSpPr>
            <a:spLocks/>
          </p:cNvSpPr>
          <p:nvPr/>
        </p:nvSpPr>
        <p:spPr bwMode="auto">
          <a:xfrm>
            <a:off x="3283615" y="2338646"/>
            <a:ext cx="5221130" cy="2344363"/>
          </a:xfrm>
          <a:custGeom>
            <a:avLst/>
            <a:gdLst>
              <a:gd name="T0" fmla="*/ 0 w 1245"/>
              <a:gd name="T1" fmla="*/ 0 h 723"/>
              <a:gd name="T2" fmla="*/ 312 w 1245"/>
              <a:gd name="T3" fmla="*/ 181 h 723"/>
              <a:gd name="T4" fmla="*/ 621 w 1245"/>
              <a:gd name="T5" fmla="*/ 488 h 723"/>
              <a:gd name="T6" fmla="*/ 935 w 1245"/>
              <a:gd name="T7" fmla="*/ 456 h 723"/>
              <a:gd name="T8" fmla="*/ 1245 w 1245"/>
              <a:gd name="T9" fmla="*/ 723 h 723"/>
            </a:gdLst>
            <a:ahLst/>
            <a:cxnLst>
              <a:cxn ang="0">
                <a:pos x="T0" y="T1"/>
              </a:cxn>
              <a:cxn ang="0">
                <a:pos x="T2" y="T3"/>
              </a:cxn>
              <a:cxn ang="0">
                <a:pos x="T4" y="T5"/>
              </a:cxn>
              <a:cxn ang="0">
                <a:pos x="T6" y="T7"/>
              </a:cxn>
              <a:cxn ang="0">
                <a:pos x="T8" y="T9"/>
              </a:cxn>
            </a:cxnLst>
            <a:rect l="0" t="0" r="r" b="b"/>
            <a:pathLst>
              <a:path w="1245" h="723">
                <a:moveTo>
                  <a:pt x="0" y="0"/>
                </a:moveTo>
                <a:lnTo>
                  <a:pt x="312" y="181"/>
                </a:lnTo>
                <a:lnTo>
                  <a:pt x="621" y="488"/>
                </a:lnTo>
                <a:lnTo>
                  <a:pt x="935" y="456"/>
                </a:lnTo>
                <a:lnTo>
                  <a:pt x="1245" y="723"/>
                </a:lnTo>
              </a:path>
            </a:pathLst>
          </a:custGeom>
          <a:noFill/>
          <a:ln w="9525" cap="flat">
            <a:solidFill>
              <a:srgbClr val="3493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60" name="Oval 73"/>
          <p:cNvSpPr>
            <a:spLocks noChangeArrowheads="1"/>
          </p:cNvSpPr>
          <p:nvPr/>
        </p:nvSpPr>
        <p:spPr bwMode="auto">
          <a:xfrm>
            <a:off x="8408292" y="4611669"/>
            <a:ext cx="188713" cy="145917"/>
          </a:xfrm>
          <a:prstGeom prst="ellipse">
            <a:avLst/>
          </a:prstGeom>
          <a:solidFill>
            <a:srgbClr val="349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61" name="TextBox 60"/>
          <p:cNvSpPr txBox="1"/>
          <p:nvPr/>
        </p:nvSpPr>
        <p:spPr>
          <a:xfrm>
            <a:off x="1948765" y="5476628"/>
            <a:ext cx="2669414" cy="461666"/>
          </a:xfrm>
          <a:prstGeom prst="rect">
            <a:avLst/>
          </a:prstGeom>
          <a:noFill/>
        </p:spPr>
        <p:txBody>
          <a:bodyPr wrap="square" rtlCol="0">
            <a:spAutoFit/>
          </a:bodyPr>
          <a:lstStyle/>
          <a:p>
            <a:pPr algn="ctr">
              <a:lnSpc>
                <a:spcPct val="150000"/>
              </a:lnSpc>
            </a:pPr>
            <a:r>
              <a:rPr lang="en-US" altLang="zh-CN" sz="1600" kern="100" dirty="0">
                <a:solidFill>
                  <a:schemeClr val="bg1"/>
                </a:solidFill>
                <a:ea typeface="Arial Unicode MS" panose="020B0604020202020204" pitchFamily="34" charset="-122"/>
                <a:cs typeface="Arial" panose="020B0604020202020204" pitchFamily="34" charset="0"/>
              </a:rPr>
              <a:t>Broadband </a:t>
            </a:r>
          </a:p>
        </p:txBody>
      </p:sp>
      <p:sp>
        <p:nvSpPr>
          <p:cNvPr id="62" name="TextBox 61"/>
          <p:cNvSpPr txBox="1"/>
          <p:nvPr/>
        </p:nvSpPr>
        <p:spPr>
          <a:xfrm>
            <a:off x="3553755" y="5590103"/>
            <a:ext cx="2200572" cy="338554"/>
          </a:xfrm>
          <a:prstGeom prst="rect">
            <a:avLst/>
          </a:prstGeom>
          <a:noFill/>
        </p:spPr>
        <p:txBody>
          <a:bodyPr wrap="square" rtlCol="0">
            <a:spAutoFit/>
          </a:bodyPr>
          <a:lstStyle/>
          <a:p>
            <a:pPr algn="ctr"/>
            <a:r>
              <a:rPr lang="en-US" altLang="zh-CN" sz="1600" kern="100" dirty="0">
                <a:solidFill>
                  <a:schemeClr val="bg1"/>
                </a:solidFill>
                <a:ea typeface="Arial Unicode MS" panose="020B0604020202020204" pitchFamily="34" charset="-122"/>
                <a:cs typeface="Arial" panose="020B0604020202020204" pitchFamily="34" charset="0"/>
              </a:rPr>
              <a:t>Data center</a:t>
            </a:r>
          </a:p>
        </p:txBody>
      </p:sp>
      <p:sp>
        <p:nvSpPr>
          <p:cNvPr id="63" name="TextBox 62"/>
          <p:cNvSpPr txBox="1"/>
          <p:nvPr/>
        </p:nvSpPr>
        <p:spPr>
          <a:xfrm>
            <a:off x="5496701" y="5588914"/>
            <a:ext cx="776173" cy="338554"/>
          </a:xfrm>
          <a:prstGeom prst="rect">
            <a:avLst/>
          </a:prstGeom>
          <a:noFill/>
        </p:spPr>
        <p:txBody>
          <a:bodyPr wrap="none" rtlCol="0">
            <a:spAutoFit/>
          </a:bodyPr>
          <a:lstStyle/>
          <a:p>
            <a:pPr algn="ctr"/>
            <a:r>
              <a:rPr lang="en-US" altLang="zh-CN" sz="1600" kern="100" dirty="0">
                <a:solidFill>
                  <a:schemeClr val="bg1"/>
                </a:solidFill>
                <a:ea typeface="Arial Unicode MS" panose="020B0604020202020204" pitchFamily="34" charset="-122"/>
                <a:cs typeface="Arial" panose="020B0604020202020204" pitchFamily="34" charset="0"/>
              </a:rPr>
              <a:t>Cloud </a:t>
            </a:r>
          </a:p>
        </p:txBody>
      </p:sp>
      <p:sp>
        <p:nvSpPr>
          <p:cNvPr id="64" name="TextBox 63"/>
          <p:cNvSpPr txBox="1"/>
          <p:nvPr/>
        </p:nvSpPr>
        <p:spPr>
          <a:xfrm>
            <a:off x="6420231" y="5586384"/>
            <a:ext cx="1618501" cy="338554"/>
          </a:xfrm>
          <a:prstGeom prst="rect">
            <a:avLst/>
          </a:prstGeom>
          <a:noFill/>
        </p:spPr>
        <p:txBody>
          <a:bodyPr wrap="square" rtlCol="0">
            <a:spAutoFit/>
          </a:bodyPr>
          <a:lstStyle/>
          <a:p>
            <a:pPr algn="ctr"/>
            <a:r>
              <a:rPr lang="en-US" altLang="zh-CN" sz="1600" kern="100" dirty="0">
                <a:solidFill>
                  <a:schemeClr val="bg1"/>
                </a:solidFill>
                <a:ea typeface="Arial Unicode MS" panose="020B0604020202020204" pitchFamily="34" charset="-122"/>
                <a:cs typeface="Arial" panose="020B0604020202020204" pitchFamily="34" charset="0"/>
              </a:rPr>
              <a:t>Big data</a:t>
            </a:r>
          </a:p>
        </p:txBody>
      </p:sp>
      <p:sp>
        <p:nvSpPr>
          <p:cNvPr id="65" name="TextBox 64"/>
          <p:cNvSpPr txBox="1"/>
          <p:nvPr/>
        </p:nvSpPr>
        <p:spPr>
          <a:xfrm>
            <a:off x="8345841" y="5488408"/>
            <a:ext cx="481222" cy="461666"/>
          </a:xfrm>
          <a:prstGeom prst="rect">
            <a:avLst/>
          </a:prstGeom>
          <a:noFill/>
        </p:spPr>
        <p:txBody>
          <a:bodyPr wrap="none" rtlCol="0">
            <a:spAutoFit/>
          </a:bodyPr>
          <a:lstStyle/>
          <a:p>
            <a:pPr algn="ctr">
              <a:lnSpc>
                <a:spcPct val="150000"/>
              </a:lnSpc>
            </a:pPr>
            <a:r>
              <a:rPr lang="en-US" altLang="zh-CN" sz="1600" kern="100" dirty="0" err="1">
                <a:solidFill>
                  <a:schemeClr val="bg1"/>
                </a:solidFill>
                <a:ea typeface="Arial Unicode MS" panose="020B0604020202020204" pitchFamily="34" charset="-122"/>
                <a:cs typeface="Arial" panose="020B0604020202020204" pitchFamily="34" charset="0"/>
              </a:rPr>
              <a:t>IoT</a:t>
            </a:r>
            <a:endParaRPr lang="en-US" altLang="zh-CN" sz="1600" kern="100" dirty="0">
              <a:solidFill>
                <a:schemeClr val="bg1"/>
              </a:solidFill>
              <a:ea typeface="Arial Unicode MS" panose="020B0604020202020204" pitchFamily="34" charset="-122"/>
              <a:cs typeface="Arial" panose="020B0604020202020204" pitchFamily="34" charset="0"/>
            </a:endParaRPr>
          </a:p>
        </p:txBody>
      </p:sp>
      <p:sp>
        <p:nvSpPr>
          <p:cNvPr id="66" name="Oval 126"/>
          <p:cNvSpPr>
            <a:spLocks noChangeArrowheads="1"/>
          </p:cNvSpPr>
          <p:nvPr/>
        </p:nvSpPr>
        <p:spPr bwMode="auto">
          <a:xfrm>
            <a:off x="9974942" y="3337107"/>
            <a:ext cx="122454" cy="122452"/>
          </a:xfrm>
          <a:prstGeom prst="ellipse">
            <a:avLst/>
          </a:prstGeom>
          <a:solidFill>
            <a:srgbClr val="349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67" name="Oval 125"/>
          <p:cNvSpPr>
            <a:spLocks noChangeArrowheads="1"/>
          </p:cNvSpPr>
          <p:nvPr/>
        </p:nvSpPr>
        <p:spPr bwMode="auto">
          <a:xfrm>
            <a:off x="9962394" y="3732312"/>
            <a:ext cx="122454" cy="122452"/>
          </a:xfrm>
          <a:prstGeom prst="ellipse">
            <a:avLst/>
          </a:prstGeom>
          <a:solidFill>
            <a:srgbClr val="71C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68" name="Oval 127"/>
          <p:cNvSpPr>
            <a:spLocks noChangeArrowheads="1"/>
          </p:cNvSpPr>
          <p:nvPr/>
        </p:nvSpPr>
        <p:spPr bwMode="auto">
          <a:xfrm>
            <a:off x="9970976" y="4138806"/>
            <a:ext cx="122454" cy="122452"/>
          </a:xfrm>
          <a:prstGeom prst="ellipse">
            <a:avLst/>
          </a:prstGeom>
          <a:solidFill>
            <a:srgbClr val="FF8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endParaRPr lang="zh-CN" altLang="en-US" sz="1600"/>
          </a:p>
        </p:txBody>
      </p:sp>
      <p:sp>
        <p:nvSpPr>
          <p:cNvPr id="69" name="TextBox 68"/>
          <p:cNvSpPr txBox="1"/>
          <p:nvPr/>
        </p:nvSpPr>
        <p:spPr>
          <a:xfrm>
            <a:off x="10124320" y="3144222"/>
            <a:ext cx="896399" cy="431015"/>
          </a:xfrm>
          <a:prstGeom prst="rect">
            <a:avLst/>
          </a:prstGeom>
          <a:noFill/>
        </p:spPr>
        <p:txBody>
          <a:bodyPr wrap="none" rtlCol="0">
            <a:spAutoFit/>
          </a:bodyPr>
          <a:lstStyle/>
          <a:p>
            <a:pPr algn="ctr">
              <a:lnSpc>
                <a:spcPct val="150000"/>
              </a:lnSpc>
            </a:pPr>
            <a:r>
              <a:rPr lang="en-US" altLang="zh-CN" sz="1467" kern="100" dirty="0">
                <a:solidFill>
                  <a:schemeClr val="bg1"/>
                </a:solidFill>
                <a:ea typeface="Arial Unicode MS" panose="020B0604020202020204" pitchFamily="34" charset="-122"/>
                <a:cs typeface="Arial" panose="020B0604020202020204" pitchFamily="34" charset="0"/>
              </a:rPr>
              <a:t>Starters </a:t>
            </a:r>
          </a:p>
        </p:txBody>
      </p:sp>
      <p:sp>
        <p:nvSpPr>
          <p:cNvPr id="70" name="TextBox 69"/>
          <p:cNvSpPr txBox="1"/>
          <p:nvPr/>
        </p:nvSpPr>
        <p:spPr>
          <a:xfrm>
            <a:off x="10143733" y="3539426"/>
            <a:ext cx="989373" cy="431015"/>
          </a:xfrm>
          <a:prstGeom prst="rect">
            <a:avLst/>
          </a:prstGeom>
          <a:noFill/>
        </p:spPr>
        <p:txBody>
          <a:bodyPr wrap="none" rtlCol="0">
            <a:spAutoFit/>
          </a:bodyPr>
          <a:lstStyle/>
          <a:p>
            <a:pPr algn="ctr">
              <a:lnSpc>
                <a:spcPct val="150000"/>
              </a:lnSpc>
            </a:pPr>
            <a:r>
              <a:rPr lang="en-US" altLang="zh-CN" sz="1467" kern="100" dirty="0">
                <a:solidFill>
                  <a:schemeClr val="bg1"/>
                </a:solidFill>
                <a:ea typeface="Arial Unicode MS" panose="020B0604020202020204" pitchFamily="34" charset="-122"/>
                <a:cs typeface="Arial" panose="020B0604020202020204" pitchFamily="34" charset="0"/>
              </a:rPr>
              <a:t>Adopters </a:t>
            </a:r>
          </a:p>
        </p:txBody>
      </p:sp>
      <p:sp>
        <p:nvSpPr>
          <p:cNvPr id="71" name="TextBox 70"/>
          <p:cNvSpPr txBox="1"/>
          <p:nvPr/>
        </p:nvSpPr>
        <p:spPr>
          <a:xfrm>
            <a:off x="10132553" y="3945920"/>
            <a:ext cx="1313180" cy="431015"/>
          </a:xfrm>
          <a:prstGeom prst="rect">
            <a:avLst/>
          </a:prstGeom>
          <a:noFill/>
        </p:spPr>
        <p:txBody>
          <a:bodyPr wrap="none" rtlCol="0">
            <a:spAutoFit/>
          </a:bodyPr>
          <a:lstStyle/>
          <a:p>
            <a:pPr algn="ctr">
              <a:lnSpc>
                <a:spcPct val="150000"/>
              </a:lnSpc>
            </a:pPr>
            <a:r>
              <a:rPr lang="en-US" altLang="zh-CN" sz="1467" kern="100" dirty="0">
                <a:solidFill>
                  <a:schemeClr val="bg1"/>
                </a:solidFill>
                <a:ea typeface="Arial Unicode MS" panose="020B0604020202020204" pitchFamily="34" charset="-122"/>
                <a:cs typeface="Arial" panose="020B0604020202020204" pitchFamily="34" charset="0"/>
              </a:rPr>
              <a:t>Frontrunners </a:t>
            </a:r>
          </a:p>
        </p:txBody>
      </p:sp>
      <p:sp>
        <p:nvSpPr>
          <p:cNvPr id="72" name="标题 2"/>
          <p:cNvSpPr txBox="1">
            <a:spLocks/>
          </p:cNvSpPr>
          <p:nvPr/>
        </p:nvSpPr>
        <p:spPr>
          <a:xfrm>
            <a:off x="192931" y="288214"/>
            <a:ext cx="11277392" cy="713252"/>
          </a:xfrm>
          <a:prstGeom prst="rect">
            <a:avLst/>
          </a:prstGeom>
        </p:spPr>
        <p:txBody>
          <a:bodyPr vert="horz" lIns="91428" tIns="45714" rIns="91428" bIns="45714" rtlCol="0" anchor="ctr">
            <a:normAutofit fontScale="92500"/>
          </a:bodyPr>
          <a:lstStyle/>
          <a:p>
            <a:pPr marL="0" marR="0" lvl="0" indent="0" defTabSz="1219201" rtl="0" eaLnBrk="1" fontAlgn="auto" latinLnBrk="0" hangingPunct="1">
              <a:lnSpc>
                <a:spcPct val="100000"/>
              </a:lnSpc>
              <a:spcBef>
                <a:spcPct val="0"/>
              </a:spcBef>
              <a:spcAft>
                <a:spcPts val="0"/>
              </a:spcAft>
              <a:buClrTx/>
              <a:buSzTx/>
              <a:buFontTx/>
              <a:buNone/>
              <a:tabLst/>
              <a:defRPr/>
            </a:pPr>
            <a:r>
              <a:rPr kumimoji="1" lang="en-US" altLang="zh-CN" sz="3600" b="1" i="0" u="none" strike="noStrike" kern="1200" cap="none" spc="0" normalizeH="0" baseline="0" noProof="0" dirty="0" smtClean="0">
                <a:ln>
                  <a:noFill/>
                </a:ln>
                <a:gradFill>
                  <a:gsLst>
                    <a:gs pos="49000">
                      <a:prstClr val="white"/>
                    </a:gs>
                    <a:gs pos="100000">
                      <a:prstClr val="white">
                        <a:lumMod val="65000"/>
                      </a:prstClr>
                    </a:gs>
                  </a:gsLst>
                  <a:lin ang="5400000" scaled="1"/>
                </a:gradFill>
                <a:effectLst/>
                <a:uLnTx/>
                <a:uFillTx/>
                <a:latin typeface="Huawei Script Regular" pitchFamily="50" charset="0"/>
                <a:ea typeface="+mn-ea"/>
                <a:cs typeface="Arial" pitchFamily="34" charset="0"/>
                <a:sym typeface="Calibri" pitchFamily="34" charset="0"/>
              </a:rPr>
              <a:t>Broadband is  Africa#1 technology enabler</a:t>
            </a:r>
            <a:endParaRPr kumimoji="1" lang="zh-CN" altLang="en-US" sz="3600" b="1" i="0" u="none" strike="noStrike" kern="1200" cap="none" spc="0" normalizeH="0" baseline="0" noProof="0" dirty="0">
              <a:ln>
                <a:noFill/>
              </a:ln>
              <a:gradFill>
                <a:gsLst>
                  <a:gs pos="49000">
                    <a:prstClr val="white"/>
                  </a:gs>
                  <a:gs pos="100000">
                    <a:prstClr val="white">
                      <a:lumMod val="65000"/>
                    </a:prstClr>
                  </a:gs>
                </a:gsLst>
                <a:lin ang="5400000" scaled="1"/>
              </a:gradFill>
              <a:effectLst/>
              <a:uLnTx/>
              <a:uFillTx/>
              <a:latin typeface="Huawei Script Regular" pitchFamily="50" charset="0"/>
              <a:ea typeface="+mn-ea"/>
              <a:cs typeface="Arial" pitchFamily="34" charset="0"/>
              <a:sym typeface="Lucida Grande"/>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p:cNvGrpSpPr/>
          <p:nvPr/>
        </p:nvGrpSpPr>
        <p:grpSpPr>
          <a:xfrm>
            <a:off x="-1" y="1341562"/>
            <a:ext cx="11563351" cy="4432309"/>
            <a:chOff x="-176781" y="1059557"/>
            <a:chExt cx="8849294" cy="3391993"/>
          </a:xfrm>
        </p:grpSpPr>
        <p:sp>
          <p:nvSpPr>
            <p:cNvPr id="5" name="圆角矩形 15"/>
            <p:cNvSpPr/>
            <p:nvPr/>
          </p:nvSpPr>
          <p:spPr>
            <a:xfrm>
              <a:off x="471488" y="1544637"/>
              <a:ext cx="2671763" cy="2838553"/>
            </a:xfrm>
            <a:prstGeom prst="roundRect">
              <a:avLst>
                <a:gd name="adj" fmla="val 1694"/>
              </a:avLst>
            </a:prstGeom>
            <a:solidFill>
              <a:srgbClr val="FFA549"/>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solidFill>
                <a:ea typeface="Arial Unicode MS" panose="020B0604020202020204" pitchFamily="34" charset="-128"/>
              </a:endParaRPr>
            </a:p>
          </p:txBody>
        </p:sp>
        <p:sp>
          <p:nvSpPr>
            <p:cNvPr id="6" name="椭圆 17"/>
            <p:cNvSpPr/>
            <p:nvPr/>
          </p:nvSpPr>
          <p:spPr>
            <a:xfrm>
              <a:off x="1311275" y="1059557"/>
              <a:ext cx="992188" cy="992188"/>
            </a:xfrm>
            <a:prstGeom prst="ellipse">
              <a:avLst/>
            </a:prstGeom>
            <a:solidFill>
              <a:srgbClr val="FFA549"/>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solidFill>
                <a:ea typeface="Arial Unicode MS" panose="020B0604020202020204" pitchFamily="34" charset="-128"/>
              </a:endParaRPr>
            </a:p>
          </p:txBody>
        </p:sp>
        <p:grpSp>
          <p:nvGrpSpPr>
            <p:cNvPr id="7" name="组合 18"/>
            <p:cNvGrpSpPr/>
            <p:nvPr/>
          </p:nvGrpSpPr>
          <p:grpSpPr>
            <a:xfrm>
              <a:off x="-176781" y="2562426"/>
              <a:ext cx="624450" cy="1889124"/>
              <a:chOff x="-36513" y="2286000"/>
              <a:chExt cx="754063" cy="2281237"/>
            </a:xfrm>
          </p:grpSpPr>
          <p:sp>
            <p:nvSpPr>
              <p:cNvPr id="18" name="Oval 14"/>
              <p:cNvSpPr>
                <a:spLocks noChangeArrowheads="1"/>
              </p:cNvSpPr>
              <p:nvPr/>
            </p:nvSpPr>
            <p:spPr bwMode="auto">
              <a:xfrm>
                <a:off x="238125" y="2638425"/>
                <a:ext cx="63500" cy="65087"/>
              </a:xfrm>
              <a:prstGeom prst="ellipse">
                <a:avLst/>
              </a:prstGeom>
              <a:solidFill>
                <a:srgbClr val="71C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19" name="Oval 15"/>
              <p:cNvSpPr>
                <a:spLocks noChangeArrowheads="1"/>
              </p:cNvSpPr>
              <p:nvPr/>
            </p:nvSpPr>
            <p:spPr bwMode="auto">
              <a:xfrm>
                <a:off x="641350" y="4238625"/>
                <a:ext cx="39688" cy="38100"/>
              </a:xfrm>
              <a:prstGeom prst="ellipse">
                <a:avLst/>
              </a:prstGeom>
              <a:solidFill>
                <a:srgbClr val="71C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20" name="Oval 16"/>
              <p:cNvSpPr>
                <a:spLocks noChangeArrowheads="1"/>
              </p:cNvSpPr>
              <p:nvPr/>
            </p:nvSpPr>
            <p:spPr bwMode="auto">
              <a:xfrm>
                <a:off x="679450" y="4446588"/>
                <a:ext cx="38100" cy="38100"/>
              </a:xfrm>
              <a:prstGeom prst="ellipse">
                <a:avLst/>
              </a:prstGeom>
              <a:solidFill>
                <a:srgbClr val="71C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21" name="Oval 17"/>
              <p:cNvSpPr>
                <a:spLocks noChangeArrowheads="1"/>
              </p:cNvSpPr>
              <p:nvPr/>
            </p:nvSpPr>
            <p:spPr bwMode="auto">
              <a:xfrm>
                <a:off x="258762" y="3106738"/>
                <a:ext cx="50800" cy="47625"/>
              </a:xfrm>
              <a:prstGeom prst="ellipse">
                <a:avLst/>
              </a:prstGeom>
              <a:solidFill>
                <a:srgbClr val="71C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22" name="Line 18"/>
              <p:cNvSpPr>
                <a:spLocks noChangeShapeType="1"/>
              </p:cNvSpPr>
              <p:nvPr/>
            </p:nvSpPr>
            <p:spPr bwMode="auto">
              <a:xfrm>
                <a:off x="23812" y="2286000"/>
                <a:ext cx="246063" cy="384175"/>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23" name="Line 19"/>
              <p:cNvSpPr>
                <a:spLocks noChangeShapeType="1"/>
              </p:cNvSpPr>
              <p:nvPr/>
            </p:nvSpPr>
            <p:spPr bwMode="auto">
              <a:xfrm>
                <a:off x="269875" y="2670175"/>
                <a:ext cx="14288" cy="460375"/>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24" name="Line 20"/>
              <p:cNvSpPr>
                <a:spLocks noChangeShapeType="1"/>
              </p:cNvSpPr>
              <p:nvPr/>
            </p:nvSpPr>
            <p:spPr bwMode="auto">
              <a:xfrm>
                <a:off x="284162" y="3130550"/>
                <a:ext cx="247650" cy="290512"/>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25" name="Line 21"/>
              <p:cNvSpPr>
                <a:spLocks noChangeShapeType="1"/>
              </p:cNvSpPr>
              <p:nvPr/>
            </p:nvSpPr>
            <p:spPr bwMode="auto">
              <a:xfrm>
                <a:off x="568325" y="3505200"/>
                <a:ext cx="92075" cy="752475"/>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26" name="Line 23"/>
              <p:cNvSpPr>
                <a:spLocks noChangeShapeType="1"/>
              </p:cNvSpPr>
              <p:nvPr/>
            </p:nvSpPr>
            <p:spPr bwMode="auto">
              <a:xfrm flipH="1">
                <a:off x="52387" y="4257675"/>
                <a:ext cx="608013" cy="309562"/>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27" name="Line 24"/>
              <p:cNvSpPr>
                <a:spLocks noChangeShapeType="1"/>
              </p:cNvSpPr>
              <p:nvPr/>
            </p:nvSpPr>
            <p:spPr bwMode="auto">
              <a:xfrm>
                <a:off x="3175" y="3651250"/>
                <a:ext cx="695325" cy="814387"/>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28" name="Line 25"/>
              <p:cNvSpPr>
                <a:spLocks noChangeShapeType="1"/>
              </p:cNvSpPr>
              <p:nvPr/>
            </p:nvSpPr>
            <p:spPr bwMode="auto">
              <a:xfrm flipH="1" flipV="1">
                <a:off x="-36513" y="4365625"/>
                <a:ext cx="735013" cy="100012"/>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29" name="Line 26"/>
              <p:cNvSpPr>
                <a:spLocks noChangeShapeType="1"/>
              </p:cNvSpPr>
              <p:nvPr/>
            </p:nvSpPr>
            <p:spPr bwMode="auto">
              <a:xfrm>
                <a:off x="12700" y="2328863"/>
                <a:ext cx="263525" cy="793750"/>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0" name="Line 27"/>
              <p:cNvSpPr>
                <a:spLocks noChangeShapeType="1"/>
              </p:cNvSpPr>
              <p:nvPr/>
            </p:nvSpPr>
            <p:spPr bwMode="auto">
              <a:xfrm flipH="1">
                <a:off x="3175" y="3122613"/>
                <a:ext cx="273050" cy="171450"/>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1" name="Line 28"/>
              <p:cNvSpPr>
                <a:spLocks noChangeShapeType="1"/>
              </p:cNvSpPr>
              <p:nvPr/>
            </p:nvSpPr>
            <p:spPr bwMode="auto">
              <a:xfrm flipH="1">
                <a:off x="12700" y="2678113"/>
                <a:ext cx="257175" cy="166687"/>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2" name="Line 29"/>
              <p:cNvSpPr>
                <a:spLocks noChangeShapeType="1"/>
              </p:cNvSpPr>
              <p:nvPr/>
            </p:nvSpPr>
            <p:spPr bwMode="auto">
              <a:xfrm>
                <a:off x="276225" y="3122613"/>
                <a:ext cx="384175" cy="1135062"/>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3" name="Line 30"/>
              <p:cNvSpPr>
                <a:spLocks noChangeShapeType="1"/>
              </p:cNvSpPr>
              <p:nvPr/>
            </p:nvSpPr>
            <p:spPr bwMode="auto">
              <a:xfrm flipH="1" flipV="1">
                <a:off x="-15875" y="3995738"/>
                <a:ext cx="676275" cy="261937"/>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4" name="Line 31"/>
              <p:cNvSpPr>
                <a:spLocks noChangeShapeType="1"/>
              </p:cNvSpPr>
              <p:nvPr/>
            </p:nvSpPr>
            <p:spPr bwMode="auto">
              <a:xfrm flipH="1">
                <a:off x="-9525" y="3457575"/>
                <a:ext cx="522288" cy="20637"/>
              </a:xfrm>
              <a:prstGeom prst="line">
                <a:avLst/>
              </a:prstGeom>
              <a:noFill/>
              <a:ln w="1588" cap="flat">
                <a:solidFill>
                  <a:srgbClr val="71CC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sp>
            <p:nvSpPr>
              <p:cNvPr id="35" name="Oval 32"/>
              <p:cNvSpPr>
                <a:spLocks noChangeArrowheads="1"/>
              </p:cNvSpPr>
              <p:nvPr/>
            </p:nvSpPr>
            <p:spPr bwMode="auto">
              <a:xfrm>
                <a:off x="512762" y="3406775"/>
                <a:ext cx="100013" cy="98425"/>
              </a:xfrm>
              <a:prstGeom prst="ellipse">
                <a:avLst/>
              </a:prstGeom>
              <a:noFill/>
              <a:ln w="30163" cap="flat">
                <a:solidFill>
                  <a:srgbClr val="FF8F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ea typeface="Arial Unicode MS" panose="020B0604020202020204" pitchFamily="34" charset="-128"/>
                </a:endParaRPr>
              </a:p>
            </p:txBody>
          </p:sp>
        </p:grpSp>
        <p:sp>
          <p:nvSpPr>
            <p:cNvPr id="8" name="圆角矩形 37"/>
            <p:cNvSpPr/>
            <p:nvPr/>
          </p:nvSpPr>
          <p:spPr>
            <a:xfrm>
              <a:off x="3236119" y="1544637"/>
              <a:ext cx="2671763" cy="2838553"/>
            </a:xfrm>
            <a:prstGeom prst="roundRect">
              <a:avLst>
                <a:gd name="adj" fmla="val 1694"/>
              </a:avLst>
            </a:prstGeom>
            <a:solidFill>
              <a:srgbClr val="1B8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a typeface="Arial Unicode MS" panose="020B0604020202020204" pitchFamily="34" charset="-128"/>
              </a:endParaRPr>
            </a:p>
          </p:txBody>
        </p:sp>
        <p:sp>
          <p:nvSpPr>
            <p:cNvPr id="9" name="圆角矩形 38"/>
            <p:cNvSpPr/>
            <p:nvPr/>
          </p:nvSpPr>
          <p:spPr>
            <a:xfrm>
              <a:off x="6000750" y="1544637"/>
              <a:ext cx="2671763" cy="2838553"/>
            </a:xfrm>
            <a:prstGeom prst="roundRect">
              <a:avLst>
                <a:gd name="adj" fmla="val 1694"/>
              </a:avLst>
            </a:prstGeom>
            <a:solidFill>
              <a:srgbClr val="71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a typeface="Arial Unicode MS" panose="020B0604020202020204" pitchFamily="34" charset="-128"/>
              </a:endParaRPr>
            </a:p>
          </p:txBody>
        </p:sp>
        <p:sp>
          <p:nvSpPr>
            <p:cNvPr id="10" name="矩形 39"/>
            <p:cNvSpPr/>
            <p:nvPr/>
          </p:nvSpPr>
          <p:spPr>
            <a:xfrm>
              <a:off x="667370" y="2019035"/>
              <a:ext cx="2279268" cy="1931409"/>
            </a:xfrm>
            <a:prstGeom prst="rect">
              <a:avLst/>
            </a:prstGeom>
          </p:spPr>
          <p:txBody>
            <a:bodyPr wrap="square">
              <a:spAutoFit/>
            </a:bodyPr>
            <a:lstStyle/>
            <a:p>
              <a:r>
                <a:rPr lang="en-US" altLang="zh-CN" sz="1600" b="1" dirty="0" smtClean="0">
                  <a:ea typeface="Arial Unicode MS" panose="020B0604020202020204" pitchFamily="34" charset="-128"/>
                  <a:cs typeface="Arial" panose="020B0604020202020204" pitchFamily="34" charset="0"/>
                </a:rPr>
                <a:t>Policies institutions </a:t>
              </a:r>
              <a:r>
                <a:rPr lang="en-US" altLang="zh-CN" sz="1600" b="1" dirty="0">
                  <a:ea typeface="Arial Unicode MS" panose="020B0604020202020204" pitchFamily="34" charset="-128"/>
                  <a:cs typeface="Arial" panose="020B0604020202020204" pitchFamily="34" charset="0"/>
                </a:rPr>
                <a:t>and </a:t>
              </a:r>
              <a:r>
                <a:rPr lang="en-US" altLang="zh-CN" sz="1600" b="1" dirty="0" smtClean="0">
                  <a:ea typeface="Arial Unicode MS" panose="020B0604020202020204" pitchFamily="34" charset="-128"/>
                  <a:cs typeface="Arial" panose="020B0604020202020204" pitchFamily="34" charset="0"/>
                </a:rPr>
                <a:t>incentives</a:t>
              </a:r>
              <a:r>
                <a:rPr lang="zh-CN" altLang="en-US" sz="1600" b="1" dirty="0" smtClean="0">
                  <a:ea typeface="Arial Unicode MS" panose="020B0604020202020204" pitchFamily="34" charset="-128"/>
                  <a:cs typeface="Arial" panose="020B0604020202020204" pitchFamily="34" charset="0"/>
                </a:rPr>
                <a:t>：</a:t>
              </a:r>
              <a:endParaRPr lang="en-US" altLang="zh-CN" sz="1600" b="1" dirty="0">
                <a:ea typeface="Arial Unicode MS" panose="020B0604020202020204" pitchFamily="34" charset="-128"/>
                <a:cs typeface="Arial" panose="020B0604020202020204" pitchFamily="34" charset="0"/>
              </a:endParaRPr>
            </a:p>
            <a:p>
              <a:endParaRPr lang="en-US" altLang="zh-CN" sz="1400" dirty="0" smtClean="0">
                <a:solidFill>
                  <a:schemeClr val="bg1"/>
                </a:solidFill>
                <a:ea typeface="Arial Unicode MS" panose="020B0604020202020204" pitchFamily="34" charset="-128"/>
                <a:cs typeface="Arial" panose="020B0604020202020204" pitchFamily="34" charset="0"/>
              </a:endParaRPr>
            </a:p>
            <a:p>
              <a:r>
                <a:rPr lang="en-US" altLang="zh-CN" sz="1400" dirty="0" smtClean="0">
                  <a:solidFill>
                    <a:schemeClr val="bg1"/>
                  </a:solidFill>
                  <a:ea typeface="Arial Unicode MS" panose="020B0604020202020204" pitchFamily="34" charset="-128"/>
                  <a:cs typeface="Arial" panose="020B0604020202020204" pitchFamily="34" charset="0"/>
                </a:rPr>
                <a:t>Policies </a:t>
              </a:r>
              <a:r>
                <a:rPr lang="en-US" altLang="zh-CN" sz="1400" dirty="0">
                  <a:solidFill>
                    <a:schemeClr val="bg1"/>
                  </a:solidFill>
                  <a:ea typeface="Arial Unicode MS" panose="020B0604020202020204" pitchFamily="34" charset="-128"/>
                  <a:cs typeface="Arial" panose="020B0604020202020204" pitchFamily="34" charset="0"/>
                </a:rPr>
                <a:t>set the direction of digital transformation, and form the legal </a:t>
              </a:r>
              <a:r>
                <a:rPr lang="en-US" altLang="zh-CN" sz="1400" dirty="0" smtClean="0">
                  <a:solidFill>
                    <a:schemeClr val="bg1"/>
                  </a:solidFill>
                  <a:ea typeface="Arial Unicode MS" panose="020B0604020202020204" pitchFamily="34" charset="-128"/>
                  <a:cs typeface="Arial" panose="020B0604020202020204" pitchFamily="34" charset="0"/>
                </a:rPr>
                <a:t>basis for </a:t>
              </a:r>
              <a:r>
                <a:rPr lang="en-US" altLang="zh-CN" sz="1400" dirty="0">
                  <a:solidFill>
                    <a:schemeClr val="bg1"/>
                  </a:solidFill>
                  <a:ea typeface="Arial Unicode MS" panose="020B0604020202020204" pitchFamily="34" charset="-128"/>
                  <a:cs typeface="Arial" panose="020B0604020202020204" pitchFamily="34" charset="0"/>
                </a:rPr>
                <a:t>a nation to act.</a:t>
              </a:r>
            </a:p>
            <a:p>
              <a:endParaRPr lang="en-US" altLang="zh-CN" sz="1400" dirty="0" smtClean="0">
                <a:solidFill>
                  <a:schemeClr val="bg1"/>
                </a:solidFill>
                <a:ea typeface="Arial Unicode MS" panose="020B0604020202020204" pitchFamily="34" charset="-128"/>
                <a:cs typeface="Arial" panose="020B0604020202020204" pitchFamily="34" charset="0"/>
              </a:endParaRPr>
            </a:p>
            <a:p>
              <a:r>
                <a:rPr lang="en-US" altLang="zh-CN" sz="1400" dirty="0" smtClean="0">
                  <a:solidFill>
                    <a:schemeClr val="bg1"/>
                  </a:solidFill>
                  <a:ea typeface="Arial Unicode MS" panose="020B0604020202020204" pitchFamily="34" charset="-128"/>
                  <a:cs typeface="Arial" panose="020B0604020202020204" pitchFamily="34" charset="0"/>
                </a:rPr>
                <a:t>Incentives </a:t>
              </a:r>
              <a:r>
                <a:rPr lang="en-US" altLang="zh-CN" sz="1400" dirty="0">
                  <a:solidFill>
                    <a:schemeClr val="bg1"/>
                  </a:solidFill>
                  <a:ea typeface="Arial Unicode MS" panose="020B0604020202020204" pitchFamily="34" charset="-128"/>
                  <a:cs typeface="Arial" panose="020B0604020202020204" pitchFamily="34" charset="0"/>
                </a:rPr>
                <a:t>set the speed and depth of change and institutions drive change, provide governance, and monitor progress.</a:t>
              </a:r>
            </a:p>
          </p:txBody>
        </p:sp>
        <p:sp>
          <p:nvSpPr>
            <p:cNvPr id="11" name="矩形 40"/>
            <p:cNvSpPr/>
            <p:nvPr/>
          </p:nvSpPr>
          <p:spPr>
            <a:xfrm>
              <a:off x="3527515" y="2019035"/>
              <a:ext cx="2178376" cy="1742979"/>
            </a:xfrm>
            <a:prstGeom prst="rect">
              <a:avLst/>
            </a:prstGeom>
          </p:spPr>
          <p:txBody>
            <a:bodyPr wrap="square">
              <a:spAutoFit/>
            </a:bodyPr>
            <a:lstStyle/>
            <a:p>
              <a:r>
                <a:rPr lang="en-US" altLang="zh-CN" sz="1600" b="1" dirty="0" smtClean="0">
                  <a:ea typeface="Arial Unicode MS" panose="020B0604020202020204" pitchFamily="34" charset="-128"/>
                  <a:cs typeface="Arial" panose="020B0604020202020204" pitchFamily="34" charset="0"/>
                </a:rPr>
                <a:t>Manpower and skills</a:t>
              </a:r>
              <a:r>
                <a:rPr lang="zh-CN" altLang="en-US" sz="1600" b="1" dirty="0" smtClean="0">
                  <a:ea typeface="Arial Unicode MS" panose="020B0604020202020204" pitchFamily="34" charset="-128"/>
                  <a:cs typeface="Arial" panose="020B0604020202020204" pitchFamily="34" charset="0"/>
                </a:rPr>
                <a:t>：</a:t>
              </a:r>
              <a:endParaRPr lang="en-US" altLang="zh-CN" sz="1600" b="1" dirty="0" smtClean="0">
                <a:ea typeface="Arial Unicode MS" panose="020B0604020202020204" pitchFamily="34" charset="-128"/>
                <a:cs typeface="Arial" panose="020B0604020202020204" pitchFamily="34" charset="0"/>
              </a:endParaRPr>
            </a:p>
            <a:p>
              <a:endParaRPr lang="en-US" altLang="zh-CN" sz="1400" dirty="0" smtClean="0">
                <a:solidFill>
                  <a:schemeClr val="bg1"/>
                </a:solidFill>
                <a:ea typeface="Arial Unicode MS" panose="020B0604020202020204" pitchFamily="34" charset="-128"/>
                <a:cs typeface="Arial" panose="020B0604020202020204" pitchFamily="34" charset="0"/>
              </a:endParaRPr>
            </a:p>
            <a:p>
              <a:r>
                <a:rPr lang="en-US" altLang="zh-CN" sz="1400" dirty="0" smtClean="0">
                  <a:solidFill>
                    <a:schemeClr val="bg1"/>
                  </a:solidFill>
                  <a:ea typeface="Arial Unicode MS" panose="020B0604020202020204" pitchFamily="34" charset="-128"/>
                  <a:cs typeface="Arial" panose="020B0604020202020204" pitchFamily="34" charset="0"/>
                </a:rPr>
                <a:t>Skilled </a:t>
              </a:r>
              <a:r>
                <a:rPr lang="en-US" altLang="zh-CN" sz="1400" dirty="0">
                  <a:solidFill>
                    <a:schemeClr val="bg1"/>
                  </a:solidFill>
                  <a:ea typeface="Arial Unicode MS" panose="020B0604020202020204" pitchFamily="34" charset="-128"/>
                  <a:cs typeface="Arial" panose="020B0604020202020204" pitchFamily="34" charset="0"/>
                </a:rPr>
                <a:t>manpower is at the heart of digital transformation. Technical, management, policy, and planning skills are all needed. </a:t>
              </a:r>
              <a:endParaRPr lang="en-US" altLang="zh-CN" sz="1400" dirty="0" smtClean="0">
                <a:solidFill>
                  <a:schemeClr val="bg1"/>
                </a:solidFill>
                <a:ea typeface="Arial Unicode MS" panose="020B0604020202020204" pitchFamily="34" charset="-128"/>
                <a:cs typeface="Arial" panose="020B0604020202020204" pitchFamily="34" charset="0"/>
              </a:endParaRPr>
            </a:p>
            <a:p>
              <a:endParaRPr lang="en-US" altLang="zh-CN" sz="1400" dirty="0" smtClean="0">
                <a:solidFill>
                  <a:schemeClr val="bg1"/>
                </a:solidFill>
                <a:ea typeface="Arial Unicode MS" panose="020B0604020202020204" pitchFamily="34" charset="-128"/>
                <a:cs typeface="Arial" panose="020B0604020202020204" pitchFamily="34" charset="0"/>
              </a:endParaRPr>
            </a:p>
            <a:p>
              <a:r>
                <a:rPr lang="en-US" altLang="zh-CN" sz="1400" dirty="0" smtClean="0">
                  <a:solidFill>
                    <a:schemeClr val="bg1"/>
                  </a:solidFill>
                  <a:ea typeface="Arial Unicode MS" panose="020B0604020202020204" pitchFamily="34" charset="-128"/>
                  <a:cs typeface="Arial" panose="020B0604020202020204" pitchFamily="34" charset="0"/>
                </a:rPr>
                <a:t>IT </a:t>
              </a:r>
              <a:r>
                <a:rPr lang="en-US" altLang="zh-CN" sz="1400" dirty="0">
                  <a:solidFill>
                    <a:schemeClr val="bg1"/>
                  </a:solidFill>
                  <a:ea typeface="Arial Unicode MS" panose="020B0604020202020204" pitchFamily="34" charset="-128"/>
                  <a:cs typeface="Arial" panose="020B0604020202020204" pitchFamily="34" charset="0"/>
                </a:rPr>
                <a:t>literacy is crucial as it affects how digital content is consumed and adopted by people at large.</a:t>
              </a:r>
            </a:p>
          </p:txBody>
        </p:sp>
        <p:sp>
          <p:nvSpPr>
            <p:cNvPr id="12" name="矩形 41"/>
            <p:cNvSpPr/>
            <p:nvPr/>
          </p:nvSpPr>
          <p:spPr>
            <a:xfrm>
              <a:off x="6298697" y="2019035"/>
              <a:ext cx="2079549" cy="1742979"/>
            </a:xfrm>
            <a:prstGeom prst="rect">
              <a:avLst/>
            </a:prstGeom>
          </p:spPr>
          <p:txBody>
            <a:bodyPr wrap="square">
              <a:spAutoFit/>
            </a:bodyPr>
            <a:lstStyle/>
            <a:p>
              <a:r>
                <a:rPr lang="en-US" altLang="zh-CN" sz="1600" b="1" dirty="0">
                  <a:ea typeface="Arial Unicode MS" panose="020B0604020202020204" pitchFamily="34" charset="-128"/>
                  <a:cs typeface="Arial" panose="020B0604020202020204" pitchFamily="34" charset="0"/>
                </a:rPr>
                <a:t>Digital ecosystem:</a:t>
              </a:r>
            </a:p>
            <a:p>
              <a:endParaRPr lang="en-US" altLang="zh-CN" sz="1400" dirty="0" smtClean="0">
                <a:solidFill>
                  <a:schemeClr val="bg1"/>
                </a:solidFill>
                <a:ea typeface="Arial Unicode MS" panose="020B0604020202020204" pitchFamily="34" charset="-128"/>
                <a:cs typeface="Arial" panose="020B0604020202020204" pitchFamily="34" charset="0"/>
              </a:endParaRPr>
            </a:p>
            <a:p>
              <a:r>
                <a:rPr lang="en-US" altLang="zh-CN" sz="1400" dirty="0" smtClean="0">
                  <a:solidFill>
                    <a:schemeClr val="bg1"/>
                  </a:solidFill>
                  <a:ea typeface="Arial Unicode MS" panose="020B0604020202020204" pitchFamily="34" charset="-128"/>
                  <a:cs typeface="Arial" panose="020B0604020202020204" pitchFamily="34" charset="0"/>
                </a:rPr>
                <a:t>Governments </a:t>
              </a:r>
              <a:r>
                <a:rPr lang="en-US" altLang="zh-CN" sz="1400" dirty="0">
                  <a:solidFill>
                    <a:schemeClr val="bg1"/>
                  </a:solidFill>
                  <a:ea typeface="Arial Unicode MS" panose="020B0604020202020204" pitchFamily="34" charset="-128"/>
                  <a:cs typeface="Arial" panose="020B0604020202020204" pitchFamily="34" charset="0"/>
                </a:rPr>
                <a:t>need to take the lead in digitally transforming themselves, driving cross-industry collaboration, and building long-term partnerships with the private sector and the financial world to create a robust ICT ecosystem.</a:t>
              </a:r>
            </a:p>
          </p:txBody>
        </p:sp>
        <p:sp>
          <p:nvSpPr>
            <p:cNvPr id="13" name="椭圆 42"/>
            <p:cNvSpPr/>
            <p:nvPr/>
          </p:nvSpPr>
          <p:spPr>
            <a:xfrm>
              <a:off x="4075906" y="1059557"/>
              <a:ext cx="992188" cy="992188"/>
            </a:xfrm>
            <a:prstGeom prst="ellipse">
              <a:avLst/>
            </a:prstGeom>
            <a:solidFill>
              <a:srgbClr val="1B8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a typeface="Arial Unicode MS" panose="020B0604020202020204" pitchFamily="34" charset="-128"/>
              </a:endParaRPr>
            </a:p>
          </p:txBody>
        </p:sp>
        <p:sp>
          <p:nvSpPr>
            <p:cNvPr id="14" name="椭圆 43"/>
            <p:cNvSpPr/>
            <p:nvPr/>
          </p:nvSpPr>
          <p:spPr>
            <a:xfrm>
              <a:off x="6840537" y="1059557"/>
              <a:ext cx="992188" cy="992188"/>
            </a:xfrm>
            <a:prstGeom prst="ellipse">
              <a:avLst/>
            </a:prstGeom>
            <a:solidFill>
              <a:srgbClr val="71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a typeface="Arial Unicode MS" panose="020B0604020202020204" pitchFamily="34" charset="-128"/>
              </a:endParaRPr>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128" y="1178410"/>
              <a:ext cx="754482" cy="75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4759" y="1178410"/>
              <a:ext cx="754482" cy="75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68121" y="1178410"/>
              <a:ext cx="754482" cy="75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6" name="Title 4"/>
          <p:cNvSpPr txBox="1">
            <a:spLocks/>
          </p:cNvSpPr>
          <p:nvPr/>
        </p:nvSpPr>
        <p:spPr>
          <a:xfrm>
            <a:off x="264939" y="556302"/>
            <a:ext cx="11277392" cy="713252"/>
          </a:xfrm>
          <a:prstGeom prst="rect">
            <a:avLst/>
          </a:prstGeom>
        </p:spPr>
        <p:txBody>
          <a:bodyPr vert="horz" lIns="91428" tIns="45714" rIns="91428" bIns="45714" rtlCol="0" anchor="ctr">
            <a:normAutofit fontScale="55000" lnSpcReduction="20000"/>
          </a:bodyPr>
          <a:lstStyle/>
          <a:p>
            <a:pPr>
              <a:lnSpc>
                <a:spcPct val="120000"/>
              </a:lnSpc>
              <a:spcBef>
                <a:spcPct val="0"/>
              </a:spcBef>
            </a:pPr>
            <a:r>
              <a:rPr kumimoji="1" lang="en-US" altLang="zh-CN" sz="5900" dirty="0" smtClean="0">
                <a:gradFill>
                  <a:gsLst>
                    <a:gs pos="49000">
                      <a:prstClr val="white"/>
                    </a:gs>
                    <a:gs pos="100000">
                      <a:prstClr val="white">
                        <a:lumMod val="65000"/>
                      </a:prstClr>
                    </a:gs>
                  </a:gsLst>
                  <a:lin ang="5400000" scaled="1"/>
                </a:gradFill>
                <a:latin typeface="Huawei Script Regular" pitchFamily="50" charset="0"/>
                <a:ea typeface="+mj-ea"/>
                <a:cs typeface="Arial" pitchFamily="34" charset="0"/>
                <a:sym typeface="Huawei Script Regular" charset="0"/>
              </a:rPr>
              <a:t>I</a:t>
            </a:r>
            <a:r>
              <a:rPr kumimoji="1" lang="en-US" altLang="zh-CN" sz="65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Huawei Script Regular" charset="0"/>
              </a:rPr>
              <a:t>nternet Innovation is Collaborative Innovation</a:t>
            </a:r>
            <a:endParaRPr kumimoji="1" lang="en-US" altLang="zh-CN" sz="6500" b="1" dirty="0">
              <a:gradFill>
                <a:gsLst>
                  <a:gs pos="49000">
                    <a:prstClr val="white"/>
                  </a:gs>
                  <a:gs pos="100000">
                    <a:prstClr val="white">
                      <a:lumMod val="65000"/>
                    </a:prstClr>
                  </a:gs>
                </a:gsLst>
                <a:lin ang="5400000" scaled="1"/>
              </a:gradFill>
              <a:latin typeface="Huawei Script Regular" pitchFamily="50" charset="0"/>
              <a:cs typeface="Arial" pitchFamily="34" charset="0"/>
              <a:sym typeface="Lucida Grand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Onebox\Consulting Resources (Nigel)\Design Resources\Images\Icon\elegantmediaicons\PNG\linkedin.png"/>
          <p:cNvPicPr>
            <a:picLocks noChangeAspect="1" noChangeArrowheads="1"/>
          </p:cNvPicPr>
          <p:nvPr/>
        </p:nvPicPr>
        <p:blipFill>
          <a:blip r:embed="rId3" cstate="email"/>
          <a:srcRect/>
          <a:stretch>
            <a:fillRect/>
          </a:stretch>
        </p:blipFill>
        <p:spPr bwMode="auto">
          <a:xfrm>
            <a:off x="999306" y="5544922"/>
            <a:ext cx="312760" cy="312760"/>
          </a:xfrm>
          <a:prstGeom prst="rect">
            <a:avLst/>
          </a:prstGeom>
          <a:noFill/>
        </p:spPr>
      </p:pic>
    </p:spTree>
    <p:extLst>
      <p:ext uri="{BB962C8B-B14F-4D97-AF65-F5344CB8AC3E}">
        <p14:creationId xmlns:p14="http://schemas.microsoft.com/office/powerpoint/2010/main" val="4788465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3"/>
          <p:cNvSpPr txBox="1">
            <a:spLocks/>
          </p:cNvSpPr>
          <p:nvPr/>
        </p:nvSpPr>
        <p:spPr>
          <a:xfrm>
            <a:off x="441443" y="261442"/>
            <a:ext cx="11702217" cy="540001"/>
          </a:xfrm>
          <a:prstGeom prst="rect">
            <a:avLst/>
          </a:prstGeom>
          <a:noFill/>
          <a:ln w="9525" algn="ctr">
            <a:noFill/>
            <a:miter lim="800000"/>
            <a:headEnd/>
            <a:tailEnd/>
          </a:ln>
          <a:effectLst/>
        </p:spPr>
        <p:txBody>
          <a:bodyPr vert="horz" wrap="square" lIns="91391" tIns="45694" rIns="91391" bIns="45694" numCol="1" anchor="ctr" anchorCtr="0" compatLnSpc="1">
            <a:prstTxWarp prst="textNoShape">
              <a:avLst/>
            </a:prstTxWarp>
            <a:noAutofit/>
          </a:bodyPr>
          <a:lstStyle/>
          <a:p>
            <a:pPr defTabSz="1219444">
              <a:spcBef>
                <a:spcPct val="0"/>
              </a:spcBef>
            </a:pPr>
            <a:r>
              <a:rPr kumimoji="1" lang="en-US" altLang="zh-CN" sz="32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 Bold" charset="0"/>
              </a:rPr>
              <a:t>Disruptive Change is Happening…</a:t>
            </a:r>
          </a:p>
        </p:txBody>
      </p:sp>
      <p:sp>
        <p:nvSpPr>
          <p:cNvPr id="13" name="TextBox 16"/>
          <p:cNvSpPr txBox="1">
            <a:spLocks noChangeArrowheads="1"/>
          </p:cNvSpPr>
          <p:nvPr/>
        </p:nvSpPr>
        <p:spPr bwMode="auto">
          <a:xfrm>
            <a:off x="754927" y="5179937"/>
            <a:ext cx="11125236" cy="842145"/>
          </a:xfrm>
          <a:prstGeom prst="rect">
            <a:avLst/>
          </a:prstGeom>
          <a:noFill/>
          <a:ln w="9525">
            <a:noFill/>
            <a:miter lim="800000"/>
            <a:headEnd/>
            <a:tailEnd/>
          </a:ln>
        </p:spPr>
        <p:txBody>
          <a:bodyPr wrap="square" lIns="36000" tIns="36000" rIns="36000" bIns="36000">
            <a:spAutoFit/>
          </a:bodyPr>
          <a:lstStyle/>
          <a:p>
            <a:pPr marL="177800" indent="-177800">
              <a:spcAft>
                <a:spcPts val="1200"/>
              </a:spcAft>
              <a:buClr>
                <a:schemeClr val="bg1"/>
              </a:buClr>
              <a:buSzPct val="75000"/>
              <a:buFont typeface="Wingdings" pitchFamily="2" charset="2"/>
              <a:buChar char="l"/>
            </a:pPr>
            <a:r>
              <a:rPr lang="en-US" altLang="zh-CN" sz="2000" dirty="0" smtClean="0">
                <a:solidFill>
                  <a:schemeClr val="bg1"/>
                </a:solidFill>
                <a:sym typeface="Arial" pitchFamily="34" charset="0"/>
              </a:rPr>
              <a:t>Internet  will bring huge innovations and enable limitless possibilities</a:t>
            </a:r>
          </a:p>
          <a:p>
            <a:pPr marL="177800" indent="-177800">
              <a:spcAft>
                <a:spcPts val="1200"/>
              </a:spcAft>
              <a:buClr>
                <a:schemeClr val="bg1"/>
              </a:buClr>
              <a:buSzPct val="75000"/>
              <a:buFont typeface="Wingdings" pitchFamily="2" charset="2"/>
              <a:buChar char="l"/>
            </a:pPr>
            <a:r>
              <a:rPr lang="en-US" altLang="zh-CN" sz="2000" b="0" dirty="0" smtClean="0">
                <a:solidFill>
                  <a:schemeClr val="bg1"/>
                </a:solidFill>
                <a:sym typeface="Arial" pitchFamily="34" charset="0"/>
              </a:rPr>
              <a:t>Next </a:t>
            </a:r>
            <a:r>
              <a:rPr lang="en-US" altLang="zh-CN" sz="2000" b="0" dirty="0">
                <a:solidFill>
                  <a:schemeClr val="bg1"/>
                </a:solidFill>
                <a:sym typeface="Arial" pitchFamily="34" charset="0"/>
              </a:rPr>
              <a:t>20 years will see emergence of a profound synergy between digital and physical </a:t>
            </a:r>
            <a:r>
              <a:rPr lang="en-US" altLang="zh-CN" sz="2000" b="0" dirty="0" smtClean="0">
                <a:solidFill>
                  <a:schemeClr val="bg1"/>
                </a:solidFill>
                <a:sym typeface="Arial" pitchFamily="34" charset="0"/>
              </a:rPr>
              <a:t>worlds</a:t>
            </a:r>
          </a:p>
        </p:txBody>
      </p:sp>
      <p:pic>
        <p:nvPicPr>
          <p:cNvPr id="15" name="Picture 3"/>
          <p:cNvPicPr>
            <a:picLocks noChangeAspect="1" noChangeArrowheads="1"/>
          </p:cNvPicPr>
          <p:nvPr/>
        </p:nvPicPr>
        <p:blipFill>
          <a:blip r:embed="rId3" cstate="email"/>
          <a:srcRect/>
          <a:stretch>
            <a:fillRect/>
          </a:stretch>
        </p:blipFill>
        <p:spPr bwMode="auto">
          <a:xfrm>
            <a:off x="413936" y="1291905"/>
            <a:ext cx="3874728" cy="3620338"/>
          </a:xfrm>
          <a:prstGeom prst="rect">
            <a:avLst/>
          </a:prstGeom>
          <a:noFill/>
          <a:ln w="38100">
            <a:solidFill>
              <a:schemeClr val="bg1"/>
            </a:solidFill>
            <a:miter lim="800000"/>
            <a:headEnd/>
            <a:tailEnd/>
          </a:ln>
        </p:spPr>
      </p:pic>
      <p:sp>
        <p:nvSpPr>
          <p:cNvPr id="16" name="矩形 22"/>
          <p:cNvSpPr>
            <a:spLocks noChangeArrowheads="1"/>
          </p:cNvSpPr>
          <p:nvPr/>
        </p:nvSpPr>
        <p:spPr bwMode="auto">
          <a:xfrm>
            <a:off x="651896" y="3928294"/>
            <a:ext cx="3228769" cy="661720"/>
          </a:xfrm>
          <a:prstGeom prst="rect">
            <a:avLst/>
          </a:prstGeom>
          <a:noFill/>
          <a:ln w="9525">
            <a:noFill/>
            <a:miter lim="800000"/>
            <a:headEnd/>
            <a:tailEnd/>
          </a:ln>
        </p:spPr>
        <p:txBody>
          <a:bodyPr wrap="none">
            <a:spAutoFit/>
          </a:bodyPr>
          <a:lstStyle/>
          <a:p>
            <a:pPr eaLnBrk="0" hangingPunct="0">
              <a:spcAft>
                <a:spcPts val="600"/>
              </a:spcAft>
              <a:buSzPct val="100000"/>
              <a:buNone/>
            </a:pPr>
            <a:r>
              <a:rPr lang="en-US" altLang="zh-CN" sz="1600" b="1" dirty="0" smtClean="0">
                <a:solidFill>
                  <a:schemeClr val="bg1"/>
                </a:solidFill>
                <a:cs typeface="Calibri" pitchFamily="34" charset="0"/>
                <a:sym typeface="Arial" pitchFamily="34" charset="0"/>
              </a:rPr>
              <a:t>He has no engine</a:t>
            </a:r>
          </a:p>
          <a:p>
            <a:pPr eaLnBrk="0" hangingPunct="0">
              <a:spcAft>
                <a:spcPts val="600"/>
              </a:spcAft>
              <a:buSzPct val="100000"/>
              <a:buNone/>
            </a:pPr>
            <a:r>
              <a:rPr lang="en-US" altLang="zh-CN" sz="1600" b="1" dirty="0" smtClean="0">
                <a:solidFill>
                  <a:schemeClr val="bg1"/>
                </a:solidFill>
                <a:cs typeface="Calibri" pitchFamily="34" charset="0"/>
                <a:sym typeface="Arial" pitchFamily="34" charset="0"/>
              </a:rPr>
              <a:t>He does not need refueling……</a:t>
            </a:r>
            <a:endParaRPr lang="zh-CN" altLang="zh-CN" sz="1600" b="1" dirty="0">
              <a:solidFill>
                <a:schemeClr val="bg1"/>
              </a:solidFill>
              <a:cs typeface="Calibri" pitchFamily="34" charset="0"/>
              <a:sym typeface="Arial" pitchFamily="34" charset="0"/>
            </a:endParaRPr>
          </a:p>
        </p:txBody>
      </p:sp>
      <p:sp>
        <p:nvSpPr>
          <p:cNvPr id="17" name="矩形 22"/>
          <p:cNvSpPr>
            <a:spLocks noChangeArrowheads="1"/>
          </p:cNvSpPr>
          <p:nvPr/>
        </p:nvSpPr>
        <p:spPr bwMode="auto">
          <a:xfrm>
            <a:off x="1072189" y="4573611"/>
            <a:ext cx="2532745" cy="338554"/>
          </a:xfrm>
          <a:prstGeom prst="rect">
            <a:avLst/>
          </a:prstGeom>
          <a:noFill/>
          <a:ln w="9525">
            <a:noFill/>
            <a:miter lim="800000"/>
            <a:headEnd/>
            <a:tailEnd/>
          </a:ln>
        </p:spPr>
        <p:txBody>
          <a:bodyPr wrap="none">
            <a:spAutoFit/>
          </a:bodyPr>
          <a:lstStyle/>
          <a:p>
            <a:pPr eaLnBrk="0" hangingPunct="0">
              <a:spcAft>
                <a:spcPts val="600"/>
              </a:spcAft>
              <a:buSzPct val="100000"/>
              <a:buNone/>
            </a:pPr>
            <a:r>
              <a:rPr lang="zh-CN" altLang="zh-CN" sz="1600" dirty="0" smtClean="0">
                <a:solidFill>
                  <a:schemeClr val="bg1"/>
                </a:solidFill>
                <a:cs typeface="Calibri" pitchFamily="34" charset="0"/>
                <a:sym typeface="Arial" pitchFamily="34" charset="0"/>
              </a:rPr>
              <a:t>Tesla</a:t>
            </a:r>
            <a:r>
              <a:rPr lang="en-US" altLang="zh-CN" sz="1600" dirty="0" smtClean="0">
                <a:solidFill>
                  <a:schemeClr val="bg1"/>
                </a:solidFill>
                <a:cs typeface="Calibri" pitchFamily="34" charset="0"/>
                <a:sym typeface="Arial" pitchFamily="34" charset="0"/>
              </a:rPr>
              <a:t> &amp; “Connected Cars”</a:t>
            </a:r>
            <a:endParaRPr lang="zh-CN" altLang="zh-CN" sz="1600" dirty="0">
              <a:solidFill>
                <a:schemeClr val="bg1"/>
              </a:solidFill>
              <a:cs typeface="Calibri" pitchFamily="34" charset="0"/>
              <a:sym typeface="Arial" pitchFamily="34" charset="0"/>
            </a:endParaRPr>
          </a:p>
        </p:txBody>
      </p:sp>
      <p:grpSp>
        <p:nvGrpSpPr>
          <p:cNvPr id="24" name="Group 23"/>
          <p:cNvGrpSpPr/>
          <p:nvPr/>
        </p:nvGrpSpPr>
        <p:grpSpPr>
          <a:xfrm>
            <a:off x="6194276" y="1878557"/>
            <a:ext cx="4250141" cy="3088132"/>
            <a:chOff x="6194276" y="1878557"/>
            <a:chExt cx="4250141" cy="3088132"/>
          </a:xfrm>
        </p:grpSpPr>
        <p:sp>
          <p:nvSpPr>
            <p:cNvPr id="14" name="矩形 17"/>
            <p:cNvSpPr>
              <a:spLocks noChangeArrowheads="1"/>
            </p:cNvSpPr>
            <p:nvPr/>
          </p:nvSpPr>
          <p:spPr bwMode="auto">
            <a:xfrm>
              <a:off x="7740207" y="1878557"/>
              <a:ext cx="1957779" cy="831189"/>
            </a:xfrm>
            <a:prstGeom prst="rect">
              <a:avLst/>
            </a:prstGeom>
            <a:noFill/>
            <a:ln w="9525">
              <a:noFill/>
              <a:miter lim="800000"/>
              <a:headEnd/>
              <a:tailEnd/>
            </a:ln>
          </p:spPr>
          <p:txBody>
            <a:bodyPr wrap="square">
              <a:spAutoFit/>
            </a:bodyPr>
            <a:lstStyle/>
            <a:p>
              <a:pPr eaLnBrk="0" hangingPunct="0">
                <a:spcAft>
                  <a:spcPts val="600"/>
                </a:spcAft>
                <a:buSzPct val="100000"/>
                <a:buNone/>
              </a:pPr>
              <a:r>
                <a:rPr lang="en-US" altLang="zh-CN" sz="1600" dirty="0" smtClean="0">
                  <a:solidFill>
                    <a:schemeClr val="bg1"/>
                  </a:solidFill>
                  <a:cs typeface="Calibri" pitchFamily="34" charset="0"/>
                  <a:sym typeface="Arial" pitchFamily="34" charset="0"/>
                </a:rPr>
                <a:t>OTT ( Alibaba..)  Disrupts Bank Services</a:t>
              </a:r>
            </a:p>
          </p:txBody>
        </p:sp>
        <p:pic>
          <p:nvPicPr>
            <p:cNvPr id="19" name="Picture 8" descr="余额宝“罪与罚”"/>
            <p:cNvPicPr>
              <a:picLocks noChangeAspect="1" noChangeArrowheads="1"/>
            </p:cNvPicPr>
            <p:nvPr/>
          </p:nvPicPr>
          <p:blipFill>
            <a:blip r:embed="rId4" cstate="email"/>
            <a:srcRect/>
            <a:stretch>
              <a:fillRect/>
            </a:stretch>
          </p:blipFill>
          <p:spPr bwMode="auto">
            <a:xfrm>
              <a:off x="6194276" y="2704394"/>
              <a:ext cx="4250141" cy="2262295"/>
            </a:xfrm>
            <a:prstGeom prst="rect">
              <a:avLst/>
            </a:prstGeom>
            <a:noFill/>
          </p:spPr>
        </p:pic>
      </p:grpSp>
      <p:grpSp>
        <p:nvGrpSpPr>
          <p:cNvPr id="25" name="Group 24"/>
          <p:cNvGrpSpPr/>
          <p:nvPr/>
        </p:nvGrpSpPr>
        <p:grpSpPr>
          <a:xfrm>
            <a:off x="9431678" y="1277822"/>
            <a:ext cx="2786589" cy="2656028"/>
            <a:chOff x="9431678" y="1277822"/>
            <a:chExt cx="2786589" cy="2656028"/>
          </a:xfrm>
        </p:grpSpPr>
        <p:sp>
          <p:nvSpPr>
            <p:cNvPr id="18" name="矩形 17"/>
            <p:cNvSpPr>
              <a:spLocks noChangeArrowheads="1"/>
            </p:cNvSpPr>
            <p:nvPr/>
          </p:nvSpPr>
          <p:spPr bwMode="auto">
            <a:xfrm>
              <a:off x="10467508" y="3102661"/>
              <a:ext cx="1750759" cy="831189"/>
            </a:xfrm>
            <a:prstGeom prst="rect">
              <a:avLst/>
            </a:prstGeom>
            <a:noFill/>
            <a:ln w="9525">
              <a:noFill/>
              <a:miter lim="800000"/>
              <a:headEnd/>
              <a:tailEnd/>
            </a:ln>
          </p:spPr>
          <p:txBody>
            <a:bodyPr wrap="square">
              <a:spAutoFit/>
            </a:bodyPr>
            <a:lstStyle/>
            <a:p>
              <a:pPr eaLnBrk="0" hangingPunct="0">
                <a:spcAft>
                  <a:spcPts val="600"/>
                </a:spcAft>
                <a:buSzPct val="100000"/>
                <a:buNone/>
              </a:pPr>
              <a:r>
                <a:rPr lang="en-US" altLang="zh-CN" sz="1600" dirty="0" smtClean="0">
                  <a:solidFill>
                    <a:schemeClr val="bg1"/>
                  </a:solidFill>
                  <a:cs typeface="Calibri" pitchFamily="34" charset="0"/>
                  <a:sym typeface="Arial" pitchFamily="34" charset="0"/>
                </a:rPr>
                <a:t>Google Glass Enters the Operating Room   </a:t>
              </a:r>
            </a:p>
          </p:txBody>
        </p:sp>
        <p:pic>
          <p:nvPicPr>
            <p:cNvPr id="20" name="Picture 2"/>
            <p:cNvPicPr>
              <a:picLocks noChangeAspect="1" noChangeArrowheads="1"/>
            </p:cNvPicPr>
            <p:nvPr/>
          </p:nvPicPr>
          <p:blipFill>
            <a:blip r:embed="rId5" cstate="email"/>
            <a:srcRect/>
            <a:stretch>
              <a:fillRect/>
            </a:stretch>
          </p:blipFill>
          <p:spPr bwMode="auto">
            <a:xfrm>
              <a:off x="9431678" y="1277822"/>
              <a:ext cx="2356834" cy="1765177"/>
            </a:xfrm>
            <a:prstGeom prst="rect">
              <a:avLst/>
            </a:prstGeom>
            <a:noFill/>
            <a:ln w="57150">
              <a:solidFill>
                <a:schemeClr val="bg1"/>
              </a:solidFill>
              <a:miter lim="800000"/>
              <a:headEnd/>
              <a:tailEnd/>
            </a:ln>
          </p:spPr>
        </p:pic>
      </p:grpSp>
      <p:grpSp>
        <p:nvGrpSpPr>
          <p:cNvPr id="23" name="Group 22"/>
          <p:cNvGrpSpPr/>
          <p:nvPr/>
        </p:nvGrpSpPr>
        <p:grpSpPr>
          <a:xfrm>
            <a:off x="4314423" y="1291905"/>
            <a:ext cx="3400028" cy="3069489"/>
            <a:chOff x="4314423" y="1291905"/>
            <a:chExt cx="3400028" cy="3069489"/>
          </a:xfrm>
        </p:grpSpPr>
        <p:pic>
          <p:nvPicPr>
            <p:cNvPr id="21" name="Picture 10" descr="位于美国亚利桑那州菲尼克斯的亚马逊分拣中心"/>
            <p:cNvPicPr>
              <a:picLocks noChangeAspect="1" noChangeArrowheads="1"/>
            </p:cNvPicPr>
            <p:nvPr/>
          </p:nvPicPr>
          <p:blipFill>
            <a:blip r:embed="rId6" cstate="email"/>
            <a:srcRect/>
            <a:stretch>
              <a:fillRect/>
            </a:stretch>
          </p:blipFill>
          <p:spPr bwMode="auto">
            <a:xfrm>
              <a:off x="4430334" y="1291905"/>
              <a:ext cx="3284117" cy="2193631"/>
            </a:xfrm>
            <a:prstGeom prst="rect">
              <a:avLst/>
            </a:prstGeom>
            <a:noFill/>
            <a:ln w="38100">
              <a:solidFill>
                <a:schemeClr val="bg1"/>
              </a:solidFill>
            </a:ln>
          </p:spPr>
        </p:pic>
        <p:sp>
          <p:nvSpPr>
            <p:cNvPr id="22" name="矩形 17"/>
            <p:cNvSpPr>
              <a:spLocks noChangeArrowheads="1"/>
            </p:cNvSpPr>
            <p:nvPr/>
          </p:nvSpPr>
          <p:spPr bwMode="auto">
            <a:xfrm>
              <a:off x="4314423" y="3530205"/>
              <a:ext cx="2047741" cy="831189"/>
            </a:xfrm>
            <a:prstGeom prst="rect">
              <a:avLst/>
            </a:prstGeom>
            <a:noFill/>
            <a:ln w="9525">
              <a:noFill/>
              <a:miter lim="800000"/>
              <a:headEnd/>
              <a:tailEnd/>
            </a:ln>
          </p:spPr>
          <p:txBody>
            <a:bodyPr wrap="square">
              <a:spAutoFit/>
            </a:bodyPr>
            <a:lstStyle/>
            <a:p>
              <a:pPr eaLnBrk="0" hangingPunct="0">
                <a:spcAft>
                  <a:spcPts val="600"/>
                </a:spcAft>
                <a:buSzPct val="100000"/>
                <a:buNone/>
              </a:pPr>
              <a:r>
                <a:rPr lang="en-US" altLang="zh-CN" sz="1600" dirty="0" smtClean="0">
                  <a:solidFill>
                    <a:schemeClr val="bg1"/>
                  </a:solidFill>
                  <a:cs typeface="Calibri" pitchFamily="34" charset="0"/>
                  <a:sym typeface="Arial" pitchFamily="34" charset="0"/>
                </a:rPr>
                <a:t>Amazon Retail Business &amp; “Distribution Centre” </a:t>
              </a:r>
            </a:p>
          </p:txBody>
        </p:sp>
      </p:gr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a:spLocks/>
          </p:cNvSpPr>
          <p:nvPr/>
        </p:nvSpPr>
        <p:spPr bwMode="auto">
          <a:xfrm rot="597326" flipV="1">
            <a:off x="8371517" y="3411907"/>
            <a:ext cx="3824503" cy="700712"/>
          </a:xfrm>
          <a:custGeom>
            <a:avLst/>
            <a:gdLst>
              <a:gd name="T0" fmla="*/ 0 w 21600"/>
              <a:gd name="T1" fmla="*/ 49 h 12044"/>
              <a:gd name="T2" fmla="*/ 297 w 21600"/>
              <a:gd name="T3" fmla="*/ 29 h 12044"/>
              <a:gd name="T4" fmla="*/ 553 w 21600"/>
              <a:gd name="T5" fmla="*/ 41 h 12044"/>
              <a:gd name="T6" fmla="*/ 0 60000 65536"/>
              <a:gd name="T7" fmla="*/ 0 60000 65536"/>
              <a:gd name="T8" fmla="*/ 0 60000 65536"/>
            </a:gdLst>
            <a:ahLst/>
            <a:cxnLst>
              <a:cxn ang="T6">
                <a:pos x="T0" y="T1"/>
              </a:cxn>
              <a:cxn ang="T7">
                <a:pos x="T2" y="T3"/>
              </a:cxn>
              <a:cxn ang="T8">
                <a:pos x="T4" y="T5"/>
              </a:cxn>
            </a:cxnLst>
            <a:rect l="0" t="0" r="r" b="b"/>
            <a:pathLst>
              <a:path w="21600" h="12044">
                <a:moveTo>
                  <a:pt x="0" y="11747"/>
                </a:moveTo>
                <a:cubicBezTo>
                  <a:pt x="0" y="11747"/>
                  <a:pt x="8645" y="14378"/>
                  <a:pt x="11610" y="3962"/>
                </a:cubicBezTo>
                <a:cubicBezTo>
                  <a:pt x="14793" y="-7222"/>
                  <a:pt x="21600" y="8822"/>
                  <a:pt x="21600" y="8822"/>
                </a:cubicBezTo>
              </a:path>
            </a:pathLst>
          </a:custGeom>
          <a:noFill/>
          <a:ln w="12700" cap="flat">
            <a:solidFill>
              <a:srgbClr val="86CD4D"/>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5" name="Title 1"/>
          <p:cNvSpPr txBox="1">
            <a:spLocks/>
          </p:cNvSpPr>
          <p:nvPr/>
        </p:nvSpPr>
        <p:spPr>
          <a:xfrm>
            <a:off x="408954" y="268288"/>
            <a:ext cx="9289033" cy="857250"/>
          </a:xfrm>
          <a:prstGeom prst="rect">
            <a:avLst/>
          </a:prstGeom>
        </p:spPr>
        <p:txBody>
          <a:bodyPr vert="horz" lIns="0" tIns="0" rIns="0" bIns="0" rtlCol="0" anchor="ctr">
            <a:noAutofit/>
          </a:bodyPr>
          <a:lstStyle/>
          <a:p>
            <a:pPr defTabSz="1219444">
              <a:spcBef>
                <a:spcPct val="0"/>
              </a:spcBef>
              <a:defRPr/>
            </a:pPr>
            <a:r>
              <a:rPr kumimoji="1" lang="en-US" altLang="zh-CN" sz="32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Lucida Grande"/>
              </a:rPr>
              <a:t>Connection is extending from things to Production Processes </a:t>
            </a:r>
            <a:endParaRPr kumimoji="1" lang="en-US" altLang="zh-CN" sz="3200" b="1" dirty="0">
              <a:gradFill>
                <a:gsLst>
                  <a:gs pos="49000">
                    <a:prstClr val="white"/>
                  </a:gs>
                  <a:gs pos="100000">
                    <a:prstClr val="white">
                      <a:lumMod val="65000"/>
                    </a:prstClr>
                  </a:gs>
                </a:gsLst>
                <a:lin ang="5400000" scaled="1"/>
              </a:gradFill>
              <a:latin typeface="Huawei Script Regular" pitchFamily="50" charset="0"/>
              <a:cs typeface="Arial" pitchFamily="34" charset="0"/>
              <a:sym typeface="Lucida Grande"/>
            </a:endParaRPr>
          </a:p>
        </p:txBody>
      </p:sp>
      <p:sp>
        <p:nvSpPr>
          <p:cNvPr id="7" name="Rectangle 6"/>
          <p:cNvSpPr>
            <a:spLocks/>
          </p:cNvSpPr>
          <p:nvPr/>
        </p:nvSpPr>
        <p:spPr bwMode="auto">
          <a:xfrm>
            <a:off x="6555460" y="2033152"/>
            <a:ext cx="1853886" cy="1524347"/>
          </a:xfrm>
          <a:prstGeom prst="rect">
            <a:avLst/>
          </a:prstGeom>
          <a:noFill/>
          <a:ln w="12700">
            <a:noFill/>
            <a:miter lim="800000"/>
            <a:headEnd/>
            <a:tailEn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srgbClr val="C00000"/>
                </a:solidFill>
                <a:effectLst/>
                <a:uLnTx/>
                <a:uFillTx/>
                <a:latin typeface="+mn-lt"/>
                <a:ea typeface="微软雅黑" pitchFamily="34" charset="-122"/>
                <a:cs typeface="Arial" pitchFamily="34" charset="0"/>
                <a:sym typeface="Huawei Script" pitchFamily="50" charset="0"/>
              </a:rPr>
              <a:t>100 billion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mn-lt"/>
                <a:ea typeface="微软雅黑" pitchFamily="34" charset="-122"/>
                <a:cs typeface="Arial" pitchFamily="34" charset="0"/>
                <a:sym typeface="Huawei Script" pitchFamily="50" charset="0"/>
              </a:rPr>
              <a:t>things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mn-lt"/>
                <a:ea typeface="微软雅黑" pitchFamily="34" charset="-122"/>
                <a:cs typeface="Arial" pitchFamily="34" charset="0"/>
                <a:sym typeface="Huawei Script" pitchFamily="50" charset="0"/>
              </a:rPr>
              <a:t>connected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mn-lt"/>
                <a:ea typeface="微软雅黑" pitchFamily="34" charset="-122"/>
                <a:cs typeface="Arial" pitchFamily="34" charset="0"/>
                <a:sym typeface="Huawei Script" pitchFamily="50" charset="0"/>
              </a:rPr>
              <a:t>in 2025</a:t>
            </a:r>
          </a:p>
        </p:txBody>
      </p:sp>
      <p:sp>
        <p:nvSpPr>
          <p:cNvPr id="8" name="Oval 7"/>
          <p:cNvSpPr>
            <a:spLocks/>
          </p:cNvSpPr>
          <p:nvPr/>
        </p:nvSpPr>
        <p:spPr bwMode="auto">
          <a:xfrm>
            <a:off x="6429565" y="1759905"/>
            <a:ext cx="2079577" cy="2081586"/>
          </a:xfrm>
          <a:prstGeom prst="ellipse">
            <a:avLst/>
          </a:prstGeom>
          <a:noFill/>
          <a:ln w="1270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ea typeface="宋体" charset="-122"/>
              <a:cs typeface="Arial" pitchFamily="34" charset="0"/>
            </a:endParaRPr>
          </a:p>
        </p:txBody>
      </p:sp>
      <p:sp>
        <p:nvSpPr>
          <p:cNvPr id="9" name="AutoShape 54"/>
          <p:cNvSpPr>
            <a:spLocks/>
          </p:cNvSpPr>
          <p:nvPr/>
        </p:nvSpPr>
        <p:spPr bwMode="auto">
          <a:xfrm rot="2454478">
            <a:off x="8450800" y="1744554"/>
            <a:ext cx="103633" cy="105154"/>
          </a:xfrm>
          <a:custGeom>
            <a:avLst/>
            <a:gdLst>
              <a:gd name="T0" fmla="*/ 115 w 19676"/>
              <a:gd name="T1" fmla="*/ 20 h 19676"/>
              <a:gd name="T2" fmla="*/ 115 w 19676"/>
              <a:gd name="T3" fmla="*/ 117 h 19676"/>
              <a:gd name="T4" fmla="*/ 20 w 19676"/>
              <a:gd name="T5" fmla="*/ 117 h 19676"/>
              <a:gd name="T6" fmla="*/ 20 w 19676"/>
              <a:gd name="T7" fmla="*/ 20 h 19676"/>
              <a:gd name="T8" fmla="*/ 115 w 19676"/>
              <a:gd name="T9" fmla="*/ 20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6">
                <a:moveTo>
                  <a:pt x="16795" y="2890"/>
                </a:moveTo>
                <a:cubicBezTo>
                  <a:pt x="20639" y="6733"/>
                  <a:pt x="20642" y="12962"/>
                  <a:pt x="16802" y="16803"/>
                </a:cubicBezTo>
                <a:cubicBezTo>
                  <a:pt x="12961" y="20643"/>
                  <a:pt x="6732" y="20640"/>
                  <a:pt x="2889" y="16796"/>
                </a:cubicBezTo>
                <a:cubicBezTo>
                  <a:pt x="-955" y="12953"/>
                  <a:pt x="-958" y="6724"/>
                  <a:pt x="2882" y="2883"/>
                </a:cubicBezTo>
                <a:cubicBezTo>
                  <a:pt x="6723" y="-957"/>
                  <a:pt x="12952" y="-954"/>
                  <a:pt x="16795" y="2890"/>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0" name="AutoShape 55"/>
          <p:cNvSpPr>
            <a:spLocks/>
          </p:cNvSpPr>
          <p:nvPr/>
        </p:nvSpPr>
        <p:spPr bwMode="auto">
          <a:xfrm rot="13254478" flipH="1">
            <a:off x="8193636" y="2072297"/>
            <a:ext cx="81371" cy="55263"/>
          </a:xfrm>
          <a:custGeom>
            <a:avLst/>
            <a:gdLst>
              <a:gd name="T0" fmla="*/ 90 w 19677"/>
              <a:gd name="T1" fmla="*/ 11 h 19675"/>
              <a:gd name="T2" fmla="*/ 91 w 19677"/>
              <a:gd name="T3" fmla="*/ 61 h 19675"/>
              <a:gd name="T4" fmla="*/ 16 w 19677"/>
              <a:gd name="T5" fmla="*/ 61 h 19675"/>
              <a:gd name="T6" fmla="*/ 16 w 19677"/>
              <a:gd name="T7" fmla="*/ 11 h 19675"/>
              <a:gd name="T8" fmla="*/ 90 w 19677"/>
              <a:gd name="T9" fmla="*/ 11 h 19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7" h="19675">
                <a:moveTo>
                  <a:pt x="16796" y="2893"/>
                </a:moveTo>
                <a:cubicBezTo>
                  <a:pt x="20639" y="6737"/>
                  <a:pt x="20641" y="12966"/>
                  <a:pt x="16800" y="16805"/>
                </a:cubicBezTo>
                <a:cubicBezTo>
                  <a:pt x="12959" y="20644"/>
                  <a:pt x="6730" y="20640"/>
                  <a:pt x="2886" y="16795"/>
                </a:cubicBezTo>
                <a:cubicBezTo>
                  <a:pt x="-957" y="12951"/>
                  <a:pt x="-959" y="6722"/>
                  <a:pt x="2882" y="2883"/>
                </a:cubicBezTo>
                <a:cubicBezTo>
                  <a:pt x="6723" y="-956"/>
                  <a:pt x="12952" y="-952"/>
                  <a:pt x="16796" y="2893"/>
                </a:cubicBezTo>
              </a:path>
            </a:pathLst>
          </a:custGeom>
          <a:solidFill>
            <a:schemeClr val="bg1"/>
          </a:solidFill>
          <a:ln w="381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1" name="AutoShape 56"/>
          <p:cNvSpPr>
            <a:spLocks/>
          </p:cNvSpPr>
          <p:nvPr/>
        </p:nvSpPr>
        <p:spPr bwMode="auto">
          <a:xfrm rot="7968671">
            <a:off x="8166024" y="1848155"/>
            <a:ext cx="346931" cy="262538"/>
          </a:xfrm>
          <a:custGeom>
            <a:avLst/>
            <a:gdLst>
              <a:gd name="T0" fmla="*/ 448 w 21276"/>
              <a:gd name="T1" fmla="*/ 109 h 19287"/>
              <a:gd name="T2" fmla="*/ 139 w 21276"/>
              <a:gd name="T3" fmla="*/ 99 h 19287"/>
              <a:gd name="T4" fmla="*/ 282 w 21276"/>
              <a:gd name="T5" fmla="*/ 54 h 19287"/>
              <a:gd name="T6" fmla="*/ 323 w 21276"/>
              <a:gd name="T7" fmla="*/ 23 h 19287"/>
              <a:gd name="T8" fmla="*/ 129 w 21276"/>
              <a:gd name="T9" fmla="*/ 41 h 19287"/>
              <a:gd name="T10" fmla="*/ -1 w 21276"/>
              <a:gd name="T11" fmla="*/ 156 h 19287"/>
              <a:gd name="T12" fmla="*/ 127 w 21276"/>
              <a:gd name="T13" fmla="*/ 293 h 19287"/>
              <a:gd name="T14" fmla="*/ 316 w 21276"/>
              <a:gd name="T15" fmla="*/ 322 h 19287"/>
              <a:gd name="T16" fmla="*/ 257 w 21276"/>
              <a:gd name="T17" fmla="*/ 267 h 19287"/>
              <a:gd name="T18" fmla="*/ 136 w 21276"/>
              <a:gd name="T19" fmla="*/ 231 h 19287"/>
              <a:gd name="T20" fmla="*/ 450 w 21276"/>
              <a:gd name="T21" fmla="*/ 207 h 192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76" h="19287">
                <a:moveTo>
                  <a:pt x="21072" y="6123"/>
                </a:moveTo>
                <a:lnTo>
                  <a:pt x="6557" y="5574"/>
                </a:lnTo>
                <a:lnTo>
                  <a:pt x="13286" y="3032"/>
                </a:lnTo>
                <a:cubicBezTo>
                  <a:pt x="13286" y="3032"/>
                  <a:pt x="15312" y="2837"/>
                  <a:pt x="15207" y="1294"/>
                </a:cubicBezTo>
                <a:cubicBezTo>
                  <a:pt x="15245" y="-803"/>
                  <a:pt x="11967" y="-618"/>
                  <a:pt x="6080" y="2308"/>
                </a:cubicBezTo>
                <a:cubicBezTo>
                  <a:pt x="1496" y="4587"/>
                  <a:pt x="130" y="6559"/>
                  <a:pt x="-45" y="8776"/>
                </a:cubicBezTo>
                <a:cubicBezTo>
                  <a:pt x="-410" y="13390"/>
                  <a:pt x="3762" y="15494"/>
                  <a:pt x="5977" y="16542"/>
                </a:cubicBezTo>
                <a:cubicBezTo>
                  <a:pt x="8192" y="17589"/>
                  <a:pt x="13844" y="20797"/>
                  <a:pt x="14878" y="18166"/>
                </a:cubicBezTo>
                <a:cubicBezTo>
                  <a:pt x="15470" y="16658"/>
                  <a:pt x="13277" y="15389"/>
                  <a:pt x="12084" y="15082"/>
                </a:cubicBezTo>
                <a:cubicBezTo>
                  <a:pt x="10526" y="14681"/>
                  <a:pt x="6416" y="13003"/>
                  <a:pt x="6416" y="13003"/>
                </a:cubicBezTo>
                <a:lnTo>
                  <a:pt x="21190" y="11683"/>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2" name="AutoShape 57"/>
          <p:cNvSpPr>
            <a:spLocks/>
          </p:cNvSpPr>
          <p:nvPr/>
        </p:nvSpPr>
        <p:spPr bwMode="auto">
          <a:xfrm rot="13785609">
            <a:off x="6381209" y="3653437"/>
            <a:ext cx="85198" cy="84442"/>
          </a:xfrm>
          <a:custGeom>
            <a:avLst/>
            <a:gdLst>
              <a:gd name="T0" fmla="*/ 95 w 19676"/>
              <a:gd name="T1" fmla="*/ 16 h 19675"/>
              <a:gd name="T2" fmla="*/ 95 w 19676"/>
              <a:gd name="T3" fmla="*/ 94 h 19675"/>
              <a:gd name="T4" fmla="*/ 16 w 19676"/>
              <a:gd name="T5" fmla="*/ 94 h 19675"/>
              <a:gd name="T6" fmla="*/ 16 w 19676"/>
              <a:gd name="T7" fmla="*/ 16 h 19675"/>
              <a:gd name="T8" fmla="*/ 95 w 19676"/>
              <a:gd name="T9" fmla="*/ 16 h 19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5">
                <a:moveTo>
                  <a:pt x="16796" y="2891"/>
                </a:moveTo>
                <a:cubicBezTo>
                  <a:pt x="20640" y="6735"/>
                  <a:pt x="20643" y="12964"/>
                  <a:pt x="16803" y="16803"/>
                </a:cubicBezTo>
                <a:cubicBezTo>
                  <a:pt x="12963" y="20643"/>
                  <a:pt x="6734" y="20639"/>
                  <a:pt x="2890" y="16795"/>
                </a:cubicBezTo>
                <a:cubicBezTo>
                  <a:pt x="-954" y="12951"/>
                  <a:pt x="-957" y="6722"/>
                  <a:pt x="2883" y="2883"/>
                </a:cubicBezTo>
                <a:cubicBezTo>
                  <a:pt x="6723" y="-957"/>
                  <a:pt x="12952" y="-953"/>
                  <a:pt x="16796" y="2891"/>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3" name="AutoShape 58"/>
          <p:cNvSpPr>
            <a:spLocks/>
          </p:cNvSpPr>
          <p:nvPr/>
        </p:nvSpPr>
        <p:spPr bwMode="auto">
          <a:xfrm rot="2985609" flipH="1">
            <a:off x="6641442" y="3464623"/>
            <a:ext cx="67544" cy="45292"/>
          </a:xfrm>
          <a:custGeom>
            <a:avLst/>
            <a:gdLst>
              <a:gd name="T0" fmla="*/ 75 w 19677"/>
              <a:gd name="T1" fmla="*/ 9 h 19674"/>
              <a:gd name="T2" fmla="*/ 75 w 19677"/>
              <a:gd name="T3" fmla="*/ 50 h 19674"/>
              <a:gd name="T4" fmla="*/ 13 w 19677"/>
              <a:gd name="T5" fmla="*/ 50 h 19674"/>
              <a:gd name="T6" fmla="*/ 13 w 19677"/>
              <a:gd name="T7" fmla="*/ 9 h 19674"/>
              <a:gd name="T8" fmla="*/ 75 w 19677"/>
              <a:gd name="T9" fmla="*/ 9 h 19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7" h="19674">
                <a:moveTo>
                  <a:pt x="16796" y="2896"/>
                </a:moveTo>
                <a:cubicBezTo>
                  <a:pt x="20640" y="6741"/>
                  <a:pt x="20642" y="12970"/>
                  <a:pt x="16801" y="16808"/>
                </a:cubicBezTo>
                <a:cubicBezTo>
                  <a:pt x="12961" y="20646"/>
                  <a:pt x="6731" y="20641"/>
                  <a:pt x="2888" y="16796"/>
                </a:cubicBezTo>
                <a:cubicBezTo>
                  <a:pt x="-956" y="12951"/>
                  <a:pt x="-958" y="6722"/>
                  <a:pt x="2883" y="2884"/>
                </a:cubicBezTo>
                <a:cubicBezTo>
                  <a:pt x="6723" y="-954"/>
                  <a:pt x="12953" y="-949"/>
                  <a:pt x="16796" y="2896"/>
                </a:cubicBezTo>
              </a:path>
            </a:pathLst>
          </a:custGeom>
          <a:solidFill>
            <a:schemeClr val="bg1"/>
          </a:solidFill>
          <a:ln w="381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4" name="AutoShape 59"/>
          <p:cNvSpPr>
            <a:spLocks/>
          </p:cNvSpPr>
          <p:nvPr/>
        </p:nvSpPr>
        <p:spPr bwMode="auto">
          <a:xfrm rot="19302996">
            <a:off x="6435706" y="3463859"/>
            <a:ext cx="278659" cy="217216"/>
          </a:xfrm>
          <a:custGeom>
            <a:avLst/>
            <a:gdLst>
              <a:gd name="T0" fmla="*/ 359 w 21276"/>
              <a:gd name="T1" fmla="*/ 90 h 19287"/>
              <a:gd name="T2" fmla="*/ 112 w 21276"/>
              <a:gd name="T3" fmla="*/ 82 h 19287"/>
              <a:gd name="T4" fmla="*/ 227 w 21276"/>
              <a:gd name="T5" fmla="*/ 45 h 19287"/>
              <a:gd name="T6" fmla="*/ 259 w 21276"/>
              <a:gd name="T7" fmla="*/ 19 h 19287"/>
              <a:gd name="T8" fmla="*/ 104 w 21276"/>
              <a:gd name="T9" fmla="*/ 34 h 19287"/>
              <a:gd name="T10" fmla="*/ -1 w 21276"/>
              <a:gd name="T11" fmla="*/ 129 h 19287"/>
              <a:gd name="T12" fmla="*/ 102 w 21276"/>
              <a:gd name="T13" fmla="*/ 243 h 19287"/>
              <a:gd name="T14" fmla="*/ 254 w 21276"/>
              <a:gd name="T15" fmla="*/ 267 h 19287"/>
              <a:gd name="T16" fmla="*/ 206 w 21276"/>
              <a:gd name="T17" fmla="*/ 221 h 19287"/>
              <a:gd name="T18" fmla="*/ 109 w 21276"/>
              <a:gd name="T19" fmla="*/ 191 h 19287"/>
              <a:gd name="T20" fmla="*/ 361 w 21276"/>
              <a:gd name="T21" fmla="*/ 171 h 192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76" h="19287">
                <a:moveTo>
                  <a:pt x="21070" y="6125"/>
                </a:moveTo>
                <a:lnTo>
                  <a:pt x="6555" y="5574"/>
                </a:lnTo>
                <a:lnTo>
                  <a:pt x="13284" y="3033"/>
                </a:lnTo>
                <a:cubicBezTo>
                  <a:pt x="13284" y="3033"/>
                  <a:pt x="15310" y="2838"/>
                  <a:pt x="15206" y="1295"/>
                </a:cubicBezTo>
                <a:cubicBezTo>
                  <a:pt x="15244" y="-802"/>
                  <a:pt x="11966" y="-617"/>
                  <a:pt x="6079" y="2309"/>
                </a:cubicBezTo>
                <a:cubicBezTo>
                  <a:pt x="1494" y="4587"/>
                  <a:pt x="128" y="6558"/>
                  <a:pt x="-48" y="8776"/>
                </a:cubicBezTo>
                <a:cubicBezTo>
                  <a:pt x="-414" y="13390"/>
                  <a:pt x="3757" y="15494"/>
                  <a:pt x="5972" y="16542"/>
                </a:cubicBezTo>
                <a:cubicBezTo>
                  <a:pt x="8187" y="17590"/>
                  <a:pt x="13838" y="20798"/>
                  <a:pt x="14872" y="18167"/>
                </a:cubicBezTo>
                <a:cubicBezTo>
                  <a:pt x="15465" y="16659"/>
                  <a:pt x="13272" y="15390"/>
                  <a:pt x="12079" y="15083"/>
                </a:cubicBezTo>
                <a:cubicBezTo>
                  <a:pt x="10521" y="14682"/>
                  <a:pt x="6412" y="13003"/>
                  <a:pt x="6412" y="13003"/>
                </a:cubicBezTo>
                <a:lnTo>
                  <a:pt x="21186" y="11684"/>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5" name="AutoShape 60"/>
          <p:cNvSpPr>
            <a:spLocks/>
          </p:cNvSpPr>
          <p:nvPr/>
        </p:nvSpPr>
        <p:spPr bwMode="auto">
          <a:xfrm rot="19021998">
            <a:off x="6521684" y="1795213"/>
            <a:ext cx="76765" cy="74452"/>
          </a:xfrm>
          <a:custGeom>
            <a:avLst/>
            <a:gdLst>
              <a:gd name="T0" fmla="*/ 85 w 19676"/>
              <a:gd name="T1" fmla="*/ 14 h 19676"/>
              <a:gd name="T2" fmla="*/ 85 w 19676"/>
              <a:gd name="T3" fmla="*/ 83 h 19676"/>
              <a:gd name="T4" fmla="*/ 15 w 19676"/>
              <a:gd name="T5" fmla="*/ 83 h 19676"/>
              <a:gd name="T6" fmla="*/ 15 w 19676"/>
              <a:gd name="T7" fmla="*/ 14 h 19676"/>
              <a:gd name="T8" fmla="*/ 85 w 19676"/>
              <a:gd name="T9" fmla="*/ 14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6">
                <a:moveTo>
                  <a:pt x="16793" y="2872"/>
                </a:moveTo>
                <a:cubicBezTo>
                  <a:pt x="20633" y="6712"/>
                  <a:pt x="20630" y="12941"/>
                  <a:pt x="16786" y="16785"/>
                </a:cubicBezTo>
                <a:cubicBezTo>
                  <a:pt x="12942" y="20629"/>
                  <a:pt x="6713" y="20632"/>
                  <a:pt x="2873" y="16792"/>
                </a:cubicBezTo>
                <a:cubicBezTo>
                  <a:pt x="-967" y="12952"/>
                  <a:pt x="-964" y="6723"/>
                  <a:pt x="2880" y="2879"/>
                </a:cubicBezTo>
                <a:cubicBezTo>
                  <a:pt x="6724" y="-965"/>
                  <a:pt x="12953" y="-968"/>
                  <a:pt x="16793" y="2872"/>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6" name="AutoShape 61"/>
          <p:cNvSpPr>
            <a:spLocks/>
          </p:cNvSpPr>
          <p:nvPr/>
        </p:nvSpPr>
        <p:spPr bwMode="auto">
          <a:xfrm rot="8221998" flipH="1">
            <a:off x="6722041" y="2024709"/>
            <a:ext cx="60645" cy="39145"/>
          </a:xfrm>
          <a:custGeom>
            <a:avLst/>
            <a:gdLst>
              <a:gd name="T0" fmla="*/ 67 w 19677"/>
              <a:gd name="T1" fmla="*/ 7 h 19674"/>
              <a:gd name="T2" fmla="*/ 67 w 19677"/>
              <a:gd name="T3" fmla="*/ 43 h 19674"/>
              <a:gd name="T4" fmla="*/ 12 w 19677"/>
              <a:gd name="T5" fmla="*/ 44 h 19674"/>
              <a:gd name="T6" fmla="*/ 12 w 19677"/>
              <a:gd name="T7" fmla="*/ 7 h 19674"/>
              <a:gd name="T8" fmla="*/ 67 w 19677"/>
              <a:gd name="T9" fmla="*/ 7 h 19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7" h="19674">
                <a:moveTo>
                  <a:pt x="16794" y="2867"/>
                </a:moveTo>
                <a:cubicBezTo>
                  <a:pt x="20635" y="6706"/>
                  <a:pt x="20633" y="12934"/>
                  <a:pt x="16789" y="16779"/>
                </a:cubicBezTo>
                <a:cubicBezTo>
                  <a:pt x="12946" y="20624"/>
                  <a:pt x="6717" y="20629"/>
                  <a:pt x="2876" y="16790"/>
                </a:cubicBezTo>
                <a:cubicBezTo>
                  <a:pt x="-965" y="12952"/>
                  <a:pt x="-963" y="6724"/>
                  <a:pt x="2881" y="2879"/>
                </a:cubicBezTo>
                <a:cubicBezTo>
                  <a:pt x="6724" y="-966"/>
                  <a:pt x="12953" y="-971"/>
                  <a:pt x="16794" y="2867"/>
                </a:cubicBezTo>
              </a:path>
            </a:pathLst>
          </a:custGeom>
          <a:solidFill>
            <a:schemeClr val="bg1"/>
          </a:solidFill>
          <a:ln w="381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7" name="AutoShape 62"/>
          <p:cNvSpPr>
            <a:spLocks/>
          </p:cNvSpPr>
          <p:nvPr/>
        </p:nvSpPr>
        <p:spPr bwMode="auto">
          <a:xfrm rot="2894125">
            <a:off x="6552407" y="1861975"/>
            <a:ext cx="244847" cy="194217"/>
          </a:xfrm>
          <a:custGeom>
            <a:avLst/>
            <a:gdLst>
              <a:gd name="T0" fmla="*/ 317 w 21294"/>
              <a:gd name="T1" fmla="*/ 85 h 19306"/>
              <a:gd name="T2" fmla="*/ 99 w 21294"/>
              <a:gd name="T3" fmla="*/ 75 h 19306"/>
              <a:gd name="T4" fmla="*/ 200 w 21294"/>
              <a:gd name="T5" fmla="*/ 43 h 19306"/>
              <a:gd name="T6" fmla="*/ 228 w 21294"/>
              <a:gd name="T7" fmla="*/ 20 h 19306"/>
              <a:gd name="T8" fmla="*/ 92 w 21294"/>
              <a:gd name="T9" fmla="*/ 32 h 19306"/>
              <a:gd name="T10" fmla="*/ 1 w 21294"/>
              <a:gd name="T11" fmla="*/ 115 h 19306"/>
              <a:gd name="T12" fmla="*/ 93 w 21294"/>
              <a:gd name="T13" fmla="*/ 218 h 19306"/>
              <a:gd name="T14" fmla="*/ 226 w 21294"/>
              <a:gd name="T15" fmla="*/ 242 h 19306"/>
              <a:gd name="T16" fmla="*/ 184 w 21294"/>
              <a:gd name="T17" fmla="*/ 201 h 19306"/>
              <a:gd name="T18" fmla="*/ 99 w 21294"/>
              <a:gd name="T19" fmla="*/ 172 h 19306"/>
              <a:gd name="T20" fmla="*/ 320 w 21294"/>
              <a:gd name="T21" fmla="*/ 158 h 193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94" h="19306">
                <a:moveTo>
                  <a:pt x="21168" y="6487"/>
                </a:moveTo>
                <a:lnTo>
                  <a:pt x="6632" y="5691"/>
                </a:lnTo>
                <a:lnTo>
                  <a:pt x="13336" y="3260"/>
                </a:lnTo>
                <a:cubicBezTo>
                  <a:pt x="13336" y="3260"/>
                  <a:pt x="15362" y="3099"/>
                  <a:pt x="15238" y="1553"/>
                </a:cubicBezTo>
                <a:cubicBezTo>
                  <a:pt x="15250" y="-546"/>
                  <a:pt x="11971" y="-416"/>
                  <a:pt x="6115" y="2414"/>
                </a:cubicBezTo>
                <a:cubicBezTo>
                  <a:pt x="1554" y="4617"/>
                  <a:pt x="211" y="6568"/>
                  <a:pt x="63" y="8785"/>
                </a:cubicBezTo>
                <a:cubicBezTo>
                  <a:pt x="-246" y="13398"/>
                  <a:pt x="3956" y="15574"/>
                  <a:pt x="6186" y="16661"/>
                </a:cubicBezTo>
                <a:cubicBezTo>
                  <a:pt x="8416" y="17747"/>
                  <a:pt x="14113" y="21054"/>
                  <a:pt x="15115" y="18438"/>
                </a:cubicBezTo>
                <a:cubicBezTo>
                  <a:pt x="15689" y="16938"/>
                  <a:pt x="13479" y="15630"/>
                  <a:pt x="12280" y="15303"/>
                </a:cubicBezTo>
                <a:cubicBezTo>
                  <a:pt x="10716" y="14875"/>
                  <a:pt x="6582" y="13125"/>
                  <a:pt x="6582" y="13125"/>
                </a:cubicBezTo>
                <a:lnTo>
                  <a:pt x="21354" y="12054"/>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8" name="AutoShape 63"/>
          <p:cNvSpPr>
            <a:spLocks/>
          </p:cNvSpPr>
          <p:nvPr/>
        </p:nvSpPr>
        <p:spPr bwMode="auto">
          <a:xfrm rot="7878669">
            <a:off x="8477674" y="3635016"/>
            <a:ext cx="85198" cy="86745"/>
          </a:xfrm>
          <a:custGeom>
            <a:avLst/>
            <a:gdLst>
              <a:gd name="T0" fmla="*/ 95 w 19679"/>
              <a:gd name="T1" fmla="*/ 17 h 19676"/>
              <a:gd name="T2" fmla="*/ 95 w 19679"/>
              <a:gd name="T3" fmla="*/ 96 h 19676"/>
              <a:gd name="T4" fmla="*/ 16 w 19679"/>
              <a:gd name="T5" fmla="*/ 96 h 19676"/>
              <a:gd name="T6" fmla="*/ 16 w 19679"/>
              <a:gd name="T7" fmla="*/ 17 h 19676"/>
              <a:gd name="T8" fmla="*/ 95 w 19679"/>
              <a:gd name="T9" fmla="*/ 17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6">
                <a:moveTo>
                  <a:pt x="16796" y="2874"/>
                </a:moveTo>
                <a:cubicBezTo>
                  <a:pt x="20639" y="6715"/>
                  <a:pt x="20639" y="12944"/>
                  <a:pt x="16796" y="16788"/>
                </a:cubicBezTo>
                <a:cubicBezTo>
                  <a:pt x="12954" y="20631"/>
                  <a:pt x="6724" y="20634"/>
                  <a:pt x="2882" y="16794"/>
                </a:cubicBezTo>
                <a:cubicBezTo>
                  <a:pt x="-961" y="12953"/>
                  <a:pt x="-961" y="6724"/>
                  <a:pt x="2882" y="2880"/>
                </a:cubicBezTo>
                <a:cubicBezTo>
                  <a:pt x="6724" y="-963"/>
                  <a:pt x="12954" y="-966"/>
                  <a:pt x="16796" y="2874"/>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9" name="AutoShape 64"/>
          <p:cNvSpPr>
            <a:spLocks/>
          </p:cNvSpPr>
          <p:nvPr/>
        </p:nvSpPr>
        <p:spPr bwMode="auto">
          <a:xfrm rot="18678669" flipH="1">
            <a:off x="8236629" y="3430851"/>
            <a:ext cx="67544" cy="46059"/>
          </a:xfrm>
          <a:custGeom>
            <a:avLst/>
            <a:gdLst>
              <a:gd name="T0" fmla="*/ 75 w 19679"/>
              <a:gd name="T1" fmla="*/ 9 h 19675"/>
              <a:gd name="T2" fmla="*/ 75 w 19679"/>
              <a:gd name="T3" fmla="*/ 51 h 19675"/>
              <a:gd name="T4" fmla="*/ 13 w 19679"/>
              <a:gd name="T5" fmla="*/ 51 h 19675"/>
              <a:gd name="T6" fmla="*/ 13 w 19679"/>
              <a:gd name="T7" fmla="*/ 9 h 19675"/>
              <a:gd name="T8" fmla="*/ 75 w 19679"/>
              <a:gd name="T9" fmla="*/ 9 h 19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5">
                <a:moveTo>
                  <a:pt x="16796" y="2870"/>
                </a:moveTo>
                <a:cubicBezTo>
                  <a:pt x="20639" y="6710"/>
                  <a:pt x="20639" y="12938"/>
                  <a:pt x="16796" y="16783"/>
                </a:cubicBezTo>
                <a:cubicBezTo>
                  <a:pt x="12954" y="20627"/>
                  <a:pt x="6724" y="20631"/>
                  <a:pt x="2882" y="16792"/>
                </a:cubicBezTo>
                <a:cubicBezTo>
                  <a:pt x="-961" y="12952"/>
                  <a:pt x="-961" y="6724"/>
                  <a:pt x="2882" y="2879"/>
                </a:cubicBezTo>
                <a:cubicBezTo>
                  <a:pt x="6724" y="-965"/>
                  <a:pt x="12954" y="-969"/>
                  <a:pt x="16796" y="2870"/>
                </a:cubicBezTo>
              </a:path>
            </a:pathLst>
          </a:custGeom>
          <a:solidFill>
            <a:schemeClr val="bg1"/>
          </a:solidFill>
          <a:ln w="381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20" name="AutoShape 65"/>
          <p:cNvSpPr>
            <a:spLocks/>
          </p:cNvSpPr>
          <p:nvPr/>
        </p:nvSpPr>
        <p:spPr bwMode="auto">
          <a:xfrm rot="13347353">
            <a:off x="8225877" y="3437762"/>
            <a:ext cx="287103" cy="217216"/>
          </a:xfrm>
          <a:custGeom>
            <a:avLst/>
            <a:gdLst>
              <a:gd name="T0" fmla="*/ 372 w 21294"/>
              <a:gd name="T1" fmla="*/ 95 h 19306"/>
              <a:gd name="T2" fmla="*/ 116 w 21294"/>
              <a:gd name="T3" fmla="*/ 83 h 19306"/>
              <a:gd name="T4" fmla="*/ 234 w 21294"/>
              <a:gd name="T5" fmla="*/ 48 h 19306"/>
              <a:gd name="T6" fmla="*/ 268 w 21294"/>
              <a:gd name="T7" fmla="*/ 23 h 19306"/>
              <a:gd name="T8" fmla="*/ 107 w 21294"/>
              <a:gd name="T9" fmla="*/ 35 h 19306"/>
              <a:gd name="T10" fmla="*/ 1 w 21294"/>
              <a:gd name="T11" fmla="*/ 129 h 19306"/>
              <a:gd name="T12" fmla="*/ 109 w 21294"/>
              <a:gd name="T13" fmla="*/ 244 h 19306"/>
              <a:gd name="T14" fmla="*/ 265 w 21294"/>
              <a:gd name="T15" fmla="*/ 270 h 19306"/>
              <a:gd name="T16" fmla="*/ 216 w 21294"/>
              <a:gd name="T17" fmla="*/ 224 h 19306"/>
              <a:gd name="T18" fmla="*/ 116 w 21294"/>
              <a:gd name="T19" fmla="*/ 192 h 19306"/>
              <a:gd name="T20" fmla="*/ 375 w 21294"/>
              <a:gd name="T21" fmla="*/ 177 h 193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94" h="19306">
                <a:moveTo>
                  <a:pt x="21166" y="6491"/>
                </a:moveTo>
                <a:lnTo>
                  <a:pt x="6630" y="5693"/>
                </a:lnTo>
                <a:lnTo>
                  <a:pt x="13335" y="3263"/>
                </a:lnTo>
                <a:cubicBezTo>
                  <a:pt x="13335" y="3263"/>
                  <a:pt x="15360" y="3102"/>
                  <a:pt x="15237" y="1556"/>
                </a:cubicBezTo>
                <a:cubicBezTo>
                  <a:pt x="15250" y="-543"/>
                  <a:pt x="11971" y="-414"/>
                  <a:pt x="6113" y="2415"/>
                </a:cubicBezTo>
                <a:cubicBezTo>
                  <a:pt x="1552" y="4618"/>
                  <a:pt x="209" y="6569"/>
                  <a:pt x="60" y="8786"/>
                </a:cubicBezTo>
                <a:cubicBezTo>
                  <a:pt x="-250" y="13399"/>
                  <a:pt x="3951" y="15576"/>
                  <a:pt x="6181" y="16662"/>
                </a:cubicBezTo>
                <a:cubicBezTo>
                  <a:pt x="8410" y="17749"/>
                  <a:pt x="14106" y="21057"/>
                  <a:pt x="15109" y="18441"/>
                </a:cubicBezTo>
                <a:cubicBezTo>
                  <a:pt x="15684" y="16941"/>
                  <a:pt x="13474" y="15633"/>
                  <a:pt x="12276" y="15306"/>
                </a:cubicBezTo>
                <a:cubicBezTo>
                  <a:pt x="10711" y="14878"/>
                  <a:pt x="6578" y="13127"/>
                  <a:pt x="6578" y="13127"/>
                </a:cubicBezTo>
                <a:lnTo>
                  <a:pt x="21350" y="12058"/>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21" name="AutoShape 66"/>
          <p:cNvSpPr>
            <a:spLocks/>
          </p:cNvSpPr>
          <p:nvPr/>
        </p:nvSpPr>
        <p:spPr bwMode="auto">
          <a:xfrm rot="2535225">
            <a:off x="7601774" y="1637865"/>
            <a:ext cx="117451" cy="117435"/>
          </a:xfrm>
          <a:custGeom>
            <a:avLst/>
            <a:gdLst>
              <a:gd name="T0" fmla="*/ 130 w 19624"/>
              <a:gd name="T1" fmla="*/ 21 h 19622"/>
              <a:gd name="T2" fmla="*/ 129 w 19624"/>
              <a:gd name="T3" fmla="*/ 129 h 19622"/>
              <a:gd name="T4" fmla="*/ 21 w 19624"/>
              <a:gd name="T5" fmla="*/ 130 h 19622"/>
              <a:gd name="T6" fmla="*/ 22 w 19624"/>
              <a:gd name="T7" fmla="*/ 22 h 19622"/>
              <a:gd name="T8" fmla="*/ 130 w 19624"/>
              <a:gd name="T9" fmla="*/ 21 h 19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24" h="19622">
                <a:moveTo>
                  <a:pt x="16723" y="2706"/>
                </a:moveTo>
                <a:cubicBezTo>
                  <a:pt x="20518" y="6499"/>
                  <a:pt x="20458" y="12711"/>
                  <a:pt x="16590" y="16581"/>
                </a:cubicBezTo>
                <a:cubicBezTo>
                  <a:pt x="12721" y="20451"/>
                  <a:pt x="6508" y="20513"/>
                  <a:pt x="2713" y="16720"/>
                </a:cubicBezTo>
                <a:cubicBezTo>
                  <a:pt x="-1082" y="12927"/>
                  <a:pt x="-1022" y="6715"/>
                  <a:pt x="2846" y="2845"/>
                </a:cubicBezTo>
                <a:cubicBezTo>
                  <a:pt x="6715" y="-1025"/>
                  <a:pt x="12928" y="-1087"/>
                  <a:pt x="16723" y="2706"/>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22" name="AutoShape 67"/>
          <p:cNvSpPr>
            <a:spLocks/>
          </p:cNvSpPr>
          <p:nvPr/>
        </p:nvSpPr>
        <p:spPr bwMode="auto">
          <a:xfrm rot="2535225">
            <a:off x="7201826" y="1641703"/>
            <a:ext cx="118219" cy="117435"/>
          </a:xfrm>
          <a:custGeom>
            <a:avLst/>
            <a:gdLst>
              <a:gd name="T0" fmla="*/ 131 w 19624"/>
              <a:gd name="T1" fmla="*/ 21 h 19622"/>
              <a:gd name="T2" fmla="*/ 130 w 19624"/>
              <a:gd name="T3" fmla="*/ 129 h 19622"/>
              <a:gd name="T4" fmla="*/ 21 w 19624"/>
              <a:gd name="T5" fmla="*/ 130 h 19622"/>
              <a:gd name="T6" fmla="*/ 22 w 19624"/>
              <a:gd name="T7" fmla="*/ 22 h 19622"/>
              <a:gd name="T8" fmla="*/ 131 w 19624"/>
              <a:gd name="T9" fmla="*/ 21 h 19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24" h="19622">
                <a:moveTo>
                  <a:pt x="16723" y="2706"/>
                </a:moveTo>
                <a:cubicBezTo>
                  <a:pt x="20518" y="6499"/>
                  <a:pt x="20458" y="12711"/>
                  <a:pt x="16590" y="16581"/>
                </a:cubicBezTo>
                <a:cubicBezTo>
                  <a:pt x="12721" y="20451"/>
                  <a:pt x="6508" y="20513"/>
                  <a:pt x="2713" y="16720"/>
                </a:cubicBezTo>
                <a:cubicBezTo>
                  <a:pt x="-1082" y="12927"/>
                  <a:pt x="-1022" y="6715"/>
                  <a:pt x="2846" y="2845"/>
                </a:cubicBezTo>
                <a:cubicBezTo>
                  <a:pt x="6715" y="-1025"/>
                  <a:pt x="12928" y="-1087"/>
                  <a:pt x="16723" y="2706"/>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23" name="Line 68"/>
          <p:cNvSpPr>
            <a:spLocks noChangeShapeType="1"/>
          </p:cNvSpPr>
          <p:nvPr/>
        </p:nvSpPr>
        <p:spPr bwMode="auto">
          <a:xfrm>
            <a:off x="7355357" y="1707712"/>
            <a:ext cx="208034" cy="5373"/>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24" name="AutoShape 69"/>
          <p:cNvSpPr>
            <a:spLocks/>
          </p:cNvSpPr>
          <p:nvPr/>
        </p:nvSpPr>
        <p:spPr bwMode="auto">
          <a:xfrm rot="2535225">
            <a:off x="7330024" y="1521198"/>
            <a:ext cx="214943" cy="190352"/>
          </a:xfrm>
          <a:custGeom>
            <a:avLst/>
            <a:gdLst>
              <a:gd name="T0" fmla="*/ -2 w 21418"/>
              <a:gd name="T1" fmla="*/ 248 h 20332"/>
              <a:gd name="T2" fmla="*/ 280 w 21418"/>
              <a:gd name="T3" fmla="*/ -2 h 20332"/>
              <a:gd name="T4" fmla="*/ 101 w 21418"/>
              <a:gd name="T5" fmla="*/ 62 h 20332"/>
              <a:gd name="T6" fmla="*/ -2 w 21418"/>
              <a:gd name="T7" fmla="*/ 248 h 20332"/>
              <a:gd name="T8" fmla="*/ -2 w 21418"/>
              <a:gd name="T9" fmla="*/ 248 h 20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8" h="20332">
                <a:moveTo>
                  <a:pt x="-182" y="20332"/>
                </a:moveTo>
                <a:lnTo>
                  <a:pt x="21418" y="-137"/>
                </a:lnTo>
                <a:cubicBezTo>
                  <a:pt x="21418" y="-137"/>
                  <a:pt x="15175" y="-1268"/>
                  <a:pt x="7732" y="5052"/>
                </a:cubicBezTo>
                <a:cubicBezTo>
                  <a:pt x="289" y="11372"/>
                  <a:pt x="-182" y="20332"/>
                  <a:pt x="-182" y="20332"/>
                </a:cubicBezTo>
                <a:close/>
                <a:moveTo>
                  <a:pt x="-182" y="20332"/>
                </a:move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25" name="AutoShape 70"/>
          <p:cNvSpPr>
            <a:spLocks/>
          </p:cNvSpPr>
          <p:nvPr/>
        </p:nvSpPr>
        <p:spPr bwMode="auto">
          <a:xfrm rot="2535225">
            <a:off x="7223320" y="1465935"/>
            <a:ext cx="491299" cy="441339"/>
          </a:xfrm>
          <a:custGeom>
            <a:avLst/>
            <a:gdLst>
              <a:gd name="T0" fmla="*/ 640 w 21020"/>
              <a:gd name="T1" fmla="*/ 41 h 21341"/>
              <a:gd name="T2" fmla="*/ 536 w 21020"/>
              <a:gd name="T3" fmla="*/ -5 h 21341"/>
              <a:gd name="T4" fmla="*/ 415 w 21020"/>
              <a:gd name="T5" fmla="*/ 59 h 21341"/>
              <a:gd name="T6" fmla="*/ 153 w 21020"/>
              <a:gd name="T7" fmla="*/ 146 h 21341"/>
              <a:gd name="T8" fmla="*/ -2 w 21020"/>
              <a:gd name="T9" fmla="*/ 510 h 21341"/>
              <a:gd name="T10" fmla="*/ 46 w 21020"/>
              <a:gd name="T11" fmla="*/ 574 h 21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20" h="21341">
                <a:moveTo>
                  <a:pt x="21005" y="1525"/>
                </a:moveTo>
                <a:cubicBezTo>
                  <a:pt x="21005" y="1525"/>
                  <a:pt x="19627" y="-113"/>
                  <a:pt x="17604" y="-195"/>
                </a:cubicBezTo>
                <a:cubicBezTo>
                  <a:pt x="15581" y="-278"/>
                  <a:pt x="13632" y="2195"/>
                  <a:pt x="13632" y="2195"/>
                </a:cubicBezTo>
                <a:cubicBezTo>
                  <a:pt x="13632" y="2195"/>
                  <a:pt x="8849" y="1491"/>
                  <a:pt x="5041" y="5415"/>
                </a:cubicBezTo>
                <a:cubicBezTo>
                  <a:pt x="1232" y="9339"/>
                  <a:pt x="-595" y="16594"/>
                  <a:pt x="-61" y="18910"/>
                </a:cubicBezTo>
                <a:cubicBezTo>
                  <a:pt x="474" y="21226"/>
                  <a:pt x="1519" y="21322"/>
                  <a:pt x="1519" y="21322"/>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26" name="AutoShape 71"/>
          <p:cNvSpPr>
            <a:spLocks/>
          </p:cNvSpPr>
          <p:nvPr/>
        </p:nvSpPr>
        <p:spPr bwMode="auto">
          <a:xfrm rot="17901405">
            <a:off x="6129430" y="2393104"/>
            <a:ext cx="260198" cy="389969"/>
          </a:xfrm>
          <a:custGeom>
            <a:avLst/>
            <a:gdLst>
              <a:gd name="T0" fmla="*/ 305 w 21595"/>
              <a:gd name="T1" fmla="*/ 478 h 21604"/>
              <a:gd name="T2" fmla="*/ 152 w 21595"/>
              <a:gd name="T3" fmla="*/ 214 h 21604"/>
              <a:gd name="T4" fmla="*/ 339 w 21595"/>
              <a:gd name="T5" fmla="*/ 200 h 21604"/>
              <a:gd name="T6" fmla="*/ 157 w 21595"/>
              <a:gd name="T7" fmla="*/ 178 h 21604"/>
              <a:gd name="T8" fmla="*/ 142 w 21595"/>
              <a:gd name="T9" fmla="*/ 161 h 21604"/>
              <a:gd name="T10" fmla="*/ 111 w 21595"/>
              <a:gd name="T11" fmla="*/ 155 h 21604"/>
              <a:gd name="T12" fmla="*/ 18 w 21595"/>
              <a:gd name="T13" fmla="*/ 0 h 21604"/>
              <a:gd name="T14" fmla="*/ 87 w 21595"/>
              <a:gd name="T15" fmla="*/ 171 h 21604"/>
              <a:gd name="T16" fmla="*/ 78 w 21595"/>
              <a:gd name="T17" fmla="*/ 196 h 21604"/>
              <a:gd name="T18" fmla="*/ 83 w 21595"/>
              <a:gd name="T19" fmla="*/ 219 h 21604"/>
              <a:gd name="T20" fmla="*/ 0 w 21595"/>
              <a:gd name="T21" fmla="*/ 381 h 21604"/>
              <a:gd name="T22" fmla="*/ 117 w 21595"/>
              <a:gd name="T23" fmla="*/ 235 h 21604"/>
              <a:gd name="T24" fmla="*/ 244 w 21595"/>
              <a:gd name="T25" fmla="*/ 508 h 216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5" h="21604">
                <a:moveTo>
                  <a:pt x="19414" y="20333"/>
                </a:moveTo>
                <a:lnTo>
                  <a:pt x="9689" y="9083"/>
                </a:lnTo>
                <a:lnTo>
                  <a:pt x="21590" y="8516"/>
                </a:lnTo>
                <a:lnTo>
                  <a:pt x="10020" y="7573"/>
                </a:lnTo>
                <a:cubicBezTo>
                  <a:pt x="10020" y="7573"/>
                  <a:pt x="9904" y="7202"/>
                  <a:pt x="9072" y="6866"/>
                </a:cubicBezTo>
                <a:cubicBezTo>
                  <a:pt x="8342" y="6638"/>
                  <a:pt x="7099" y="6571"/>
                  <a:pt x="7099" y="6571"/>
                </a:cubicBezTo>
                <a:lnTo>
                  <a:pt x="1143" y="0"/>
                </a:lnTo>
                <a:lnTo>
                  <a:pt x="5523" y="7269"/>
                </a:lnTo>
                <a:cubicBezTo>
                  <a:pt x="5523" y="7269"/>
                  <a:pt x="5021" y="7686"/>
                  <a:pt x="4952" y="8315"/>
                </a:cubicBezTo>
                <a:cubicBezTo>
                  <a:pt x="4899" y="9046"/>
                  <a:pt x="5259" y="9323"/>
                  <a:pt x="5259" y="9323"/>
                </a:cubicBezTo>
                <a:lnTo>
                  <a:pt x="-10" y="16200"/>
                </a:lnTo>
                <a:lnTo>
                  <a:pt x="7465" y="9993"/>
                </a:lnTo>
                <a:lnTo>
                  <a:pt x="15573" y="21600"/>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27" name="Oval 26"/>
          <p:cNvSpPr>
            <a:spLocks/>
          </p:cNvSpPr>
          <p:nvPr/>
        </p:nvSpPr>
        <p:spPr bwMode="auto">
          <a:xfrm>
            <a:off x="7755305" y="3767040"/>
            <a:ext cx="51433" cy="84430"/>
          </a:xfrm>
          <a:prstGeom prst="ellipse">
            <a:avLst/>
          </a:prstGeom>
          <a:solidFill>
            <a:schemeClr val="bg1"/>
          </a:solidFill>
          <a:ln w="38100">
            <a:no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ea typeface="宋体" charset="-122"/>
              <a:cs typeface="Arial" pitchFamily="34" charset="0"/>
            </a:endParaRPr>
          </a:p>
        </p:txBody>
      </p:sp>
      <p:sp>
        <p:nvSpPr>
          <p:cNvPr id="28" name="AutoShape 73"/>
          <p:cNvSpPr>
            <a:spLocks/>
          </p:cNvSpPr>
          <p:nvPr/>
        </p:nvSpPr>
        <p:spPr bwMode="auto">
          <a:xfrm rot="11627939">
            <a:off x="7591794" y="3792369"/>
            <a:ext cx="430654" cy="366887"/>
          </a:xfrm>
          <a:custGeom>
            <a:avLst/>
            <a:gdLst>
              <a:gd name="T0" fmla="*/ 396 w 21382"/>
              <a:gd name="T1" fmla="*/ 465 h 21567"/>
              <a:gd name="T2" fmla="*/ 418 w 21382"/>
              <a:gd name="T3" fmla="*/ 178 h 21567"/>
              <a:gd name="T4" fmla="*/ 544 w 21382"/>
              <a:gd name="T5" fmla="*/ 101 h 21567"/>
              <a:gd name="T6" fmla="*/ 560 w 21382"/>
              <a:gd name="T7" fmla="*/ 43 h 21567"/>
              <a:gd name="T8" fmla="*/ 509 w 21382"/>
              <a:gd name="T9" fmla="*/ 16 h 21567"/>
              <a:gd name="T10" fmla="*/ 376 w 21382"/>
              <a:gd name="T11" fmla="*/ 104 h 21567"/>
              <a:gd name="T12" fmla="*/ 118 w 21382"/>
              <a:gd name="T13" fmla="*/ 0 h 21567"/>
              <a:gd name="T14" fmla="*/ 83 w 21382"/>
              <a:gd name="T15" fmla="*/ 37 h 21567"/>
              <a:gd name="T16" fmla="*/ 233 w 21382"/>
              <a:gd name="T17" fmla="*/ 189 h 21567"/>
              <a:gd name="T18" fmla="*/ 141 w 21382"/>
              <a:gd name="T19" fmla="*/ 253 h 21567"/>
              <a:gd name="T20" fmla="*/ 31 w 21382"/>
              <a:gd name="T21" fmla="*/ 215 h 21567"/>
              <a:gd name="T22" fmla="*/ 1 w 21382"/>
              <a:gd name="T23" fmla="*/ 252 h 21567"/>
              <a:gd name="T24" fmla="*/ 85 w 21382"/>
              <a:gd name="T25" fmla="*/ 319 h 21567"/>
              <a:gd name="T26" fmla="*/ 140 w 21382"/>
              <a:gd name="T27" fmla="*/ 453 h 21567"/>
              <a:gd name="T28" fmla="*/ 177 w 21382"/>
              <a:gd name="T29" fmla="*/ 446 h 21567"/>
              <a:gd name="T30" fmla="*/ 191 w 21382"/>
              <a:gd name="T31" fmla="*/ 326 h 21567"/>
              <a:gd name="T32" fmla="*/ 288 w 21382"/>
              <a:gd name="T33" fmla="*/ 272 h 21567"/>
              <a:gd name="T34" fmla="*/ 351 w 21382"/>
              <a:gd name="T35" fmla="*/ 479 h 215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382" h="21567">
                <a:moveTo>
                  <a:pt x="15096" y="20984"/>
                </a:moveTo>
                <a:lnTo>
                  <a:pt x="15933" y="8024"/>
                </a:lnTo>
                <a:lnTo>
                  <a:pt x="20723" y="4547"/>
                </a:lnTo>
                <a:cubicBezTo>
                  <a:pt x="20723" y="4547"/>
                  <a:pt x="21630" y="3169"/>
                  <a:pt x="21326" y="1942"/>
                </a:cubicBezTo>
                <a:cubicBezTo>
                  <a:pt x="21022" y="716"/>
                  <a:pt x="19409" y="709"/>
                  <a:pt x="19409" y="709"/>
                </a:cubicBezTo>
                <a:lnTo>
                  <a:pt x="14349" y="4700"/>
                </a:lnTo>
                <a:lnTo>
                  <a:pt x="4489" y="17"/>
                </a:lnTo>
                <a:lnTo>
                  <a:pt x="3167" y="1686"/>
                </a:lnTo>
                <a:lnTo>
                  <a:pt x="8863" y="8509"/>
                </a:lnTo>
                <a:lnTo>
                  <a:pt x="5387" y="11402"/>
                </a:lnTo>
                <a:lnTo>
                  <a:pt x="1174" y="9694"/>
                </a:lnTo>
                <a:lnTo>
                  <a:pt x="30" y="11355"/>
                </a:lnTo>
                <a:cubicBezTo>
                  <a:pt x="30" y="11355"/>
                  <a:pt x="2052" y="12390"/>
                  <a:pt x="3228" y="14413"/>
                </a:cubicBezTo>
                <a:cubicBezTo>
                  <a:pt x="4404" y="16436"/>
                  <a:pt x="5318" y="20430"/>
                  <a:pt x="5318" y="20430"/>
                </a:cubicBezTo>
                <a:lnTo>
                  <a:pt x="6751" y="20145"/>
                </a:lnTo>
                <a:lnTo>
                  <a:pt x="7292" y="14710"/>
                </a:lnTo>
                <a:lnTo>
                  <a:pt x="10969" y="12266"/>
                </a:lnTo>
                <a:lnTo>
                  <a:pt x="13383" y="21617"/>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29" name="AutoShape 75"/>
          <p:cNvSpPr>
            <a:spLocks/>
          </p:cNvSpPr>
          <p:nvPr/>
        </p:nvSpPr>
        <p:spPr bwMode="auto">
          <a:xfrm rot="7824458">
            <a:off x="8473087" y="2624902"/>
            <a:ext cx="351536" cy="395342"/>
          </a:xfrm>
          <a:custGeom>
            <a:avLst/>
            <a:gdLst>
              <a:gd name="T0" fmla="*/ 232 w 21123"/>
              <a:gd name="T1" fmla="*/ 515 h 21606"/>
              <a:gd name="T2" fmla="*/ 281 w 21123"/>
              <a:gd name="T3" fmla="*/ 415 h 21606"/>
              <a:gd name="T4" fmla="*/ 250 w 21123"/>
              <a:gd name="T5" fmla="*/ 343 h 21606"/>
              <a:gd name="T6" fmla="*/ 55 w 21123"/>
              <a:gd name="T7" fmla="*/ 264 h 21606"/>
              <a:gd name="T8" fmla="*/ 1 w 21123"/>
              <a:gd name="T9" fmla="*/ 0 h 21606"/>
              <a:gd name="T10" fmla="*/ 262 w 21123"/>
              <a:gd name="T11" fmla="*/ 110 h 21606"/>
              <a:gd name="T12" fmla="*/ 292 w 21123"/>
              <a:gd name="T13" fmla="*/ 308 h 21606"/>
              <a:gd name="T14" fmla="*/ 379 w 21123"/>
              <a:gd name="T15" fmla="*/ 353 h 21606"/>
              <a:gd name="T16" fmla="*/ 458 w 21123"/>
              <a:gd name="T17" fmla="*/ 314 h 216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3" h="21606">
                <a:moveTo>
                  <a:pt x="10721" y="21600"/>
                </a:moveTo>
                <a:cubicBezTo>
                  <a:pt x="10721" y="21600"/>
                  <a:pt x="13146" y="19333"/>
                  <a:pt x="12982" y="17401"/>
                </a:cubicBezTo>
                <a:cubicBezTo>
                  <a:pt x="12819" y="15468"/>
                  <a:pt x="11537" y="14401"/>
                  <a:pt x="11537" y="14401"/>
                </a:cubicBezTo>
                <a:cubicBezTo>
                  <a:pt x="11537" y="14401"/>
                  <a:pt x="6378" y="17026"/>
                  <a:pt x="2544" y="11093"/>
                </a:cubicBezTo>
                <a:cubicBezTo>
                  <a:pt x="-485" y="6407"/>
                  <a:pt x="33" y="0"/>
                  <a:pt x="33" y="0"/>
                </a:cubicBezTo>
                <a:cubicBezTo>
                  <a:pt x="33" y="0"/>
                  <a:pt x="7993" y="828"/>
                  <a:pt x="12103" y="4626"/>
                </a:cubicBezTo>
                <a:cubicBezTo>
                  <a:pt x="16214" y="8423"/>
                  <a:pt x="13473" y="12927"/>
                  <a:pt x="13473" y="12927"/>
                </a:cubicBezTo>
                <a:cubicBezTo>
                  <a:pt x="13473" y="12927"/>
                  <a:pt x="14927" y="14956"/>
                  <a:pt x="17460" y="14805"/>
                </a:cubicBezTo>
                <a:cubicBezTo>
                  <a:pt x="19992" y="14654"/>
                  <a:pt x="21115" y="13161"/>
                  <a:pt x="21115" y="13161"/>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33" name="AutoShape 81"/>
          <p:cNvSpPr>
            <a:spLocks/>
          </p:cNvSpPr>
          <p:nvPr/>
        </p:nvSpPr>
        <p:spPr bwMode="auto">
          <a:xfrm rot="14739692">
            <a:off x="6229227" y="3192142"/>
            <a:ext cx="283992" cy="71392"/>
          </a:xfrm>
          <a:custGeom>
            <a:avLst/>
            <a:gdLst>
              <a:gd name="T0" fmla="*/ 0 w 21600"/>
              <a:gd name="T1" fmla="*/ 90 h 21584"/>
              <a:gd name="T2" fmla="*/ 186 w 21600"/>
              <a:gd name="T3" fmla="*/ 0 h 21584"/>
              <a:gd name="T4" fmla="*/ 370 w 21600"/>
              <a:gd name="T5" fmla="*/ 93 h 21584"/>
              <a:gd name="T6" fmla="*/ 0 w 21600"/>
              <a:gd name="T7" fmla="*/ 90 h 21584"/>
              <a:gd name="T8" fmla="*/ 0 w 21600"/>
              <a:gd name="T9" fmla="*/ 90 h 215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84">
                <a:moveTo>
                  <a:pt x="2" y="20856"/>
                </a:moveTo>
                <a:lnTo>
                  <a:pt x="10862" y="16"/>
                </a:lnTo>
                <a:lnTo>
                  <a:pt x="21602" y="21616"/>
                </a:lnTo>
                <a:lnTo>
                  <a:pt x="2" y="20856"/>
                </a:lnTo>
                <a:close/>
                <a:moveTo>
                  <a:pt x="2" y="20856"/>
                </a:move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34" name="Line 82"/>
          <p:cNvSpPr>
            <a:spLocks noChangeShapeType="1"/>
          </p:cNvSpPr>
          <p:nvPr/>
        </p:nvSpPr>
        <p:spPr bwMode="auto">
          <a:xfrm rot="10800000">
            <a:off x="6370456" y="3087761"/>
            <a:ext cx="102098" cy="226426"/>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35" name="Line 83"/>
          <p:cNvSpPr>
            <a:spLocks noChangeShapeType="1"/>
          </p:cNvSpPr>
          <p:nvPr/>
        </p:nvSpPr>
        <p:spPr bwMode="auto">
          <a:xfrm rot="10800000" flipH="1">
            <a:off x="6431100" y="3162980"/>
            <a:ext cx="78301" cy="35307"/>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36" name="Line 84"/>
          <p:cNvSpPr>
            <a:spLocks noChangeShapeType="1"/>
          </p:cNvSpPr>
          <p:nvPr/>
        </p:nvSpPr>
        <p:spPr bwMode="auto">
          <a:xfrm rot="10800000" flipH="1">
            <a:off x="6388112" y="3066270"/>
            <a:ext cx="78301" cy="36075"/>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37" name="Line 85"/>
          <p:cNvSpPr>
            <a:spLocks noChangeShapeType="1"/>
          </p:cNvSpPr>
          <p:nvPr/>
        </p:nvSpPr>
        <p:spPr bwMode="auto">
          <a:xfrm rot="10800000" flipH="1">
            <a:off x="6474857" y="3258924"/>
            <a:ext cx="78301" cy="35307"/>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38" name="Line 86"/>
          <p:cNvSpPr>
            <a:spLocks noChangeShapeType="1"/>
          </p:cNvSpPr>
          <p:nvPr/>
        </p:nvSpPr>
        <p:spPr bwMode="auto">
          <a:xfrm rot="10800000" flipH="1">
            <a:off x="6453362" y="3211336"/>
            <a:ext cx="78301" cy="35307"/>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39" name="Line 87"/>
          <p:cNvSpPr>
            <a:spLocks noChangeShapeType="1"/>
          </p:cNvSpPr>
          <p:nvPr/>
        </p:nvSpPr>
        <p:spPr bwMode="auto">
          <a:xfrm rot="10800000" flipH="1">
            <a:off x="6409606" y="3114625"/>
            <a:ext cx="78301" cy="35307"/>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40" name="Line 89"/>
          <p:cNvSpPr>
            <a:spLocks noChangeShapeType="1"/>
          </p:cNvSpPr>
          <p:nvPr/>
        </p:nvSpPr>
        <p:spPr bwMode="auto">
          <a:xfrm rot="10800000" flipH="1">
            <a:off x="8480738" y="2481399"/>
            <a:ext cx="143551" cy="63706"/>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41" name="AutoShape 90"/>
          <p:cNvSpPr>
            <a:spLocks/>
          </p:cNvSpPr>
          <p:nvPr/>
        </p:nvSpPr>
        <p:spPr bwMode="auto">
          <a:xfrm rot="9365080">
            <a:off x="8562878" y="2165938"/>
            <a:ext cx="95957" cy="318532"/>
          </a:xfrm>
          <a:custGeom>
            <a:avLst/>
            <a:gdLst>
              <a:gd name="T0" fmla="*/ 72 w 21604"/>
              <a:gd name="T1" fmla="*/ 127 h 21600"/>
              <a:gd name="T2" fmla="*/ 71 w 21604"/>
              <a:gd name="T3" fmla="*/ 34 h 21600"/>
              <a:gd name="T4" fmla="*/ 125 w 21604"/>
              <a:gd name="T5" fmla="*/ 0 h 21600"/>
              <a:gd name="T6" fmla="*/ 125 w 21604"/>
              <a:gd name="T7" fmla="*/ 128 h 21600"/>
              <a:gd name="T8" fmla="*/ 0 w 21604"/>
              <a:gd name="T9" fmla="*/ 136 h 21600"/>
              <a:gd name="T10" fmla="*/ 1 w 21604"/>
              <a:gd name="T11" fmla="*/ 283 h 21600"/>
              <a:gd name="T12" fmla="*/ 125 w 21604"/>
              <a:gd name="T13" fmla="*/ 283 h 21600"/>
              <a:gd name="T14" fmla="*/ 125 w 21604"/>
              <a:gd name="T15" fmla="*/ 415 h 21600"/>
              <a:gd name="T16" fmla="*/ 77 w 21604"/>
              <a:gd name="T17" fmla="*/ 368 h 21600"/>
              <a:gd name="T18" fmla="*/ 77 w 21604"/>
              <a:gd name="T19" fmla="*/ 289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4" h="21600">
                <a:moveTo>
                  <a:pt x="12398" y="6612"/>
                </a:moveTo>
                <a:lnTo>
                  <a:pt x="12356" y="1775"/>
                </a:lnTo>
                <a:lnTo>
                  <a:pt x="21603" y="-1"/>
                </a:lnTo>
                <a:lnTo>
                  <a:pt x="21661" y="6648"/>
                </a:lnTo>
                <a:lnTo>
                  <a:pt x="61" y="7077"/>
                </a:lnTo>
                <a:lnTo>
                  <a:pt x="127" y="14732"/>
                </a:lnTo>
                <a:lnTo>
                  <a:pt x="21573" y="14731"/>
                </a:lnTo>
                <a:lnTo>
                  <a:pt x="21632" y="21599"/>
                </a:lnTo>
                <a:lnTo>
                  <a:pt x="13353" y="19134"/>
                </a:lnTo>
                <a:lnTo>
                  <a:pt x="13318" y="15019"/>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42" name="AutoShape 91"/>
          <p:cNvSpPr>
            <a:spLocks/>
          </p:cNvSpPr>
          <p:nvPr/>
        </p:nvSpPr>
        <p:spPr bwMode="auto">
          <a:xfrm rot="9365080">
            <a:off x="8651925" y="2218898"/>
            <a:ext cx="40686" cy="150439"/>
          </a:xfrm>
          <a:custGeom>
            <a:avLst/>
            <a:gdLst>
              <a:gd name="T0" fmla="*/ 51 w 21432"/>
              <a:gd name="T1" fmla="*/ 0 h 21600"/>
              <a:gd name="T2" fmla="*/ 0 w 21432"/>
              <a:gd name="T3" fmla="*/ 39 h 21600"/>
              <a:gd name="T4" fmla="*/ 0 w 21432"/>
              <a:gd name="T5" fmla="*/ 144 h 21600"/>
              <a:gd name="T6" fmla="*/ 54 w 21432"/>
              <a:gd name="T7" fmla="*/ 196 h 21600"/>
              <a:gd name="T8" fmla="*/ 51 w 21432"/>
              <a:gd name="T9" fmla="*/ 0 h 21600"/>
              <a:gd name="T10" fmla="*/ 51 w 21432"/>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32" h="21600">
                <a:moveTo>
                  <a:pt x="20816" y="-1"/>
                </a:moveTo>
                <a:lnTo>
                  <a:pt x="41" y="4270"/>
                </a:lnTo>
                <a:lnTo>
                  <a:pt x="154" y="15891"/>
                </a:lnTo>
                <a:lnTo>
                  <a:pt x="21641" y="21599"/>
                </a:lnTo>
                <a:lnTo>
                  <a:pt x="20816" y="-1"/>
                </a:lnTo>
                <a:close/>
                <a:moveTo>
                  <a:pt x="20816" y="-1"/>
                </a:move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43" name="Line 92"/>
          <p:cNvSpPr>
            <a:spLocks noChangeShapeType="1"/>
          </p:cNvSpPr>
          <p:nvPr/>
        </p:nvSpPr>
        <p:spPr bwMode="auto">
          <a:xfrm flipH="1">
            <a:off x="8360217" y="2218131"/>
            <a:ext cx="143551" cy="63706"/>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44" name="AutoShape 93"/>
          <p:cNvSpPr>
            <a:spLocks/>
          </p:cNvSpPr>
          <p:nvPr/>
        </p:nvSpPr>
        <p:spPr bwMode="auto">
          <a:xfrm rot="9365080">
            <a:off x="8604331" y="2323285"/>
            <a:ext cx="27636" cy="29934"/>
          </a:xfrm>
          <a:custGeom>
            <a:avLst/>
            <a:gdLst>
              <a:gd name="T0" fmla="*/ 0 w 21600"/>
              <a:gd name="T1" fmla="*/ 39 h 21596"/>
              <a:gd name="T2" fmla="*/ 36 w 21600"/>
              <a:gd name="T3" fmla="*/ 39 h 21596"/>
              <a:gd name="T4" fmla="*/ 36 w 21600"/>
              <a:gd name="T5" fmla="*/ 0 h 21596"/>
              <a:gd name="T6" fmla="*/ 0 60000 65536"/>
              <a:gd name="T7" fmla="*/ 0 60000 65536"/>
              <a:gd name="T8" fmla="*/ 0 60000 65536"/>
            </a:gdLst>
            <a:ahLst/>
            <a:cxnLst>
              <a:cxn ang="T6">
                <a:pos x="T0" y="T1"/>
              </a:cxn>
              <a:cxn ang="T7">
                <a:pos x="T2" y="T3"/>
              </a:cxn>
              <a:cxn ang="T8">
                <a:pos x="T4" y="T5"/>
              </a:cxn>
            </a:cxnLst>
            <a:rect l="0" t="0" r="r" b="b"/>
            <a:pathLst>
              <a:path w="21600" h="21596">
                <a:moveTo>
                  <a:pt x="60" y="21596"/>
                </a:moveTo>
                <a:lnTo>
                  <a:pt x="21660" y="21592"/>
                </a:lnTo>
                <a:lnTo>
                  <a:pt x="21600" y="-4"/>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45" name="Line 94"/>
          <p:cNvSpPr>
            <a:spLocks noChangeShapeType="1"/>
          </p:cNvSpPr>
          <p:nvPr/>
        </p:nvSpPr>
        <p:spPr bwMode="auto">
          <a:xfrm flipH="1">
            <a:off x="8495324" y="2364732"/>
            <a:ext cx="45292" cy="20724"/>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46" name="Line 95"/>
          <p:cNvSpPr>
            <a:spLocks noChangeShapeType="1"/>
          </p:cNvSpPr>
          <p:nvPr/>
        </p:nvSpPr>
        <p:spPr bwMode="auto">
          <a:xfrm flipH="1">
            <a:off x="8416255" y="2395434"/>
            <a:ext cx="55271" cy="24561"/>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47" name="Line 96"/>
          <p:cNvSpPr>
            <a:spLocks noChangeShapeType="1"/>
          </p:cNvSpPr>
          <p:nvPr/>
        </p:nvSpPr>
        <p:spPr bwMode="auto">
          <a:xfrm flipH="1">
            <a:off x="8526798" y="2426903"/>
            <a:ext cx="41453" cy="18421"/>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48" name="Line 97"/>
          <p:cNvSpPr>
            <a:spLocks noChangeShapeType="1"/>
          </p:cNvSpPr>
          <p:nvPr/>
        </p:nvSpPr>
        <p:spPr bwMode="auto">
          <a:xfrm flipH="1">
            <a:off x="8458476" y="2457605"/>
            <a:ext cx="40686" cy="17654"/>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49" name="Line 98"/>
          <p:cNvSpPr>
            <a:spLocks noChangeShapeType="1"/>
          </p:cNvSpPr>
          <p:nvPr/>
        </p:nvSpPr>
        <p:spPr bwMode="auto">
          <a:xfrm flipH="1">
            <a:off x="8469991" y="2297188"/>
            <a:ext cx="40686" cy="17654"/>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50" name="Line 99"/>
          <p:cNvSpPr>
            <a:spLocks noChangeShapeType="1"/>
          </p:cNvSpPr>
          <p:nvPr/>
        </p:nvSpPr>
        <p:spPr bwMode="auto">
          <a:xfrm flipH="1">
            <a:off x="8400902" y="2327890"/>
            <a:ext cx="40686" cy="17654"/>
          </a:xfrm>
          <a:prstGeom prst="lin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51" name="AutoShape 100"/>
          <p:cNvSpPr>
            <a:spLocks/>
          </p:cNvSpPr>
          <p:nvPr/>
        </p:nvSpPr>
        <p:spPr bwMode="auto">
          <a:xfrm rot="13363878">
            <a:off x="6826442" y="3787763"/>
            <a:ext cx="437563" cy="284760"/>
          </a:xfrm>
          <a:custGeom>
            <a:avLst/>
            <a:gdLst>
              <a:gd name="T0" fmla="*/ 116 w 21599"/>
              <a:gd name="T1" fmla="*/ 371 h 21368"/>
              <a:gd name="T2" fmla="*/ 43 w 21599"/>
              <a:gd name="T3" fmla="*/ 173 h 21368"/>
              <a:gd name="T4" fmla="*/ 16 w 21599"/>
              <a:gd name="T5" fmla="*/ 178 h 21368"/>
              <a:gd name="T6" fmla="*/ 0 w 21599"/>
              <a:gd name="T7" fmla="*/ 138 h 21368"/>
              <a:gd name="T8" fmla="*/ 200 w 21599"/>
              <a:gd name="T9" fmla="*/ 66 h 21368"/>
              <a:gd name="T10" fmla="*/ 239 w 21599"/>
              <a:gd name="T11" fmla="*/ 91 h 21368"/>
              <a:gd name="T12" fmla="*/ 259 w 21599"/>
              <a:gd name="T13" fmla="*/ 159 h 21368"/>
              <a:gd name="T14" fmla="*/ 402 w 21599"/>
              <a:gd name="T15" fmla="*/ 105 h 21368"/>
              <a:gd name="T16" fmla="*/ 395 w 21599"/>
              <a:gd name="T17" fmla="*/ 71 h 21368"/>
              <a:gd name="T18" fmla="*/ 351 w 21599"/>
              <a:gd name="T19" fmla="*/ 53 h 21368"/>
              <a:gd name="T20" fmla="*/ 372 w 21599"/>
              <a:gd name="T21" fmla="*/ 26 h 21368"/>
              <a:gd name="T22" fmla="*/ 433 w 21599"/>
              <a:gd name="T23" fmla="*/ 1 h 21368"/>
              <a:gd name="T24" fmla="*/ 465 w 21599"/>
              <a:gd name="T25" fmla="*/ 12 h 21368"/>
              <a:gd name="T26" fmla="*/ 446 w 21599"/>
              <a:gd name="T27" fmla="*/ 54 h 21368"/>
              <a:gd name="T28" fmla="*/ 457 w 21599"/>
              <a:gd name="T29" fmla="*/ 91 h 21368"/>
              <a:gd name="T30" fmla="*/ 509 w 21599"/>
              <a:gd name="T31" fmla="*/ 66 h 21368"/>
              <a:gd name="T32" fmla="*/ 560 w 21599"/>
              <a:gd name="T33" fmla="*/ 130 h 21368"/>
              <a:gd name="T34" fmla="*/ 570 w 21599"/>
              <a:gd name="T35" fmla="*/ 203 h 21368"/>
              <a:gd name="T36" fmla="*/ 290 w 21599"/>
              <a:gd name="T37" fmla="*/ 295 h 21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368">
                <a:moveTo>
                  <a:pt x="4414" y="21371"/>
                </a:moveTo>
                <a:lnTo>
                  <a:pt x="1618" y="9936"/>
                </a:lnTo>
                <a:lnTo>
                  <a:pt x="616" y="10278"/>
                </a:lnTo>
                <a:lnTo>
                  <a:pt x="3" y="7948"/>
                </a:lnTo>
                <a:lnTo>
                  <a:pt x="7589" y="3826"/>
                </a:lnTo>
                <a:cubicBezTo>
                  <a:pt x="7589" y="3826"/>
                  <a:pt x="8559" y="3514"/>
                  <a:pt x="9048" y="5240"/>
                </a:cubicBezTo>
                <a:cubicBezTo>
                  <a:pt x="9538" y="6965"/>
                  <a:pt x="9801" y="9160"/>
                  <a:pt x="9801" y="9160"/>
                </a:cubicBezTo>
                <a:lnTo>
                  <a:pt x="15216" y="6046"/>
                </a:lnTo>
                <a:lnTo>
                  <a:pt x="14985" y="4108"/>
                </a:lnTo>
                <a:cubicBezTo>
                  <a:pt x="14985" y="4108"/>
                  <a:pt x="13654" y="4377"/>
                  <a:pt x="13304" y="3037"/>
                </a:cubicBezTo>
                <a:cubicBezTo>
                  <a:pt x="12954" y="1697"/>
                  <a:pt x="14104" y="1508"/>
                  <a:pt x="14104" y="1508"/>
                </a:cubicBezTo>
                <a:lnTo>
                  <a:pt x="16420" y="54"/>
                </a:lnTo>
                <a:cubicBezTo>
                  <a:pt x="16420" y="54"/>
                  <a:pt x="17409" y="-229"/>
                  <a:pt x="17639" y="677"/>
                </a:cubicBezTo>
                <a:cubicBezTo>
                  <a:pt x="17869" y="1583"/>
                  <a:pt x="16900" y="3118"/>
                  <a:pt x="16900" y="3118"/>
                </a:cubicBezTo>
                <a:lnTo>
                  <a:pt x="17328" y="5264"/>
                </a:lnTo>
                <a:lnTo>
                  <a:pt x="19304" y="3822"/>
                </a:lnTo>
                <a:cubicBezTo>
                  <a:pt x="19304" y="3822"/>
                  <a:pt x="20906" y="6017"/>
                  <a:pt x="21202" y="7473"/>
                </a:cubicBezTo>
                <a:cubicBezTo>
                  <a:pt x="21498" y="8928"/>
                  <a:pt x="21603" y="11669"/>
                  <a:pt x="21603" y="11669"/>
                </a:cubicBezTo>
                <a:lnTo>
                  <a:pt x="10995" y="16962"/>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52" name="AutoShape 101"/>
          <p:cNvSpPr>
            <a:spLocks/>
          </p:cNvSpPr>
          <p:nvPr/>
        </p:nvSpPr>
        <p:spPr bwMode="auto">
          <a:xfrm rot="13363878">
            <a:off x="7104334" y="3810790"/>
            <a:ext cx="129734" cy="127413"/>
          </a:xfrm>
          <a:custGeom>
            <a:avLst/>
            <a:gdLst>
              <a:gd name="T0" fmla="*/ 144 w 19676"/>
              <a:gd name="T1" fmla="*/ 24 h 19676"/>
              <a:gd name="T2" fmla="*/ 144 w 19676"/>
              <a:gd name="T3" fmla="*/ 142 h 19676"/>
              <a:gd name="T4" fmla="*/ 25 w 19676"/>
              <a:gd name="T5" fmla="*/ 142 h 19676"/>
              <a:gd name="T6" fmla="*/ 25 w 19676"/>
              <a:gd name="T7" fmla="*/ 24 h 19676"/>
              <a:gd name="T8" fmla="*/ 144 w 19676"/>
              <a:gd name="T9" fmla="*/ 24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6">
                <a:moveTo>
                  <a:pt x="16796" y="2890"/>
                </a:moveTo>
                <a:cubicBezTo>
                  <a:pt x="20640" y="6734"/>
                  <a:pt x="20643" y="12963"/>
                  <a:pt x="16803" y="16803"/>
                </a:cubicBezTo>
                <a:cubicBezTo>
                  <a:pt x="12963" y="20643"/>
                  <a:pt x="6734" y="20640"/>
                  <a:pt x="2890" y="16796"/>
                </a:cubicBezTo>
                <a:cubicBezTo>
                  <a:pt x="-954" y="12952"/>
                  <a:pt x="-957" y="6723"/>
                  <a:pt x="2883" y="2883"/>
                </a:cubicBezTo>
                <a:cubicBezTo>
                  <a:pt x="6723" y="-957"/>
                  <a:pt x="12952" y="-954"/>
                  <a:pt x="16796" y="2890"/>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53" name="AutoShape 102"/>
          <p:cNvSpPr>
            <a:spLocks/>
          </p:cNvSpPr>
          <p:nvPr/>
        </p:nvSpPr>
        <p:spPr bwMode="auto">
          <a:xfrm rot="13363878">
            <a:off x="7026033" y="3763202"/>
            <a:ext cx="71392" cy="75220"/>
          </a:xfrm>
          <a:custGeom>
            <a:avLst/>
            <a:gdLst>
              <a:gd name="T0" fmla="*/ 79 w 19676"/>
              <a:gd name="T1" fmla="*/ 14 h 19676"/>
              <a:gd name="T2" fmla="*/ 79 w 19676"/>
              <a:gd name="T3" fmla="*/ 84 h 19676"/>
              <a:gd name="T4" fmla="*/ 14 w 19676"/>
              <a:gd name="T5" fmla="*/ 84 h 19676"/>
              <a:gd name="T6" fmla="*/ 14 w 19676"/>
              <a:gd name="T7" fmla="*/ 14 h 19676"/>
              <a:gd name="T8" fmla="*/ 79 w 19676"/>
              <a:gd name="T9" fmla="*/ 14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6">
                <a:moveTo>
                  <a:pt x="16796" y="2890"/>
                </a:moveTo>
                <a:cubicBezTo>
                  <a:pt x="20640" y="6734"/>
                  <a:pt x="20643" y="12963"/>
                  <a:pt x="16803" y="16803"/>
                </a:cubicBezTo>
                <a:cubicBezTo>
                  <a:pt x="12963" y="20643"/>
                  <a:pt x="6734" y="20640"/>
                  <a:pt x="2890" y="16796"/>
                </a:cubicBezTo>
                <a:cubicBezTo>
                  <a:pt x="-954" y="12952"/>
                  <a:pt x="-957" y="6723"/>
                  <a:pt x="2883" y="2883"/>
                </a:cubicBezTo>
                <a:cubicBezTo>
                  <a:pt x="6723" y="-957"/>
                  <a:pt x="12952" y="-954"/>
                  <a:pt x="16796" y="2890"/>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54" name="AutoShape 103"/>
          <p:cNvSpPr>
            <a:spLocks/>
          </p:cNvSpPr>
          <p:nvPr/>
        </p:nvSpPr>
        <p:spPr bwMode="auto">
          <a:xfrm rot="13363878">
            <a:off x="6921632" y="3717917"/>
            <a:ext cx="72160" cy="75220"/>
          </a:xfrm>
          <a:custGeom>
            <a:avLst/>
            <a:gdLst>
              <a:gd name="T0" fmla="*/ 80 w 19676"/>
              <a:gd name="T1" fmla="*/ 14 h 19676"/>
              <a:gd name="T2" fmla="*/ 80 w 19676"/>
              <a:gd name="T3" fmla="*/ 84 h 19676"/>
              <a:gd name="T4" fmla="*/ 14 w 19676"/>
              <a:gd name="T5" fmla="*/ 84 h 19676"/>
              <a:gd name="T6" fmla="*/ 14 w 19676"/>
              <a:gd name="T7" fmla="*/ 14 h 19676"/>
              <a:gd name="T8" fmla="*/ 80 w 19676"/>
              <a:gd name="T9" fmla="*/ 14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6">
                <a:moveTo>
                  <a:pt x="16796" y="2890"/>
                </a:moveTo>
                <a:cubicBezTo>
                  <a:pt x="20640" y="6734"/>
                  <a:pt x="20643" y="12963"/>
                  <a:pt x="16803" y="16803"/>
                </a:cubicBezTo>
                <a:cubicBezTo>
                  <a:pt x="12963" y="20643"/>
                  <a:pt x="6734" y="20640"/>
                  <a:pt x="2890" y="16796"/>
                </a:cubicBezTo>
                <a:cubicBezTo>
                  <a:pt x="-954" y="12952"/>
                  <a:pt x="-957" y="6723"/>
                  <a:pt x="2883" y="2883"/>
                </a:cubicBezTo>
                <a:cubicBezTo>
                  <a:pt x="6723" y="-957"/>
                  <a:pt x="12952" y="-954"/>
                  <a:pt x="16796" y="2890"/>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55" name="AutoShape 104"/>
          <p:cNvSpPr>
            <a:spLocks/>
          </p:cNvSpPr>
          <p:nvPr/>
        </p:nvSpPr>
        <p:spPr bwMode="auto">
          <a:xfrm rot="12021042">
            <a:off x="7076698" y="3945110"/>
            <a:ext cx="83674" cy="98246"/>
          </a:xfrm>
          <a:custGeom>
            <a:avLst/>
            <a:gdLst>
              <a:gd name="T0" fmla="*/ 0 w 20939"/>
              <a:gd name="T1" fmla="*/ 0 h 21155"/>
              <a:gd name="T2" fmla="*/ 109 w 20939"/>
              <a:gd name="T3" fmla="*/ 3 h 21155"/>
              <a:gd name="T4" fmla="*/ 112 w 20939"/>
              <a:gd name="T5" fmla="*/ 131 h 21155"/>
              <a:gd name="T6" fmla="*/ 3 w 20939"/>
              <a:gd name="T7" fmla="*/ 128 h 21155"/>
              <a:gd name="T8" fmla="*/ 0 w 20939"/>
              <a:gd name="T9" fmla="*/ 0 h 21155"/>
              <a:gd name="T10" fmla="*/ 0 w 20939"/>
              <a:gd name="T11" fmla="*/ 0 h 21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39" h="21155">
                <a:moveTo>
                  <a:pt x="0" y="0"/>
                </a:moveTo>
                <a:lnTo>
                  <a:pt x="20939" y="445"/>
                </a:lnTo>
                <a:lnTo>
                  <a:pt x="21600" y="21600"/>
                </a:lnTo>
                <a:lnTo>
                  <a:pt x="661" y="21155"/>
                </a:lnTo>
                <a:lnTo>
                  <a:pt x="0" y="0"/>
                </a:lnTo>
                <a:close/>
                <a:moveTo>
                  <a:pt x="0" y="0"/>
                </a:move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57" name="AutoShape 106"/>
          <p:cNvSpPr>
            <a:spLocks/>
          </p:cNvSpPr>
          <p:nvPr/>
        </p:nvSpPr>
        <p:spPr bwMode="auto">
          <a:xfrm rot="21284333">
            <a:off x="9949602" y="3516661"/>
            <a:ext cx="350051" cy="294738"/>
          </a:xfrm>
          <a:custGeom>
            <a:avLst/>
            <a:gdLst>
              <a:gd name="T0" fmla="*/ 327 w 21471"/>
              <a:gd name="T1" fmla="*/ 373 h 21600"/>
              <a:gd name="T2" fmla="*/ 342 w 21471"/>
              <a:gd name="T3" fmla="*/ 142 h 21600"/>
              <a:gd name="T4" fmla="*/ 443 w 21471"/>
              <a:gd name="T5" fmla="*/ 80 h 21600"/>
              <a:gd name="T6" fmla="*/ 455 w 21471"/>
              <a:gd name="T7" fmla="*/ 33 h 21600"/>
              <a:gd name="T8" fmla="*/ 414 w 21471"/>
              <a:gd name="T9" fmla="*/ 11 h 21600"/>
              <a:gd name="T10" fmla="*/ 307 w 21471"/>
              <a:gd name="T11" fmla="*/ 83 h 21600"/>
              <a:gd name="T12" fmla="*/ 96 w 21471"/>
              <a:gd name="T13" fmla="*/ 0 h 21600"/>
              <a:gd name="T14" fmla="*/ 68 w 21471"/>
              <a:gd name="T15" fmla="*/ 30 h 21600"/>
              <a:gd name="T16" fmla="*/ 191 w 21471"/>
              <a:gd name="T17" fmla="*/ 151 h 21600"/>
              <a:gd name="T18" fmla="*/ 118 w 21471"/>
              <a:gd name="T19" fmla="*/ 203 h 21600"/>
              <a:gd name="T20" fmla="*/ 27 w 21471"/>
              <a:gd name="T21" fmla="*/ 173 h 21600"/>
              <a:gd name="T22" fmla="*/ 3 w 21471"/>
              <a:gd name="T23" fmla="*/ 202 h 21600"/>
              <a:gd name="T24" fmla="*/ 72 w 21471"/>
              <a:gd name="T25" fmla="*/ 256 h 21600"/>
              <a:gd name="T26" fmla="*/ 118 w 21471"/>
              <a:gd name="T27" fmla="*/ 363 h 21600"/>
              <a:gd name="T28" fmla="*/ 149 w 21471"/>
              <a:gd name="T29" fmla="*/ 358 h 21600"/>
              <a:gd name="T30" fmla="*/ 159 w 21471"/>
              <a:gd name="T31" fmla="*/ 261 h 21600"/>
              <a:gd name="T32" fmla="*/ 237 w 21471"/>
              <a:gd name="T33" fmla="*/ 218 h 21600"/>
              <a:gd name="T34" fmla="*/ 290 w 21471"/>
              <a:gd name="T35" fmla="*/ 384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71" h="21600">
                <a:moveTo>
                  <a:pt x="15386" y="20959"/>
                </a:moveTo>
                <a:lnTo>
                  <a:pt x="16085" y="7976"/>
                </a:lnTo>
                <a:lnTo>
                  <a:pt x="20858" y="4476"/>
                </a:lnTo>
                <a:cubicBezTo>
                  <a:pt x="20858" y="4476"/>
                  <a:pt x="21753" y="3093"/>
                  <a:pt x="21434" y="1865"/>
                </a:cubicBezTo>
                <a:cubicBezTo>
                  <a:pt x="21116" y="637"/>
                  <a:pt x="19496" y="637"/>
                  <a:pt x="19496" y="637"/>
                </a:cubicBezTo>
                <a:lnTo>
                  <a:pt x="14458" y="4653"/>
                </a:lnTo>
                <a:lnTo>
                  <a:pt x="4507" y="0"/>
                </a:lnTo>
                <a:lnTo>
                  <a:pt x="3198" y="1676"/>
                </a:lnTo>
                <a:lnTo>
                  <a:pt x="8991" y="8488"/>
                </a:lnTo>
                <a:lnTo>
                  <a:pt x="5533" y="11399"/>
                </a:lnTo>
                <a:lnTo>
                  <a:pt x="1284" y="9704"/>
                </a:lnTo>
                <a:lnTo>
                  <a:pt x="153" y="11372"/>
                </a:lnTo>
                <a:cubicBezTo>
                  <a:pt x="153" y="11372"/>
                  <a:pt x="2194" y="12401"/>
                  <a:pt x="3397" y="14423"/>
                </a:cubicBezTo>
                <a:cubicBezTo>
                  <a:pt x="4601" y="16444"/>
                  <a:pt x="5561" y="20441"/>
                  <a:pt x="5561" y="20441"/>
                </a:cubicBezTo>
                <a:lnTo>
                  <a:pt x="6997" y="20151"/>
                </a:lnTo>
                <a:lnTo>
                  <a:pt x="7481" y="14705"/>
                </a:lnTo>
                <a:lnTo>
                  <a:pt x="11147" y="12244"/>
                </a:lnTo>
                <a:lnTo>
                  <a:pt x="13672" y="21600"/>
                </a:lnTo>
              </a:path>
            </a:pathLst>
          </a:custGeom>
          <a:noFill/>
          <a:ln w="19050" cap="flat">
            <a:solidFill>
              <a:srgbClr val="86CD4D"/>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58" name="AutoShape 61"/>
          <p:cNvSpPr>
            <a:spLocks/>
          </p:cNvSpPr>
          <p:nvPr/>
        </p:nvSpPr>
        <p:spPr bwMode="auto">
          <a:xfrm rot="8221998" flipH="1">
            <a:off x="6534734" y="2281837"/>
            <a:ext cx="46059" cy="64474"/>
          </a:xfrm>
          <a:custGeom>
            <a:avLst/>
            <a:gdLst>
              <a:gd name="T0" fmla="*/ 67 w 19677"/>
              <a:gd name="T1" fmla="*/ 7 h 19674"/>
              <a:gd name="T2" fmla="*/ 67 w 19677"/>
              <a:gd name="T3" fmla="*/ 43 h 19674"/>
              <a:gd name="T4" fmla="*/ 12 w 19677"/>
              <a:gd name="T5" fmla="*/ 44 h 19674"/>
              <a:gd name="T6" fmla="*/ 12 w 19677"/>
              <a:gd name="T7" fmla="*/ 7 h 19674"/>
              <a:gd name="T8" fmla="*/ 67 w 19677"/>
              <a:gd name="T9" fmla="*/ 7 h 19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7" h="19674">
                <a:moveTo>
                  <a:pt x="16794" y="2867"/>
                </a:moveTo>
                <a:cubicBezTo>
                  <a:pt x="20635" y="6706"/>
                  <a:pt x="20633" y="12934"/>
                  <a:pt x="16789" y="16779"/>
                </a:cubicBezTo>
                <a:cubicBezTo>
                  <a:pt x="12946" y="20624"/>
                  <a:pt x="6717" y="20629"/>
                  <a:pt x="2876" y="16790"/>
                </a:cubicBezTo>
                <a:cubicBezTo>
                  <a:pt x="-965" y="12952"/>
                  <a:pt x="-963" y="6724"/>
                  <a:pt x="2881" y="2879"/>
                </a:cubicBezTo>
                <a:cubicBezTo>
                  <a:pt x="6724" y="-966"/>
                  <a:pt x="12953" y="-971"/>
                  <a:pt x="16794" y="2867"/>
                </a:cubicBezTo>
              </a:path>
            </a:pathLst>
          </a:custGeom>
          <a:solidFill>
            <a:schemeClr val="bg1"/>
          </a:solidFill>
          <a:ln w="381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59" name="AutoShape 80"/>
          <p:cNvSpPr>
            <a:spLocks/>
          </p:cNvSpPr>
          <p:nvPr/>
        </p:nvSpPr>
        <p:spPr bwMode="auto">
          <a:xfrm rot="19259754">
            <a:off x="6332073" y="2103766"/>
            <a:ext cx="189611" cy="283992"/>
          </a:xfrm>
          <a:custGeom>
            <a:avLst/>
            <a:gdLst>
              <a:gd name="T0" fmla="*/ 222 w 21594"/>
              <a:gd name="T1" fmla="*/ 348 h 21605"/>
              <a:gd name="T2" fmla="*/ 111 w 21594"/>
              <a:gd name="T3" fmla="*/ 156 h 21605"/>
              <a:gd name="T4" fmla="*/ 247 w 21594"/>
              <a:gd name="T5" fmla="*/ 146 h 21605"/>
              <a:gd name="T6" fmla="*/ 115 w 21594"/>
              <a:gd name="T7" fmla="*/ 130 h 21605"/>
              <a:gd name="T8" fmla="*/ 104 w 21594"/>
              <a:gd name="T9" fmla="*/ 118 h 21605"/>
              <a:gd name="T10" fmla="*/ 81 w 21594"/>
              <a:gd name="T11" fmla="*/ 113 h 21605"/>
              <a:gd name="T12" fmla="*/ 13 w 21594"/>
              <a:gd name="T13" fmla="*/ 0 h 21605"/>
              <a:gd name="T14" fmla="*/ 63 w 21594"/>
              <a:gd name="T15" fmla="*/ 124 h 21605"/>
              <a:gd name="T16" fmla="*/ 57 w 21594"/>
              <a:gd name="T17" fmla="*/ 142 h 21605"/>
              <a:gd name="T18" fmla="*/ 60 w 21594"/>
              <a:gd name="T19" fmla="*/ 160 h 21605"/>
              <a:gd name="T20" fmla="*/ 0 w 21594"/>
              <a:gd name="T21" fmla="*/ 277 h 21605"/>
              <a:gd name="T22" fmla="*/ 85 w 21594"/>
              <a:gd name="T23" fmla="*/ 171 h 21605"/>
              <a:gd name="T24" fmla="*/ 178 w 21594"/>
              <a:gd name="T25" fmla="*/ 370 h 216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4" h="21605">
                <a:moveTo>
                  <a:pt x="19410" y="20332"/>
                </a:moveTo>
                <a:lnTo>
                  <a:pt x="9687" y="9083"/>
                </a:lnTo>
                <a:lnTo>
                  <a:pt x="21588" y="8516"/>
                </a:lnTo>
                <a:lnTo>
                  <a:pt x="10019" y="7573"/>
                </a:lnTo>
                <a:cubicBezTo>
                  <a:pt x="10019" y="7573"/>
                  <a:pt x="9902" y="7202"/>
                  <a:pt x="9071" y="6866"/>
                </a:cubicBezTo>
                <a:cubicBezTo>
                  <a:pt x="8341" y="6638"/>
                  <a:pt x="7098" y="6571"/>
                  <a:pt x="7098" y="6571"/>
                </a:cubicBezTo>
                <a:lnTo>
                  <a:pt x="1142" y="0"/>
                </a:lnTo>
                <a:lnTo>
                  <a:pt x="5522" y="7269"/>
                </a:lnTo>
                <a:cubicBezTo>
                  <a:pt x="5522" y="7269"/>
                  <a:pt x="5020" y="7686"/>
                  <a:pt x="4950" y="8315"/>
                </a:cubicBezTo>
                <a:cubicBezTo>
                  <a:pt x="4898" y="9046"/>
                  <a:pt x="5257" y="9323"/>
                  <a:pt x="5257" y="9323"/>
                </a:cubicBezTo>
                <a:lnTo>
                  <a:pt x="-12" y="16201"/>
                </a:lnTo>
                <a:lnTo>
                  <a:pt x="7463" y="9993"/>
                </a:lnTo>
                <a:lnTo>
                  <a:pt x="15570" y="21600"/>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60" name="AutoShape 42"/>
          <p:cNvSpPr>
            <a:spLocks/>
          </p:cNvSpPr>
          <p:nvPr/>
        </p:nvSpPr>
        <p:spPr bwMode="auto">
          <a:xfrm rot="21273473">
            <a:off x="8482096" y="2887148"/>
            <a:ext cx="3724964" cy="399910"/>
          </a:xfrm>
          <a:custGeom>
            <a:avLst/>
            <a:gdLst>
              <a:gd name="T0" fmla="*/ 0 w 21613"/>
              <a:gd name="T1" fmla="*/ 0 h 17605"/>
              <a:gd name="T2" fmla="*/ 2401 w 21613"/>
              <a:gd name="T3" fmla="*/ 469 h 17605"/>
              <a:gd name="T4" fmla="*/ 4051 w 21613"/>
              <a:gd name="T5" fmla="*/ 572 h 17605"/>
              <a:gd name="T6" fmla="*/ 0 60000 65536"/>
              <a:gd name="T7" fmla="*/ 0 60000 65536"/>
              <a:gd name="T8" fmla="*/ 0 60000 65536"/>
            </a:gdLst>
            <a:ahLst/>
            <a:cxnLst>
              <a:cxn ang="T6">
                <a:pos x="T0" y="T1"/>
              </a:cxn>
              <a:cxn ang="T7">
                <a:pos x="T2" y="T3"/>
              </a:cxn>
              <a:cxn ang="T8">
                <a:pos x="T4" y="T5"/>
              </a:cxn>
            </a:cxnLst>
            <a:rect l="0" t="0" r="r" b="b"/>
            <a:pathLst>
              <a:path w="21613" h="17605">
                <a:moveTo>
                  <a:pt x="0" y="0"/>
                </a:moveTo>
                <a:cubicBezTo>
                  <a:pt x="0" y="0"/>
                  <a:pt x="8069" y="-133"/>
                  <a:pt x="12806" y="12472"/>
                </a:cubicBezTo>
                <a:cubicBezTo>
                  <a:pt x="16187" y="21467"/>
                  <a:pt x="21600" y="15208"/>
                  <a:pt x="21600" y="15208"/>
                </a:cubicBezTo>
              </a:path>
            </a:pathLst>
          </a:custGeom>
          <a:noFill/>
          <a:ln w="1270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09" name="Rectangle 2"/>
          <p:cNvSpPr>
            <a:spLocks/>
          </p:cNvSpPr>
          <p:nvPr/>
        </p:nvSpPr>
        <p:spPr bwMode="auto">
          <a:xfrm>
            <a:off x="3340232" y="2114760"/>
            <a:ext cx="1328595" cy="1385917"/>
          </a:xfrm>
          <a:prstGeom prst="rect">
            <a:avLst/>
          </a:prstGeom>
          <a:noFill/>
          <a:ln w="12700">
            <a:noFill/>
            <a:miter lim="800000"/>
            <a:headEnd/>
            <a:tailEn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800" b="1" kern="0" dirty="0" smtClean="0">
                <a:solidFill>
                  <a:srgbClr val="C00000"/>
                </a:solidFill>
                <a:latin typeface="+mn-lt"/>
                <a:ea typeface="微软雅黑" pitchFamily="34" charset="-122"/>
                <a:cs typeface="Arial" pitchFamily="34" charset="0"/>
                <a:sym typeface="Huawei Script" pitchFamily="50" charset="0"/>
              </a:rPr>
              <a:t>8</a:t>
            </a:r>
            <a:r>
              <a:rPr kumimoji="0" lang="en-US" altLang="zh-CN" sz="1800" b="1" i="0" u="none" strike="noStrike" kern="0" cap="none" spc="0" normalizeH="0" baseline="0" noProof="0" dirty="0" smtClean="0">
                <a:ln>
                  <a:noFill/>
                </a:ln>
                <a:solidFill>
                  <a:srgbClr val="C00000"/>
                </a:solidFill>
                <a:effectLst/>
                <a:uLnTx/>
                <a:uFillTx/>
                <a:latin typeface="+mn-lt"/>
                <a:ea typeface="微软雅黑" pitchFamily="34" charset="-122"/>
                <a:cs typeface="Arial" pitchFamily="34" charset="0"/>
                <a:sym typeface="Huawei Script" pitchFamily="50" charset="0"/>
              </a:rPr>
              <a:t> billion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mn-lt"/>
                <a:ea typeface="微软雅黑" pitchFamily="34" charset="-122"/>
                <a:cs typeface="Arial" pitchFamily="34" charset="0"/>
                <a:sym typeface="Huawei Script" pitchFamily="50" charset="0"/>
              </a:rPr>
              <a:t>mobile connections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bg1"/>
                </a:solidFill>
                <a:effectLst/>
                <a:uLnTx/>
                <a:uFillTx/>
                <a:latin typeface="+mn-lt"/>
                <a:ea typeface="微软雅黑" pitchFamily="34" charset="-122"/>
                <a:cs typeface="Arial" pitchFamily="34" charset="0"/>
                <a:sym typeface="Huawei Script" pitchFamily="50" charset="0"/>
              </a:rPr>
              <a:t>in 2014</a:t>
            </a:r>
          </a:p>
        </p:txBody>
      </p:sp>
      <p:sp>
        <p:nvSpPr>
          <p:cNvPr id="111" name="Oval 3"/>
          <p:cNvSpPr>
            <a:spLocks/>
          </p:cNvSpPr>
          <p:nvPr/>
        </p:nvSpPr>
        <p:spPr bwMode="auto">
          <a:xfrm>
            <a:off x="3162454" y="1995624"/>
            <a:ext cx="1672599" cy="1644759"/>
          </a:xfrm>
          <a:prstGeom prst="ellipse">
            <a:avLst/>
          </a:prstGeom>
          <a:noFill/>
          <a:ln w="1270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ea typeface="宋体" charset="-122"/>
              <a:cs typeface="Arial" pitchFamily="34" charset="0"/>
            </a:endParaRPr>
          </a:p>
        </p:txBody>
      </p:sp>
      <p:sp>
        <p:nvSpPr>
          <p:cNvPr id="141" name="Oval 4"/>
          <p:cNvSpPr>
            <a:spLocks/>
          </p:cNvSpPr>
          <p:nvPr/>
        </p:nvSpPr>
        <p:spPr bwMode="auto">
          <a:xfrm>
            <a:off x="3972252" y="1698213"/>
            <a:ext cx="68642" cy="68567"/>
          </a:xfrm>
          <a:prstGeom prst="ellips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ea typeface="宋体" charset="-122"/>
              <a:cs typeface="Arial" pitchFamily="34" charset="0"/>
            </a:endParaRPr>
          </a:p>
        </p:txBody>
      </p:sp>
      <p:sp>
        <p:nvSpPr>
          <p:cNvPr id="142" name="Oval 5"/>
          <p:cNvSpPr>
            <a:spLocks/>
          </p:cNvSpPr>
          <p:nvPr/>
        </p:nvSpPr>
        <p:spPr bwMode="auto">
          <a:xfrm rot="10800000" flipH="1">
            <a:off x="3978335" y="1965036"/>
            <a:ext cx="53871" cy="35998"/>
          </a:xfrm>
          <a:prstGeom prst="ellipse">
            <a:avLst/>
          </a:prstGeom>
          <a:solidFill>
            <a:schemeClr val="bg1"/>
          </a:solidFill>
          <a:ln w="25400">
            <a:no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ea typeface="宋体" charset="-122"/>
              <a:cs typeface="Arial" pitchFamily="34" charset="0"/>
            </a:endParaRPr>
          </a:p>
        </p:txBody>
      </p:sp>
      <p:sp>
        <p:nvSpPr>
          <p:cNvPr id="143" name="AutoShape 6"/>
          <p:cNvSpPr>
            <a:spLocks/>
          </p:cNvSpPr>
          <p:nvPr/>
        </p:nvSpPr>
        <p:spPr bwMode="auto">
          <a:xfrm rot="5493777">
            <a:off x="3892134" y="1800736"/>
            <a:ext cx="226272" cy="174645"/>
          </a:xfrm>
          <a:custGeom>
            <a:avLst/>
            <a:gdLst>
              <a:gd name="T0" fmla="*/ 262 w 21286"/>
              <a:gd name="T1" fmla="*/ 66 h 19295"/>
              <a:gd name="T2" fmla="*/ 82 w 21286"/>
              <a:gd name="T3" fmla="*/ 59 h 19295"/>
              <a:gd name="T4" fmla="*/ 165 w 21286"/>
              <a:gd name="T5" fmla="*/ 33 h 19295"/>
              <a:gd name="T6" fmla="*/ 189 w 21286"/>
              <a:gd name="T7" fmla="*/ 15 h 19295"/>
              <a:gd name="T8" fmla="*/ 76 w 21286"/>
              <a:gd name="T9" fmla="*/ 25 h 19295"/>
              <a:gd name="T10" fmla="*/ 0 w 21286"/>
              <a:gd name="T11" fmla="*/ 91 h 19295"/>
              <a:gd name="T12" fmla="*/ 76 w 21286"/>
              <a:gd name="T13" fmla="*/ 173 h 19295"/>
              <a:gd name="T14" fmla="*/ 186 w 21286"/>
              <a:gd name="T15" fmla="*/ 191 h 19295"/>
              <a:gd name="T16" fmla="*/ 151 w 21286"/>
              <a:gd name="T17" fmla="*/ 158 h 19295"/>
              <a:gd name="T18" fmla="*/ 81 w 21286"/>
              <a:gd name="T19" fmla="*/ 136 h 19295"/>
              <a:gd name="T20" fmla="*/ 264 w 21286"/>
              <a:gd name="T21" fmla="*/ 123 h 19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6" h="19295">
                <a:moveTo>
                  <a:pt x="21126" y="6289"/>
                </a:moveTo>
                <a:lnTo>
                  <a:pt x="6599" y="5627"/>
                </a:lnTo>
                <a:lnTo>
                  <a:pt x="13314" y="3136"/>
                </a:lnTo>
                <a:cubicBezTo>
                  <a:pt x="13314" y="3136"/>
                  <a:pt x="15340" y="2957"/>
                  <a:pt x="15224" y="1412"/>
                </a:cubicBezTo>
                <a:cubicBezTo>
                  <a:pt x="15247" y="-686"/>
                  <a:pt x="11969" y="-526"/>
                  <a:pt x="6099" y="2356"/>
                </a:cubicBezTo>
                <a:cubicBezTo>
                  <a:pt x="1528" y="4601"/>
                  <a:pt x="176" y="6563"/>
                  <a:pt x="15" y="8780"/>
                </a:cubicBezTo>
                <a:cubicBezTo>
                  <a:pt x="-318" y="13394"/>
                  <a:pt x="3871" y="15530"/>
                  <a:pt x="6094" y="16596"/>
                </a:cubicBezTo>
                <a:cubicBezTo>
                  <a:pt x="8317" y="17661"/>
                  <a:pt x="13995" y="20914"/>
                  <a:pt x="15011" y="18290"/>
                </a:cubicBezTo>
                <a:cubicBezTo>
                  <a:pt x="15593" y="16785"/>
                  <a:pt x="13390" y="15499"/>
                  <a:pt x="12194" y="15183"/>
                </a:cubicBezTo>
                <a:cubicBezTo>
                  <a:pt x="10633" y="14769"/>
                  <a:pt x="6509" y="13059"/>
                  <a:pt x="6509" y="13059"/>
                </a:cubicBezTo>
                <a:lnTo>
                  <a:pt x="21282" y="11852"/>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grpSp>
        <p:nvGrpSpPr>
          <p:cNvPr id="113" name="Group 11"/>
          <p:cNvGrpSpPr>
            <a:grpSpLocks/>
          </p:cNvGrpSpPr>
          <p:nvPr/>
        </p:nvGrpSpPr>
        <p:grpSpPr bwMode="auto">
          <a:xfrm rot="2453655">
            <a:off x="4612619" y="1836205"/>
            <a:ext cx="275436" cy="486828"/>
            <a:chOff x="0" y="0"/>
            <a:chExt cx="316" cy="567"/>
          </a:xfrm>
        </p:grpSpPr>
        <p:sp>
          <p:nvSpPr>
            <p:cNvPr id="138" name="AutoShape 8"/>
            <p:cNvSpPr>
              <a:spLocks/>
            </p:cNvSpPr>
            <p:nvPr/>
          </p:nvSpPr>
          <p:spPr bwMode="auto">
            <a:xfrm>
              <a:off x="101" y="0"/>
              <a:ext cx="120" cy="122"/>
            </a:xfrm>
            <a:custGeom>
              <a:avLst/>
              <a:gdLst>
                <a:gd name="T0" fmla="*/ 102 w 19676"/>
                <a:gd name="T1" fmla="*/ 18 h 19679"/>
                <a:gd name="T2" fmla="*/ 102 w 19676"/>
                <a:gd name="T3" fmla="*/ 104 h 19679"/>
                <a:gd name="T4" fmla="*/ 18 w 19676"/>
                <a:gd name="T5" fmla="*/ 104 h 19679"/>
                <a:gd name="T6" fmla="*/ 18 w 19676"/>
                <a:gd name="T7" fmla="*/ 18 h 19679"/>
                <a:gd name="T8" fmla="*/ 102 w 19676"/>
                <a:gd name="T9" fmla="*/ 18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9">
                  <a:moveTo>
                    <a:pt x="16796" y="2882"/>
                  </a:moveTo>
                  <a:cubicBezTo>
                    <a:pt x="20640" y="6724"/>
                    <a:pt x="20643" y="12954"/>
                    <a:pt x="16803" y="16796"/>
                  </a:cubicBezTo>
                  <a:cubicBezTo>
                    <a:pt x="12963" y="20639"/>
                    <a:pt x="6734" y="20639"/>
                    <a:pt x="2890" y="16796"/>
                  </a:cubicBezTo>
                  <a:cubicBezTo>
                    <a:pt x="-954" y="12954"/>
                    <a:pt x="-957" y="6724"/>
                    <a:pt x="2883" y="2882"/>
                  </a:cubicBezTo>
                  <a:cubicBezTo>
                    <a:pt x="6723" y="-961"/>
                    <a:pt x="12952" y="-961"/>
                    <a:pt x="16796" y="2882"/>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39" name="AutoShape 9"/>
            <p:cNvSpPr>
              <a:spLocks/>
            </p:cNvSpPr>
            <p:nvPr/>
          </p:nvSpPr>
          <p:spPr bwMode="auto">
            <a:xfrm rot="10800000" flipH="1">
              <a:off x="108" y="502"/>
              <a:ext cx="95" cy="65"/>
            </a:xfrm>
            <a:custGeom>
              <a:avLst/>
              <a:gdLst>
                <a:gd name="T0" fmla="*/ 81 w 19677"/>
                <a:gd name="T1" fmla="*/ 10 h 19679"/>
                <a:gd name="T2" fmla="*/ 81 w 19677"/>
                <a:gd name="T3" fmla="*/ 55 h 19679"/>
                <a:gd name="T4" fmla="*/ 14 w 19677"/>
                <a:gd name="T5" fmla="*/ 55 h 19679"/>
                <a:gd name="T6" fmla="*/ 14 w 19677"/>
                <a:gd name="T7" fmla="*/ 10 h 19679"/>
                <a:gd name="T8" fmla="*/ 81 w 19677"/>
                <a:gd name="T9" fmla="*/ 10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7" h="19679">
                  <a:moveTo>
                    <a:pt x="16796" y="2882"/>
                  </a:moveTo>
                  <a:cubicBezTo>
                    <a:pt x="20640" y="6724"/>
                    <a:pt x="20642" y="12954"/>
                    <a:pt x="16801" y="16796"/>
                  </a:cubicBezTo>
                  <a:cubicBezTo>
                    <a:pt x="12960" y="20639"/>
                    <a:pt x="6731" y="20639"/>
                    <a:pt x="2888" y="16796"/>
                  </a:cubicBezTo>
                  <a:cubicBezTo>
                    <a:pt x="-956" y="12954"/>
                    <a:pt x="-958" y="6724"/>
                    <a:pt x="2883" y="2882"/>
                  </a:cubicBezTo>
                  <a:cubicBezTo>
                    <a:pt x="6724" y="-961"/>
                    <a:pt x="12953" y="-961"/>
                    <a:pt x="16796" y="2882"/>
                  </a:cubicBezTo>
                </a:path>
              </a:pathLst>
            </a:custGeom>
            <a:solidFill>
              <a:schemeClr val="bg1"/>
            </a:solidFill>
            <a:ln w="254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40" name="AutoShape 10"/>
            <p:cNvSpPr>
              <a:spLocks/>
            </p:cNvSpPr>
            <p:nvPr/>
          </p:nvSpPr>
          <p:spPr bwMode="auto">
            <a:xfrm rot="5494130">
              <a:off x="-45" y="188"/>
              <a:ext cx="405" cy="306"/>
            </a:xfrm>
            <a:custGeom>
              <a:avLst/>
              <a:gdLst>
                <a:gd name="T0" fmla="*/ 403 w 21299"/>
                <a:gd name="T1" fmla="*/ 100 h 19295"/>
                <a:gd name="T2" fmla="*/ 126 w 21299"/>
                <a:gd name="T3" fmla="*/ 89 h 19295"/>
                <a:gd name="T4" fmla="*/ 254 w 21299"/>
                <a:gd name="T5" fmla="*/ 50 h 19295"/>
                <a:gd name="T6" fmla="*/ 290 w 21299"/>
                <a:gd name="T7" fmla="*/ 22 h 19295"/>
                <a:gd name="T8" fmla="*/ 116 w 21299"/>
                <a:gd name="T9" fmla="*/ 37 h 19295"/>
                <a:gd name="T10" fmla="*/ 2 w 21299"/>
                <a:gd name="T11" fmla="*/ 139 h 19295"/>
                <a:gd name="T12" fmla="*/ 119 w 21299"/>
                <a:gd name="T13" fmla="*/ 263 h 19295"/>
                <a:gd name="T14" fmla="*/ 288 w 21299"/>
                <a:gd name="T15" fmla="*/ 290 h 19295"/>
                <a:gd name="T16" fmla="*/ 234 w 21299"/>
                <a:gd name="T17" fmla="*/ 241 h 19295"/>
                <a:gd name="T18" fmla="*/ 126 w 21299"/>
                <a:gd name="T19" fmla="*/ 207 h 19295"/>
                <a:gd name="T20" fmla="*/ 407 w 21299"/>
                <a:gd name="T21" fmla="*/ 188 h 19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99" h="19295">
                  <a:moveTo>
                    <a:pt x="21191" y="6283"/>
                  </a:moveTo>
                  <a:lnTo>
                    <a:pt x="6650" y="5625"/>
                  </a:lnTo>
                  <a:lnTo>
                    <a:pt x="13348" y="3133"/>
                  </a:lnTo>
                  <a:cubicBezTo>
                    <a:pt x="13348" y="3133"/>
                    <a:pt x="15373" y="2952"/>
                    <a:pt x="15245" y="1408"/>
                  </a:cubicBezTo>
                  <a:cubicBezTo>
                    <a:pt x="15251" y="-690"/>
                    <a:pt x="11972" y="-529"/>
                    <a:pt x="6122" y="2355"/>
                  </a:cubicBezTo>
                  <a:cubicBezTo>
                    <a:pt x="1567" y="4600"/>
                    <a:pt x="230" y="6563"/>
                    <a:pt x="88" y="8780"/>
                  </a:cubicBezTo>
                  <a:cubicBezTo>
                    <a:pt x="-207" y="13394"/>
                    <a:pt x="4002" y="15529"/>
                    <a:pt x="6235" y="16594"/>
                  </a:cubicBezTo>
                  <a:cubicBezTo>
                    <a:pt x="8469" y="17659"/>
                    <a:pt x="14177" y="20910"/>
                    <a:pt x="15172" y="18285"/>
                  </a:cubicBezTo>
                  <a:cubicBezTo>
                    <a:pt x="15742" y="16781"/>
                    <a:pt x="13527" y="15495"/>
                    <a:pt x="12327" y="15179"/>
                  </a:cubicBezTo>
                  <a:cubicBezTo>
                    <a:pt x="10761" y="14766"/>
                    <a:pt x="6622" y="13057"/>
                    <a:pt x="6622" y="13057"/>
                  </a:cubicBezTo>
                  <a:lnTo>
                    <a:pt x="21393" y="11846"/>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grpSp>
      <p:grpSp>
        <p:nvGrpSpPr>
          <p:cNvPr id="114" name="Group 15"/>
          <p:cNvGrpSpPr>
            <a:grpSpLocks/>
          </p:cNvGrpSpPr>
          <p:nvPr/>
        </p:nvGrpSpPr>
        <p:grpSpPr bwMode="auto">
          <a:xfrm rot="5454727">
            <a:off x="4875249" y="2618510"/>
            <a:ext cx="159419" cy="284993"/>
            <a:chOff x="0" y="0"/>
            <a:chExt cx="185" cy="328"/>
          </a:xfrm>
        </p:grpSpPr>
        <p:sp>
          <p:nvSpPr>
            <p:cNvPr id="135" name="AutoShape 12"/>
            <p:cNvSpPr>
              <a:spLocks/>
            </p:cNvSpPr>
            <p:nvPr/>
          </p:nvSpPr>
          <p:spPr bwMode="auto">
            <a:xfrm>
              <a:off x="59" y="0"/>
              <a:ext cx="70" cy="70"/>
            </a:xfrm>
            <a:custGeom>
              <a:avLst/>
              <a:gdLst>
                <a:gd name="T0" fmla="*/ 60 w 19679"/>
                <a:gd name="T1" fmla="*/ 10 h 19679"/>
                <a:gd name="T2" fmla="*/ 60 w 19679"/>
                <a:gd name="T3" fmla="*/ 60 h 19679"/>
                <a:gd name="T4" fmla="*/ 10 w 19679"/>
                <a:gd name="T5" fmla="*/ 60 h 19679"/>
                <a:gd name="T6" fmla="*/ 10 w 19679"/>
                <a:gd name="T7" fmla="*/ 10 h 19679"/>
                <a:gd name="T8" fmla="*/ 60 w 19679"/>
                <a:gd name="T9" fmla="*/ 10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36" name="AutoShape 13"/>
            <p:cNvSpPr>
              <a:spLocks/>
            </p:cNvSpPr>
            <p:nvPr/>
          </p:nvSpPr>
          <p:spPr bwMode="auto">
            <a:xfrm rot="10800000" flipH="1">
              <a:off x="63" y="290"/>
              <a:ext cx="56" cy="38"/>
            </a:xfrm>
            <a:custGeom>
              <a:avLst/>
              <a:gdLst>
                <a:gd name="T0" fmla="*/ 48 w 19679"/>
                <a:gd name="T1" fmla="*/ 6 h 19679"/>
                <a:gd name="T2" fmla="*/ 48 w 19679"/>
                <a:gd name="T3" fmla="*/ 32 h 19679"/>
                <a:gd name="T4" fmla="*/ 8 w 19679"/>
                <a:gd name="T5" fmla="*/ 32 h 19679"/>
                <a:gd name="T6" fmla="*/ 8 w 19679"/>
                <a:gd name="T7" fmla="*/ 6 h 19679"/>
                <a:gd name="T8" fmla="*/ 48 w 19679"/>
                <a:gd name="T9" fmla="*/ 6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37" name="AutoShape 14"/>
            <p:cNvSpPr>
              <a:spLocks/>
            </p:cNvSpPr>
            <p:nvPr/>
          </p:nvSpPr>
          <p:spPr bwMode="auto">
            <a:xfrm rot="5500616">
              <a:off x="-24" y="109"/>
              <a:ext cx="233" cy="179"/>
            </a:xfrm>
            <a:custGeom>
              <a:avLst/>
              <a:gdLst>
                <a:gd name="T0" fmla="*/ 231 w 21287"/>
                <a:gd name="T1" fmla="*/ 58 h 19293"/>
                <a:gd name="T2" fmla="*/ 72 w 21287"/>
                <a:gd name="T3" fmla="*/ 52 h 19293"/>
                <a:gd name="T4" fmla="*/ 146 w 21287"/>
                <a:gd name="T5" fmla="*/ 29 h 19293"/>
                <a:gd name="T6" fmla="*/ 167 w 21287"/>
                <a:gd name="T7" fmla="*/ 13 h 19293"/>
                <a:gd name="T8" fmla="*/ 67 w 21287"/>
                <a:gd name="T9" fmla="*/ 22 h 19293"/>
                <a:gd name="T10" fmla="*/ 0 w 21287"/>
                <a:gd name="T11" fmla="*/ 81 h 19293"/>
                <a:gd name="T12" fmla="*/ 67 w 21287"/>
                <a:gd name="T13" fmla="*/ 154 h 19293"/>
                <a:gd name="T14" fmla="*/ 164 w 21287"/>
                <a:gd name="T15" fmla="*/ 169 h 19293"/>
                <a:gd name="T16" fmla="*/ 134 w 21287"/>
                <a:gd name="T17" fmla="*/ 141 h 19293"/>
                <a:gd name="T18" fmla="*/ 71 w 21287"/>
                <a:gd name="T19" fmla="*/ 121 h 19293"/>
                <a:gd name="T20" fmla="*/ 233 w 21287"/>
                <a:gd name="T21" fmla="*/ 110 h 192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7" h="19293">
                  <a:moveTo>
                    <a:pt x="21129" y="6245"/>
                  </a:moveTo>
                  <a:lnTo>
                    <a:pt x="6601" y="5613"/>
                  </a:lnTo>
                  <a:lnTo>
                    <a:pt x="13316" y="3109"/>
                  </a:lnTo>
                  <a:cubicBezTo>
                    <a:pt x="13316" y="3109"/>
                    <a:pt x="15341" y="2925"/>
                    <a:pt x="15225" y="1381"/>
                  </a:cubicBezTo>
                  <a:cubicBezTo>
                    <a:pt x="15248" y="-717"/>
                    <a:pt x="11969" y="-550"/>
                    <a:pt x="6100" y="2344"/>
                  </a:cubicBezTo>
                  <a:cubicBezTo>
                    <a:pt x="1530" y="4598"/>
                    <a:pt x="178" y="6562"/>
                    <a:pt x="19" y="8780"/>
                  </a:cubicBezTo>
                  <a:cubicBezTo>
                    <a:pt x="-313" y="13393"/>
                    <a:pt x="3876" y="15521"/>
                    <a:pt x="6100" y="16582"/>
                  </a:cubicBezTo>
                  <a:cubicBezTo>
                    <a:pt x="8324" y="17642"/>
                    <a:pt x="14003" y="20883"/>
                    <a:pt x="15018" y="18257"/>
                  </a:cubicBezTo>
                  <a:cubicBezTo>
                    <a:pt x="15600" y="16751"/>
                    <a:pt x="13396" y="15470"/>
                    <a:pt x="12200" y="15156"/>
                  </a:cubicBezTo>
                  <a:cubicBezTo>
                    <a:pt x="10638" y="14746"/>
                    <a:pt x="6515" y="13044"/>
                    <a:pt x="6515" y="13044"/>
                  </a:cubicBezTo>
                  <a:lnTo>
                    <a:pt x="21287" y="11807"/>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grpSp>
      <p:grpSp>
        <p:nvGrpSpPr>
          <p:cNvPr id="115" name="Group 19"/>
          <p:cNvGrpSpPr>
            <a:grpSpLocks/>
          </p:cNvGrpSpPr>
          <p:nvPr/>
        </p:nvGrpSpPr>
        <p:grpSpPr bwMode="auto">
          <a:xfrm rot="16254727" flipH="1">
            <a:off x="2890236" y="2571585"/>
            <a:ext cx="215130" cy="379702"/>
            <a:chOff x="0" y="0"/>
            <a:chExt cx="250" cy="437"/>
          </a:xfrm>
        </p:grpSpPr>
        <p:sp>
          <p:nvSpPr>
            <p:cNvPr id="132" name="AutoShape 16"/>
            <p:cNvSpPr>
              <a:spLocks/>
            </p:cNvSpPr>
            <p:nvPr/>
          </p:nvSpPr>
          <p:spPr bwMode="auto">
            <a:xfrm>
              <a:off x="80" y="0"/>
              <a:ext cx="95" cy="94"/>
            </a:xfrm>
            <a:custGeom>
              <a:avLst/>
              <a:gdLst>
                <a:gd name="T0" fmla="*/ 81 w 19679"/>
                <a:gd name="T1" fmla="*/ 14 h 19679"/>
                <a:gd name="T2" fmla="*/ 81 w 19679"/>
                <a:gd name="T3" fmla="*/ 80 h 19679"/>
                <a:gd name="T4" fmla="*/ 14 w 19679"/>
                <a:gd name="T5" fmla="*/ 80 h 19679"/>
                <a:gd name="T6" fmla="*/ 14 w 19679"/>
                <a:gd name="T7" fmla="*/ 14 h 19679"/>
                <a:gd name="T8" fmla="*/ 81 w 19679"/>
                <a:gd name="T9" fmla="*/ 14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33" name="AutoShape 17"/>
            <p:cNvSpPr>
              <a:spLocks/>
            </p:cNvSpPr>
            <p:nvPr/>
          </p:nvSpPr>
          <p:spPr bwMode="auto">
            <a:xfrm rot="10800000" flipH="1">
              <a:off x="85" y="387"/>
              <a:ext cx="76" cy="50"/>
            </a:xfrm>
            <a:custGeom>
              <a:avLst/>
              <a:gdLst>
                <a:gd name="T0" fmla="*/ 65 w 19679"/>
                <a:gd name="T1" fmla="*/ 7 h 19679"/>
                <a:gd name="T2" fmla="*/ 65 w 19679"/>
                <a:gd name="T3" fmla="*/ 43 h 19679"/>
                <a:gd name="T4" fmla="*/ 11 w 19679"/>
                <a:gd name="T5" fmla="*/ 43 h 19679"/>
                <a:gd name="T6" fmla="*/ 11 w 19679"/>
                <a:gd name="T7" fmla="*/ 7 h 19679"/>
                <a:gd name="T8" fmla="*/ 65 w 19679"/>
                <a:gd name="T9" fmla="*/ 7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34" name="AutoShape 18"/>
            <p:cNvSpPr>
              <a:spLocks/>
            </p:cNvSpPr>
            <p:nvPr/>
          </p:nvSpPr>
          <p:spPr bwMode="auto">
            <a:xfrm rot="5493219">
              <a:off x="-30" y="143"/>
              <a:ext cx="311" cy="243"/>
            </a:xfrm>
            <a:custGeom>
              <a:avLst/>
              <a:gdLst>
                <a:gd name="T0" fmla="*/ 309 w 21290"/>
                <a:gd name="T1" fmla="*/ 79 h 19297"/>
                <a:gd name="T2" fmla="*/ 97 w 21290"/>
                <a:gd name="T3" fmla="*/ 71 h 19297"/>
                <a:gd name="T4" fmla="*/ 195 w 21290"/>
                <a:gd name="T5" fmla="*/ 40 h 19297"/>
                <a:gd name="T6" fmla="*/ 222 w 21290"/>
                <a:gd name="T7" fmla="*/ 18 h 19297"/>
                <a:gd name="T8" fmla="*/ 89 w 21290"/>
                <a:gd name="T9" fmla="*/ 30 h 19297"/>
                <a:gd name="T10" fmla="*/ 0 w 21290"/>
                <a:gd name="T11" fmla="*/ 111 h 19297"/>
                <a:gd name="T12" fmla="*/ 90 w 21290"/>
                <a:gd name="T13" fmla="*/ 209 h 19297"/>
                <a:gd name="T14" fmla="*/ 220 w 21290"/>
                <a:gd name="T15" fmla="*/ 230 h 19297"/>
                <a:gd name="T16" fmla="*/ 179 w 21290"/>
                <a:gd name="T17" fmla="*/ 191 h 19297"/>
                <a:gd name="T18" fmla="*/ 96 w 21290"/>
                <a:gd name="T19" fmla="*/ 165 h 19297"/>
                <a:gd name="T20" fmla="*/ 311 w 21290"/>
                <a:gd name="T21" fmla="*/ 149 h 19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90" h="19297">
                  <a:moveTo>
                    <a:pt x="21143" y="6309"/>
                  </a:moveTo>
                  <a:lnTo>
                    <a:pt x="6612" y="5633"/>
                  </a:lnTo>
                  <a:lnTo>
                    <a:pt x="13323" y="3149"/>
                  </a:lnTo>
                  <a:cubicBezTo>
                    <a:pt x="13323" y="3149"/>
                    <a:pt x="15348" y="2971"/>
                    <a:pt x="15230" y="1426"/>
                  </a:cubicBezTo>
                  <a:cubicBezTo>
                    <a:pt x="15248" y="-672"/>
                    <a:pt x="11970" y="-515"/>
                    <a:pt x="6105" y="2362"/>
                  </a:cubicBezTo>
                  <a:cubicBezTo>
                    <a:pt x="1538" y="4602"/>
                    <a:pt x="190" y="6563"/>
                    <a:pt x="34" y="8780"/>
                  </a:cubicBezTo>
                  <a:cubicBezTo>
                    <a:pt x="-289" y="13394"/>
                    <a:pt x="3905" y="15535"/>
                    <a:pt x="6131" y="16602"/>
                  </a:cubicBezTo>
                  <a:cubicBezTo>
                    <a:pt x="8357" y="17669"/>
                    <a:pt x="14042" y="20928"/>
                    <a:pt x="15053" y="18304"/>
                  </a:cubicBezTo>
                  <a:cubicBezTo>
                    <a:pt x="15632" y="16801"/>
                    <a:pt x="13426" y="15512"/>
                    <a:pt x="12229" y="15195"/>
                  </a:cubicBezTo>
                  <a:cubicBezTo>
                    <a:pt x="10666" y="14780"/>
                    <a:pt x="6539" y="13065"/>
                    <a:pt x="6539" y="13065"/>
                  </a:cubicBezTo>
                  <a:lnTo>
                    <a:pt x="21311" y="11872"/>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grpSp>
      <p:grpSp>
        <p:nvGrpSpPr>
          <p:cNvPr id="116" name="Group 175"/>
          <p:cNvGrpSpPr>
            <a:grpSpLocks/>
          </p:cNvGrpSpPr>
          <p:nvPr/>
        </p:nvGrpSpPr>
        <p:grpSpPr bwMode="auto">
          <a:xfrm rot="10800000">
            <a:off x="3876675" y="3621527"/>
            <a:ext cx="203318" cy="365121"/>
            <a:chOff x="0" y="0"/>
            <a:chExt cx="234" cy="425"/>
          </a:xfrm>
        </p:grpSpPr>
        <p:sp>
          <p:nvSpPr>
            <p:cNvPr id="129" name="AutoShape 20"/>
            <p:cNvSpPr>
              <a:spLocks/>
            </p:cNvSpPr>
            <p:nvPr/>
          </p:nvSpPr>
          <p:spPr bwMode="auto">
            <a:xfrm>
              <a:off x="70" y="0"/>
              <a:ext cx="91" cy="91"/>
            </a:xfrm>
            <a:custGeom>
              <a:avLst/>
              <a:gdLst>
                <a:gd name="T0" fmla="*/ 78 w 19679"/>
                <a:gd name="T1" fmla="*/ 13 h 19676"/>
                <a:gd name="T2" fmla="*/ 78 w 19679"/>
                <a:gd name="T3" fmla="*/ 78 h 19676"/>
                <a:gd name="T4" fmla="*/ 13 w 19679"/>
                <a:gd name="T5" fmla="*/ 78 h 19676"/>
                <a:gd name="T6" fmla="*/ 13 w 19679"/>
                <a:gd name="T7" fmla="*/ 13 h 19676"/>
                <a:gd name="T8" fmla="*/ 78 w 19679"/>
                <a:gd name="T9" fmla="*/ 13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6">
                  <a:moveTo>
                    <a:pt x="16796" y="2873"/>
                  </a:moveTo>
                  <a:cubicBezTo>
                    <a:pt x="20639" y="6713"/>
                    <a:pt x="20639" y="12942"/>
                    <a:pt x="16796" y="16786"/>
                  </a:cubicBezTo>
                  <a:cubicBezTo>
                    <a:pt x="12954" y="20630"/>
                    <a:pt x="6724" y="20633"/>
                    <a:pt x="2882" y="16793"/>
                  </a:cubicBezTo>
                  <a:cubicBezTo>
                    <a:pt x="-961" y="12953"/>
                    <a:pt x="-961" y="6724"/>
                    <a:pt x="2882" y="2880"/>
                  </a:cubicBezTo>
                  <a:cubicBezTo>
                    <a:pt x="6724" y="-964"/>
                    <a:pt x="12954" y="-967"/>
                    <a:pt x="16796" y="2873"/>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30" name="AutoShape 21"/>
            <p:cNvSpPr>
              <a:spLocks/>
            </p:cNvSpPr>
            <p:nvPr/>
          </p:nvSpPr>
          <p:spPr bwMode="auto">
            <a:xfrm rot="10800000" flipH="1">
              <a:off x="76" y="376"/>
              <a:ext cx="72" cy="49"/>
            </a:xfrm>
            <a:custGeom>
              <a:avLst/>
              <a:gdLst>
                <a:gd name="T0" fmla="*/ 61 w 19679"/>
                <a:gd name="T1" fmla="*/ 7 h 19675"/>
                <a:gd name="T2" fmla="*/ 61 w 19679"/>
                <a:gd name="T3" fmla="*/ 42 h 19675"/>
                <a:gd name="T4" fmla="*/ 11 w 19679"/>
                <a:gd name="T5" fmla="*/ 42 h 19675"/>
                <a:gd name="T6" fmla="*/ 11 w 19679"/>
                <a:gd name="T7" fmla="*/ 7 h 19675"/>
                <a:gd name="T8" fmla="*/ 61 w 19679"/>
                <a:gd name="T9" fmla="*/ 7 h 19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5">
                  <a:moveTo>
                    <a:pt x="16796" y="2869"/>
                  </a:moveTo>
                  <a:cubicBezTo>
                    <a:pt x="20639" y="6708"/>
                    <a:pt x="20639" y="12936"/>
                    <a:pt x="16796" y="16781"/>
                  </a:cubicBezTo>
                  <a:cubicBezTo>
                    <a:pt x="12954" y="20625"/>
                    <a:pt x="6724" y="20630"/>
                    <a:pt x="2882" y="16791"/>
                  </a:cubicBezTo>
                  <a:cubicBezTo>
                    <a:pt x="-961" y="12952"/>
                    <a:pt x="-961" y="6723"/>
                    <a:pt x="2882" y="2879"/>
                  </a:cubicBezTo>
                  <a:cubicBezTo>
                    <a:pt x="6724" y="-965"/>
                    <a:pt x="12954" y="-970"/>
                    <a:pt x="16796" y="2869"/>
                  </a:cubicBezTo>
                </a:path>
              </a:pathLst>
            </a:custGeom>
            <a:solidFill>
              <a:schemeClr val="bg1"/>
            </a:solidFill>
            <a:ln w="254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31" name="AutoShape 22"/>
            <p:cNvSpPr>
              <a:spLocks/>
            </p:cNvSpPr>
            <p:nvPr/>
          </p:nvSpPr>
          <p:spPr bwMode="auto">
            <a:xfrm rot="5494323">
              <a:off x="-35" y="145"/>
              <a:ext cx="303" cy="226"/>
            </a:xfrm>
            <a:custGeom>
              <a:avLst/>
              <a:gdLst>
                <a:gd name="T0" fmla="*/ 301 w 21287"/>
                <a:gd name="T1" fmla="*/ 74 h 19296"/>
                <a:gd name="T2" fmla="*/ 94 w 21287"/>
                <a:gd name="T3" fmla="*/ 66 h 19296"/>
                <a:gd name="T4" fmla="*/ 190 w 21287"/>
                <a:gd name="T5" fmla="*/ 37 h 19296"/>
                <a:gd name="T6" fmla="*/ 217 w 21287"/>
                <a:gd name="T7" fmla="*/ 17 h 19296"/>
                <a:gd name="T8" fmla="*/ 87 w 21287"/>
                <a:gd name="T9" fmla="*/ 28 h 19296"/>
                <a:gd name="T10" fmla="*/ 0 w 21287"/>
                <a:gd name="T11" fmla="*/ 103 h 19296"/>
                <a:gd name="T12" fmla="*/ 87 w 21287"/>
                <a:gd name="T13" fmla="*/ 194 h 19296"/>
                <a:gd name="T14" fmla="*/ 214 w 21287"/>
                <a:gd name="T15" fmla="*/ 214 h 19296"/>
                <a:gd name="T16" fmla="*/ 174 w 21287"/>
                <a:gd name="T17" fmla="*/ 178 h 19296"/>
                <a:gd name="T18" fmla="*/ 93 w 21287"/>
                <a:gd name="T19" fmla="*/ 153 h 19296"/>
                <a:gd name="T20" fmla="*/ 303 w 21287"/>
                <a:gd name="T21" fmla="*/ 139 h 192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7" h="19296">
                  <a:moveTo>
                    <a:pt x="21130" y="6291"/>
                  </a:moveTo>
                  <a:lnTo>
                    <a:pt x="6603" y="5628"/>
                  </a:lnTo>
                  <a:lnTo>
                    <a:pt x="13316" y="3138"/>
                  </a:lnTo>
                  <a:cubicBezTo>
                    <a:pt x="13316" y="3138"/>
                    <a:pt x="15342" y="2959"/>
                    <a:pt x="15226" y="1414"/>
                  </a:cubicBezTo>
                  <a:cubicBezTo>
                    <a:pt x="15248" y="-684"/>
                    <a:pt x="11970" y="-524"/>
                    <a:pt x="6101" y="2357"/>
                  </a:cubicBezTo>
                  <a:cubicBezTo>
                    <a:pt x="1531" y="4601"/>
                    <a:pt x="179" y="6563"/>
                    <a:pt x="20" y="8780"/>
                  </a:cubicBezTo>
                  <a:cubicBezTo>
                    <a:pt x="-311" y="13394"/>
                    <a:pt x="3879" y="15531"/>
                    <a:pt x="6103" y="16597"/>
                  </a:cubicBezTo>
                  <a:cubicBezTo>
                    <a:pt x="8327" y="17662"/>
                    <a:pt x="14006" y="20916"/>
                    <a:pt x="15021" y="18292"/>
                  </a:cubicBezTo>
                  <a:cubicBezTo>
                    <a:pt x="15602" y="16787"/>
                    <a:pt x="13399" y="15501"/>
                    <a:pt x="12202" y="15184"/>
                  </a:cubicBezTo>
                  <a:cubicBezTo>
                    <a:pt x="10641" y="14771"/>
                    <a:pt x="6517" y="13060"/>
                    <a:pt x="6517" y="13060"/>
                  </a:cubicBezTo>
                  <a:lnTo>
                    <a:pt x="21289" y="11855"/>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grpSp>
      <p:grpSp>
        <p:nvGrpSpPr>
          <p:cNvPr id="117" name="Group 27"/>
          <p:cNvGrpSpPr>
            <a:grpSpLocks/>
          </p:cNvGrpSpPr>
          <p:nvPr/>
        </p:nvGrpSpPr>
        <p:grpSpPr bwMode="auto">
          <a:xfrm rot="14151582">
            <a:off x="3050720" y="3098157"/>
            <a:ext cx="177418" cy="332782"/>
            <a:chOff x="0" y="0"/>
            <a:chExt cx="207" cy="383"/>
          </a:xfrm>
        </p:grpSpPr>
        <p:sp>
          <p:nvSpPr>
            <p:cNvPr id="126" name="Oval 24"/>
            <p:cNvSpPr>
              <a:spLocks/>
            </p:cNvSpPr>
            <p:nvPr/>
          </p:nvSpPr>
          <p:spPr bwMode="auto">
            <a:xfrm>
              <a:off x="66" y="0"/>
              <a:ext cx="79" cy="77"/>
            </a:xfrm>
            <a:prstGeom prst="ellipse">
              <a:avLst/>
            </a:prstGeom>
            <a:noFill/>
            <a:ln w="19050">
              <a:solidFill>
                <a:srgbClr val="47CCFC"/>
              </a:solidFill>
              <a:miter lim="800000"/>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ea typeface="宋体" charset="-122"/>
                <a:cs typeface="Arial" pitchFamily="34" charset="0"/>
              </a:endParaRPr>
            </a:p>
          </p:txBody>
        </p:sp>
        <p:sp>
          <p:nvSpPr>
            <p:cNvPr id="127" name="AutoShape 25"/>
            <p:cNvSpPr>
              <a:spLocks/>
            </p:cNvSpPr>
            <p:nvPr/>
          </p:nvSpPr>
          <p:spPr bwMode="auto">
            <a:xfrm rot="10800000" flipH="1">
              <a:off x="70" y="319"/>
              <a:ext cx="64" cy="64"/>
            </a:xfrm>
            <a:custGeom>
              <a:avLst/>
              <a:gdLst>
                <a:gd name="T0" fmla="*/ 55 w 19676"/>
                <a:gd name="T1" fmla="*/ 9 h 19679"/>
                <a:gd name="T2" fmla="*/ 55 w 19676"/>
                <a:gd name="T3" fmla="*/ 55 h 19679"/>
                <a:gd name="T4" fmla="*/ 9 w 19676"/>
                <a:gd name="T5" fmla="*/ 55 h 19679"/>
                <a:gd name="T6" fmla="*/ 9 w 19676"/>
                <a:gd name="T7" fmla="*/ 9 h 19679"/>
                <a:gd name="T8" fmla="*/ 55 w 19676"/>
                <a:gd name="T9" fmla="*/ 9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9">
                  <a:moveTo>
                    <a:pt x="16796" y="2882"/>
                  </a:moveTo>
                  <a:cubicBezTo>
                    <a:pt x="20640" y="6724"/>
                    <a:pt x="20643" y="12954"/>
                    <a:pt x="16803" y="16796"/>
                  </a:cubicBezTo>
                  <a:cubicBezTo>
                    <a:pt x="12963" y="20639"/>
                    <a:pt x="6734" y="20639"/>
                    <a:pt x="2890" y="16796"/>
                  </a:cubicBezTo>
                  <a:cubicBezTo>
                    <a:pt x="-954" y="12954"/>
                    <a:pt x="-957" y="6724"/>
                    <a:pt x="2883" y="2882"/>
                  </a:cubicBezTo>
                  <a:cubicBezTo>
                    <a:pt x="6723" y="-961"/>
                    <a:pt x="12952" y="-961"/>
                    <a:pt x="16796" y="2882"/>
                  </a:cubicBezTo>
                </a:path>
              </a:pathLst>
            </a:custGeom>
            <a:solidFill>
              <a:schemeClr val="bg1"/>
            </a:solidFill>
            <a:ln w="254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28" name="AutoShape 26"/>
            <p:cNvSpPr>
              <a:spLocks/>
            </p:cNvSpPr>
            <p:nvPr/>
          </p:nvSpPr>
          <p:spPr bwMode="auto">
            <a:xfrm rot="5494943">
              <a:off x="-26" y="118"/>
              <a:ext cx="257" cy="200"/>
            </a:xfrm>
            <a:custGeom>
              <a:avLst/>
              <a:gdLst>
                <a:gd name="T0" fmla="*/ 256 w 21299"/>
                <a:gd name="T1" fmla="*/ 65 h 19296"/>
                <a:gd name="T2" fmla="*/ 80 w 21299"/>
                <a:gd name="T3" fmla="*/ 58 h 19296"/>
                <a:gd name="T4" fmla="*/ 161 w 21299"/>
                <a:gd name="T5" fmla="*/ 33 h 19296"/>
                <a:gd name="T6" fmla="*/ 184 w 21299"/>
                <a:gd name="T7" fmla="*/ 15 h 19296"/>
                <a:gd name="T8" fmla="*/ 74 w 21299"/>
                <a:gd name="T9" fmla="*/ 24 h 19296"/>
                <a:gd name="T10" fmla="*/ 1 w 21299"/>
                <a:gd name="T11" fmla="*/ 91 h 19296"/>
                <a:gd name="T12" fmla="*/ 75 w 21299"/>
                <a:gd name="T13" fmla="*/ 172 h 19296"/>
                <a:gd name="T14" fmla="*/ 183 w 21299"/>
                <a:gd name="T15" fmla="*/ 190 h 19296"/>
                <a:gd name="T16" fmla="*/ 149 w 21299"/>
                <a:gd name="T17" fmla="*/ 157 h 19296"/>
                <a:gd name="T18" fmla="*/ 80 w 21299"/>
                <a:gd name="T19" fmla="*/ 135 h 19296"/>
                <a:gd name="T20" fmla="*/ 258 w 21299"/>
                <a:gd name="T21" fmla="*/ 123 h 192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99" h="19296">
                  <a:moveTo>
                    <a:pt x="21194" y="6299"/>
                  </a:moveTo>
                  <a:lnTo>
                    <a:pt x="6652" y="5630"/>
                  </a:lnTo>
                  <a:lnTo>
                    <a:pt x="13349" y="3142"/>
                  </a:lnTo>
                  <a:cubicBezTo>
                    <a:pt x="13349" y="3142"/>
                    <a:pt x="15375" y="2964"/>
                    <a:pt x="15246" y="1419"/>
                  </a:cubicBezTo>
                  <a:cubicBezTo>
                    <a:pt x="15251" y="-679"/>
                    <a:pt x="11972" y="-521"/>
                    <a:pt x="6123" y="2359"/>
                  </a:cubicBezTo>
                  <a:cubicBezTo>
                    <a:pt x="1569" y="4601"/>
                    <a:pt x="233" y="6563"/>
                    <a:pt x="92" y="8780"/>
                  </a:cubicBezTo>
                  <a:cubicBezTo>
                    <a:pt x="-202" y="13394"/>
                    <a:pt x="4008" y="15533"/>
                    <a:pt x="6242" y="16599"/>
                  </a:cubicBezTo>
                  <a:cubicBezTo>
                    <a:pt x="8476" y="17665"/>
                    <a:pt x="14185" y="20921"/>
                    <a:pt x="15179" y="18297"/>
                  </a:cubicBezTo>
                  <a:cubicBezTo>
                    <a:pt x="15748" y="16793"/>
                    <a:pt x="13533" y="15506"/>
                    <a:pt x="12333" y="15189"/>
                  </a:cubicBezTo>
                  <a:cubicBezTo>
                    <a:pt x="10767" y="14775"/>
                    <a:pt x="6627" y="13062"/>
                    <a:pt x="6627" y="13062"/>
                  </a:cubicBezTo>
                  <a:lnTo>
                    <a:pt x="21398" y="11862"/>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grpSp>
      <p:grpSp>
        <p:nvGrpSpPr>
          <p:cNvPr id="118" name="Group 31"/>
          <p:cNvGrpSpPr>
            <a:grpSpLocks/>
          </p:cNvGrpSpPr>
          <p:nvPr/>
        </p:nvGrpSpPr>
        <p:grpSpPr bwMode="auto">
          <a:xfrm rot="19022265">
            <a:off x="3144207" y="1894487"/>
            <a:ext cx="246763" cy="420832"/>
            <a:chOff x="0" y="0"/>
            <a:chExt cx="283" cy="491"/>
          </a:xfrm>
        </p:grpSpPr>
        <p:sp>
          <p:nvSpPr>
            <p:cNvPr id="123" name="AutoShape 28"/>
            <p:cNvSpPr>
              <a:spLocks/>
            </p:cNvSpPr>
            <p:nvPr/>
          </p:nvSpPr>
          <p:spPr bwMode="auto">
            <a:xfrm>
              <a:off x="89" y="0"/>
              <a:ext cx="108" cy="106"/>
            </a:xfrm>
            <a:custGeom>
              <a:avLst/>
              <a:gdLst>
                <a:gd name="T0" fmla="*/ 92 w 19679"/>
                <a:gd name="T1" fmla="*/ 16 h 19679"/>
                <a:gd name="T2" fmla="*/ 92 w 19679"/>
                <a:gd name="T3" fmla="*/ 90 h 19679"/>
                <a:gd name="T4" fmla="*/ 16 w 19679"/>
                <a:gd name="T5" fmla="*/ 90 h 19679"/>
                <a:gd name="T6" fmla="*/ 16 w 19679"/>
                <a:gd name="T7" fmla="*/ 16 h 19679"/>
                <a:gd name="T8" fmla="*/ 92 w 19679"/>
                <a:gd name="T9" fmla="*/ 16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24" name="AutoShape 29"/>
            <p:cNvSpPr>
              <a:spLocks/>
            </p:cNvSpPr>
            <p:nvPr/>
          </p:nvSpPr>
          <p:spPr bwMode="auto">
            <a:xfrm rot="10800000" flipH="1">
              <a:off x="95" y="435"/>
              <a:ext cx="86" cy="56"/>
            </a:xfrm>
            <a:custGeom>
              <a:avLst/>
              <a:gdLst>
                <a:gd name="T0" fmla="*/ 73 w 19679"/>
                <a:gd name="T1" fmla="*/ 8 h 19679"/>
                <a:gd name="T2" fmla="*/ 73 w 19679"/>
                <a:gd name="T3" fmla="*/ 48 h 19679"/>
                <a:gd name="T4" fmla="*/ 13 w 19679"/>
                <a:gd name="T5" fmla="*/ 48 h 19679"/>
                <a:gd name="T6" fmla="*/ 13 w 19679"/>
                <a:gd name="T7" fmla="*/ 8 h 19679"/>
                <a:gd name="T8" fmla="*/ 73 w 19679"/>
                <a:gd name="T9" fmla="*/ 8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25" name="AutoShape 30"/>
            <p:cNvSpPr>
              <a:spLocks/>
            </p:cNvSpPr>
            <p:nvPr/>
          </p:nvSpPr>
          <p:spPr bwMode="auto">
            <a:xfrm rot="5536815">
              <a:off x="-35" y="161"/>
              <a:ext cx="350" cy="274"/>
            </a:xfrm>
            <a:custGeom>
              <a:avLst/>
              <a:gdLst>
                <a:gd name="T0" fmla="*/ 347 w 21287"/>
                <a:gd name="T1" fmla="*/ 85 h 19280"/>
                <a:gd name="T2" fmla="*/ 109 w 21287"/>
                <a:gd name="T3" fmla="*/ 79 h 19280"/>
                <a:gd name="T4" fmla="*/ 219 w 21287"/>
                <a:gd name="T5" fmla="*/ 42 h 19280"/>
                <a:gd name="T6" fmla="*/ 250 w 21287"/>
                <a:gd name="T7" fmla="*/ 17 h 19280"/>
                <a:gd name="T8" fmla="*/ 100 w 21287"/>
                <a:gd name="T9" fmla="*/ 32 h 19280"/>
                <a:gd name="T10" fmla="*/ 0 w 21287"/>
                <a:gd name="T11" fmla="*/ 125 h 19280"/>
                <a:gd name="T12" fmla="*/ 100 w 21287"/>
                <a:gd name="T13" fmla="*/ 235 h 19280"/>
                <a:gd name="T14" fmla="*/ 247 w 21287"/>
                <a:gd name="T15" fmla="*/ 257 h 19280"/>
                <a:gd name="T16" fmla="*/ 201 w 21287"/>
                <a:gd name="T17" fmla="*/ 213 h 19280"/>
                <a:gd name="T18" fmla="*/ 107 w 21287"/>
                <a:gd name="T19" fmla="*/ 184 h 19280"/>
                <a:gd name="T20" fmla="*/ 350 w 21287"/>
                <a:gd name="T21" fmla="*/ 164 h 192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7" h="19280">
                  <a:moveTo>
                    <a:pt x="21129" y="5999"/>
                  </a:moveTo>
                  <a:lnTo>
                    <a:pt x="6601" y="5534"/>
                  </a:lnTo>
                  <a:lnTo>
                    <a:pt x="13316" y="2954"/>
                  </a:lnTo>
                  <a:cubicBezTo>
                    <a:pt x="13316" y="2954"/>
                    <a:pt x="15341" y="2747"/>
                    <a:pt x="15225" y="1206"/>
                  </a:cubicBezTo>
                  <a:cubicBezTo>
                    <a:pt x="15248" y="-891"/>
                    <a:pt x="11969" y="-687"/>
                    <a:pt x="6100" y="2273"/>
                  </a:cubicBezTo>
                  <a:cubicBezTo>
                    <a:pt x="1530" y="4577"/>
                    <a:pt x="178" y="6556"/>
                    <a:pt x="19" y="8774"/>
                  </a:cubicBezTo>
                  <a:cubicBezTo>
                    <a:pt x="-313" y="13388"/>
                    <a:pt x="3876" y="15467"/>
                    <a:pt x="6100" y="16501"/>
                  </a:cubicBezTo>
                  <a:cubicBezTo>
                    <a:pt x="8324" y="17535"/>
                    <a:pt x="14003" y="20709"/>
                    <a:pt x="15018" y="18073"/>
                  </a:cubicBezTo>
                  <a:cubicBezTo>
                    <a:pt x="15600" y="16562"/>
                    <a:pt x="13396" y="15306"/>
                    <a:pt x="12200" y="15006"/>
                  </a:cubicBezTo>
                  <a:cubicBezTo>
                    <a:pt x="10638" y="14615"/>
                    <a:pt x="6515" y="12961"/>
                    <a:pt x="6515" y="12961"/>
                  </a:cubicBezTo>
                  <a:lnTo>
                    <a:pt x="21287" y="11555"/>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grpSp>
      <p:grpSp>
        <p:nvGrpSpPr>
          <p:cNvPr id="119" name="Group 35"/>
          <p:cNvGrpSpPr>
            <a:grpSpLocks/>
          </p:cNvGrpSpPr>
          <p:nvPr/>
        </p:nvGrpSpPr>
        <p:grpSpPr bwMode="auto">
          <a:xfrm rot="7878306">
            <a:off x="4655999" y="3271510"/>
            <a:ext cx="243414" cy="426621"/>
            <a:chOff x="0" y="0"/>
            <a:chExt cx="283" cy="491"/>
          </a:xfrm>
        </p:grpSpPr>
        <p:sp>
          <p:nvSpPr>
            <p:cNvPr id="120" name="AutoShape 32"/>
            <p:cNvSpPr>
              <a:spLocks/>
            </p:cNvSpPr>
            <p:nvPr/>
          </p:nvSpPr>
          <p:spPr bwMode="auto">
            <a:xfrm>
              <a:off x="92" y="0"/>
              <a:ext cx="108" cy="106"/>
            </a:xfrm>
            <a:custGeom>
              <a:avLst/>
              <a:gdLst>
                <a:gd name="T0" fmla="*/ 92 w 19676"/>
                <a:gd name="T1" fmla="*/ 16 h 19679"/>
                <a:gd name="T2" fmla="*/ 92 w 19676"/>
                <a:gd name="T3" fmla="*/ 90 h 19679"/>
                <a:gd name="T4" fmla="*/ 16 w 19676"/>
                <a:gd name="T5" fmla="*/ 90 h 19679"/>
                <a:gd name="T6" fmla="*/ 16 w 19676"/>
                <a:gd name="T7" fmla="*/ 16 h 19679"/>
                <a:gd name="T8" fmla="*/ 92 w 19676"/>
                <a:gd name="T9" fmla="*/ 16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9">
                  <a:moveTo>
                    <a:pt x="16793" y="2882"/>
                  </a:moveTo>
                  <a:cubicBezTo>
                    <a:pt x="20633" y="6724"/>
                    <a:pt x="20630" y="12954"/>
                    <a:pt x="16786" y="16796"/>
                  </a:cubicBezTo>
                  <a:cubicBezTo>
                    <a:pt x="12942" y="20639"/>
                    <a:pt x="6713" y="20639"/>
                    <a:pt x="2873" y="16796"/>
                  </a:cubicBezTo>
                  <a:cubicBezTo>
                    <a:pt x="-967" y="12954"/>
                    <a:pt x="-964" y="6724"/>
                    <a:pt x="2880" y="2882"/>
                  </a:cubicBezTo>
                  <a:cubicBezTo>
                    <a:pt x="6724" y="-961"/>
                    <a:pt x="12953" y="-961"/>
                    <a:pt x="16793" y="2882"/>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21" name="AutoShape 33"/>
            <p:cNvSpPr>
              <a:spLocks/>
            </p:cNvSpPr>
            <p:nvPr/>
          </p:nvSpPr>
          <p:spPr bwMode="auto">
            <a:xfrm rot="10800000" flipH="1">
              <a:off x="98" y="435"/>
              <a:ext cx="85" cy="56"/>
            </a:xfrm>
            <a:custGeom>
              <a:avLst/>
              <a:gdLst>
                <a:gd name="T0" fmla="*/ 73 w 19677"/>
                <a:gd name="T1" fmla="*/ 8 h 19679"/>
                <a:gd name="T2" fmla="*/ 73 w 19677"/>
                <a:gd name="T3" fmla="*/ 48 h 19679"/>
                <a:gd name="T4" fmla="*/ 12 w 19677"/>
                <a:gd name="T5" fmla="*/ 48 h 19679"/>
                <a:gd name="T6" fmla="*/ 12 w 19677"/>
                <a:gd name="T7" fmla="*/ 8 h 19679"/>
                <a:gd name="T8" fmla="*/ 73 w 19677"/>
                <a:gd name="T9" fmla="*/ 8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7" h="19679">
                  <a:moveTo>
                    <a:pt x="16794" y="2882"/>
                  </a:moveTo>
                  <a:cubicBezTo>
                    <a:pt x="20635" y="6724"/>
                    <a:pt x="20633" y="12954"/>
                    <a:pt x="16790" y="16796"/>
                  </a:cubicBezTo>
                  <a:cubicBezTo>
                    <a:pt x="12946" y="20639"/>
                    <a:pt x="6717" y="20639"/>
                    <a:pt x="2876" y="16796"/>
                  </a:cubicBezTo>
                  <a:cubicBezTo>
                    <a:pt x="-965" y="12954"/>
                    <a:pt x="-963" y="6724"/>
                    <a:pt x="2880" y="2882"/>
                  </a:cubicBezTo>
                  <a:cubicBezTo>
                    <a:pt x="6724" y="-961"/>
                    <a:pt x="12953" y="-961"/>
                    <a:pt x="16794" y="2882"/>
                  </a:cubicBezTo>
                </a:path>
              </a:pathLst>
            </a:custGeom>
            <a:solidFill>
              <a:schemeClr val="bg1"/>
            </a:solidFill>
            <a:ln w="254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22" name="AutoShape 34"/>
            <p:cNvSpPr>
              <a:spLocks/>
            </p:cNvSpPr>
            <p:nvPr/>
          </p:nvSpPr>
          <p:spPr bwMode="auto">
            <a:xfrm rot="5536659">
              <a:off x="-35" y="161"/>
              <a:ext cx="350" cy="274"/>
            </a:xfrm>
            <a:custGeom>
              <a:avLst/>
              <a:gdLst>
                <a:gd name="T0" fmla="*/ 347 w 21287"/>
                <a:gd name="T1" fmla="*/ 85 h 19280"/>
                <a:gd name="T2" fmla="*/ 109 w 21287"/>
                <a:gd name="T3" fmla="*/ 79 h 19280"/>
                <a:gd name="T4" fmla="*/ 219 w 21287"/>
                <a:gd name="T5" fmla="*/ 42 h 19280"/>
                <a:gd name="T6" fmla="*/ 250 w 21287"/>
                <a:gd name="T7" fmla="*/ 17 h 19280"/>
                <a:gd name="T8" fmla="*/ 100 w 21287"/>
                <a:gd name="T9" fmla="*/ 32 h 19280"/>
                <a:gd name="T10" fmla="*/ 0 w 21287"/>
                <a:gd name="T11" fmla="*/ 125 h 19280"/>
                <a:gd name="T12" fmla="*/ 100 w 21287"/>
                <a:gd name="T13" fmla="*/ 235 h 19280"/>
                <a:gd name="T14" fmla="*/ 247 w 21287"/>
                <a:gd name="T15" fmla="*/ 257 h 19280"/>
                <a:gd name="T16" fmla="*/ 201 w 21287"/>
                <a:gd name="T17" fmla="*/ 213 h 19280"/>
                <a:gd name="T18" fmla="*/ 107 w 21287"/>
                <a:gd name="T19" fmla="*/ 184 h 19280"/>
                <a:gd name="T20" fmla="*/ 350 w 21287"/>
                <a:gd name="T21" fmla="*/ 164 h 192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7" h="19280">
                  <a:moveTo>
                    <a:pt x="21129" y="5999"/>
                  </a:moveTo>
                  <a:lnTo>
                    <a:pt x="6601" y="5534"/>
                  </a:lnTo>
                  <a:lnTo>
                    <a:pt x="13316" y="2954"/>
                  </a:lnTo>
                  <a:cubicBezTo>
                    <a:pt x="13316" y="2954"/>
                    <a:pt x="15341" y="2747"/>
                    <a:pt x="15225" y="1206"/>
                  </a:cubicBezTo>
                  <a:cubicBezTo>
                    <a:pt x="15248" y="-891"/>
                    <a:pt x="11969" y="-687"/>
                    <a:pt x="6100" y="2272"/>
                  </a:cubicBezTo>
                  <a:cubicBezTo>
                    <a:pt x="1530" y="4577"/>
                    <a:pt x="178" y="6555"/>
                    <a:pt x="19" y="8773"/>
                  </a:cubicBezTo>
                  <a:cubicBezTo>
                    <a:pt x="-313" y="13388"/>
                    <a:pt x="3876" y="15466"/>
                    <a:pt x="6100" y="16501"/>
                  </a:cubicBezTo>
                  <a:cubicBezTo>
                    <a:pt x="8324" y="17535"/>
                    <a:pt x="14003" y="20709"/>
                    <a:pt x="15018" y="18073"/>
                  </a:cubicBezTo>
                  <a:cubicBezTo>
                    <a:pt x="15600" y="16562"/>
                    <a:pt x="13396" y="15306"/>
                    <a:pt x="12200" y="15006"/>
                  </a:cubicBezTo>
                  <a:cubicBezTo>
                    <a:pt x="10638" y="14615"/>
                    <a:pt x="6515" y="12961"/>
                    <a:pt x="6515" y="12961"/>
                  </a:cubicBezTo>
                  <a:lnTo>
                    <a:pt x="21287" y="11556"/>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grpSp>
      <p:sp>
        <p:nvSpPr>
          <p:cNvPr id="104" name="Freeform 41"/>
          <p:cNvSpPr>
            <a:spLocks/>
          </p:cNvSpPr>
          <p:nvPr/>
        </p:nvSpPr>
        <p:spPr bwMode="auto">
          <a:xfrm>
            <a:off x="-21233" y="3139840"/>
            <a:ext cx="3369841" cy="411405"/>
          </a:xfrm>
          <a:custGeom>
            <a:avLst/>
            <a:gdLst>
              <a:gd name="T0" fmla="*/ 0 w 21600"/>
              <a:gd name="T1" fmla="*/ 4 h 14341"/>
              <a:gd name="T2" fmla="*/ 290 w 21600"/>
              <a:gd name="T3" fmla="*/ 45 h 14341"/>
              <a:gd name="T4" fmla="*/ 692 w 21600"/>
              <a:gd name="T5" fmla="*/ 31 h 14341"/>
              <a:gd name="T6" fmla="*/ 0 60000 65536"/>
              <a:gd name="T7" fmla="*/ 0 60000 65536"/>
              <a:gd name="T8" fmla="*/ 0 60000 65536"/>
            </a:gdLst>
            <a:ahLst/>
            <a:cxnLst>
              <a:cxn ang="T6">
                <a:pos x="T0" y="T1"/>
              </a:cxn>
              <a:cxn ang="T7">
                <a:pos x="T2" y="T3"/>
              </a:cxn>
              <a:cxn ang="T8">
                <a:pos x="T4" y="T5"/>
              </a:cxn>
            </a:cxnLst>
            <a:rect l="0" t="0" r="r" b="b"/>
            <a:pathLst>
              <a:path w="21600" h="14341">
                <a:moveTo>
                  <a:pt x="0" y="27"/>
                </a:moveTo>
                <a:cubicBezTo>
                  <a:pt x="0" y="27"/>
                  <a:pt x="3208" y="-1087"/>
                  <a:pt x="9046" y="10813"/>
                </a:cubicBezTo>
                <a:cubicBezTo>
                  <a:pt x="13804" y="20513"/>
                  <a:pt x="21600" y="7134"/>
                  <a:pt x="21600" y="7134"/>
                </a:cubicBezTo>
              </a:path>
            </a:pathLst>
          </a:custGeom>
          <a:noFill/>
          <a:ln w="12700" cap="flat">
            <a:solidFill>
              <a:srgbClr val="86CD4D"/>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05" name="AutoShape 42"/>
          <p:cNvSpPr>
            <a:spLocks/>
          </p:cNvSpPr>
          <p:nvPr/>
        </p:nvSpPr>
        <p:spPr bwMode="auto">
          <a:xfrm rot="40573">
            <a:off x="-745" y="2464821"/>
            <a:ext cx="3201254" cy="952231"/>
          </a:xfrm>
          <a:custGeom>
            <a:avLst/>
            <a:gdLst>
              <a:gd name="T0" fmla="*/ 0 w 21613"/>
              <a:gd name="T1" fmla="*/ 0 h 17605"/>
              <a:gd name="T2" fmla="*/ 2401 w 21613"/>
              <a:gd name="T3" fmla="*/ 469 h 17605"/>
              <a:gd name="T4" fmla="*/ 4051 w 21613"/>
              <a:gd name="T5" fmla="*/ 572 h 17605"/>
              <a:gd name="T6" fmla="*/ 0 60000 65536"/>
              <a:gd name="T7" fmla="*/ 0 60000 65536"/>
              <a:gd name="T8" fmla="*/ 0 60000 65536"/>
            </a:gdLst>
            <a:ahLst/>
            <a:cxnLst>
              <a:cxn ang="T6">
                <a:pos x="T0" y="T1"/>
              </a:cxn>
              <a:cxn ang="T7">
                <a:pos x="T2" y="T3"/>
              </a:cxn>
              <a:cxn ang="T8">
                <a:pos x="T4" y="T5"/>
              </a:cxn>
            </a:cxnLst>
            <a:rect l="0" t="0" r="r" b="b"/>
            <a:pathLst>
              <a:path w="21613" h="17605">
                <a:moveTo>
                  <a:pt x="0" y="0"/>
                </a:moveTo>
                <a:cubicBezTo>
                  <a:pt x="0" y="0"/>
                  <a:pt x="8069" y="-133"/>
                  <a:pt x="12806" y="12472"/>
                </a:cubicBezTo>
                <a:cubicBezTo>
                  <a:pt x="16187" y="21467"/>
                  <a:pt x="21600" y="15208"/>
                  <a:pt x="21600" y="15208"/>
                </a:cubicBezTo>
              </a:path>
            </a:pathLst>
          </a:custGeom>
          <a:noFill/>
          <a:ln w="1270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grpSp>
        <p:nvGrpSpPr>
          <p:cNvPr id="97" name="Group 50"/>
          <p:cNvGrpSpPr>
            <a:grpSpLocks/>
          </p:cNvGrpSpPr>
          <p:nvPr/>
        </p:nvGrpSpPr>
        <p:grpSpPr bwMode="auto">
          <a:xfrm rot="896862">
            <a:off x="1147924" y="2335314"/>
            <a:ext cx="509283" cy="474829"/>
            <a:chOff x="7" y="2"/>
            <a:chExt cx="646" cy="553"/>
          </a:xfrm>
        </p:grpSpPr>
        <p:sp>
          <p:nvSpPr>
            <p:cNvPr id="98" name="AutoShape 44"/>
            <p:cNvSpPr>
              <a:spLocks/>
            </p:cNvSpPr>
            <p:nvPr/>
          </p:nvSpPr>
          <p:spPr bwMode="auto">
            <a:xfrm rot="-123050">
              <a:off x="440" y="2"/>
              <a:ext cx="114" cy="119"/>
            </a:xfrm>
            <a:custGeom>
              <a:avLst/>
              <a:gdLst>
                <a:gd name="T0" fmla="*/ 17 w 19679"/>
                <a:gd name="T1" fmla="*/ 17 h 19679"/>
                <a:gd name="T2" fmla="*/ 17 w 19679"/>
                <a:gd name="T3" fmla="*/ 102 h 19679"/>
                <a:gd name="T4" fmla="*/ 97 w 19679"/>
                <a:gd name="T5" fmla="*/ 102 h 19679"/>
                <a:gd name="T6" fmla="*/ 97 w 19679"/>
                <a:gd name="T7" fmla="*/ 17 h 19679"/>
                <a:gd name="T8" fmla="*/ 17 w 19679"/>
                <a:gd name="T9" fmla="*/ 17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2882" y="2882"/>
                  </a:moveTo>
                  <a:cubicBezTo>
                    <a:pt x="-961" y="6724"/>
                    <a:pt x="-961" y="12954"/>
                    <a:pt x="2881" y="16797"/>
                  </a:cubicBezTo>
                  <a:cubicBezTo>
                    <a:pt x="6724" y="20639"/>
                    <a:pt x="12954" y="20639"/>
                    <a:pt x="16796" y="16796"/>
                  </a:cubicBezTo>
                  <a:cubicBezTo>
                    <a:pt x="20639" y="12954"/>
                    <a:pt x="20639" y="6724"/>
                    <a:pt x="16797" y="2881"/>
                  </a:cubicBezTo>
                  <a:cubicBezTo>
                    <a:pt x="12954" y="-961"/>
                    <a:pt x="6724" y="-961"/>
                    <a:pt x="2882" y="2882"/>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99" name="AutoShape 45"/>
            <p:cNvSpPr>
              <a:spLocks/>
            </p:cNvSpPr>
            <p:nvPr/>
          </p:nvSpPr>
          <p:spPr bwMode="auto">
            <a:xfrm rot="10676949" flipH="1">
              <a:off x="474" y="492"/>
              <a:ext cx="84" cy="63"/>
            </a:xfrm>
            <a:custGeom>
              <a:avLst/>
              <a:gdLst>
                <a:gd name="T0" fmla="*/ 12 w 19679"/>
                <a:gd name="T1" fmla="*/ 9 h 19679"/>
                <a:gd name="T2" fmla="*/ 12 w 19679"/>
                <a:gd name="T3" fmla="*/ 54 h 19679"/>
                <a:gd name="T4" fmla="*/ 72 w 19679"/>
                <a:gd name="T5" fmla="*/ 54 h 19679"/>
                <a:gd name="T6" fmla="*/ 72 w 19679"/>
                <a:gd name="T7" fmla="*/ 9 h 19679"/>
                <a:gd name="T8" fmla="*/ 12 w 19679"/>
                <a:gd name="T9" fmla="*/ 9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2882" y="2882"/>
                  </a:moveTo>
                  <a:cubicBezTo>
                    <a:pt x="-961" y="6724"/>
                    <a:pt x="-961" y="12954"/>
                    <a:pt x="2881" y="16797"/>
                  </a:cubicBezTo>
                  <a:cubicBezTo>
                    <a:pt x="6724" y="20639"/>
                    <a:pt x="12954" y="20639"/>
                    <a:pt x="16796" y="16796"/>
                  </a:cubicBezTo>
                  <a:cubicBezTo>
                    <a:pt x="20639" y="12954"/>
                    <a:pt x="20639" y="6724"/>
                    <a:pt x="16797" y="2881"/>
                  </a:cubicBezTo>
                  <a:cubicBezTo>
                    <a:pt x="12954" y="-961"/>
                    <a:pt x="6724" y="-961"/>
                    <a:pt x="2882" y="2882"/>
                  </a:cubicBezTo>
                </a:path>
              </a:pathLst>
            </a:custGeom>
            <a:solidFill>
              <a:schemeClr val="bg1"/>
            </a:solidFill>
            <a:ln w="381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00" name="AutoShape 46"/>
            <p:cNvSpPr>
              <a:spLocks/>
            </p:cNvSpPr>
            <p:nvPr/>
          </p:nvSpPr>
          <p:spPr bwMode="auto">
            <a:xfrm rot="-5616826">
              <a:off x="311" y="192"/>
              <a:ext cx="396" cy="289"/>
            </a:xfrm>
            <a:custGeom>
              <a:avLst/>
              <a:gdLst>
                <a:gd name="T0" fmla="*/ 3 w 21285"/>
                <a:gd name="T1" fmla="*/ 94 h 19294"/>
                <a:gd name="T2" fmla="*/ 273 w 21285"/>
                <a:gd name="T3" fmla="*/ 85 h 19294"/>
                <a:gd name="T4" fmla="*/ 148 w 21285"/>
                <a:gd name="T5" fmla="*/ 47 h 19294"/>
                <a:gd name="T6" fmla="*/ 113 w 21285"/>
                <a:gd name="T7" fmla="*/ 21 h 19294"/>
                <a:gd name="T8" fmla="*/ 283 w 21285"/>
                <a:gd name="T9" fmla="*/ 36 h 19294"/>
                <a:gd name="T10" fmla="*/ 396 w 21285"/>
                <a:gd name="T11" fmla="*/ 132 h 19294"/>
                <a:gd name="T12" fmla="*/ 283 w 21285"/>
                <a:gd name="T13" fmla="*/ 249 h 19294"/>
                <a:gd name="T14" fmla="*/ 117 w 21285"/>
                <a:gd name="T15" fmla="*/ 274 h 19294"/>
                <a:gd name="T16" fmla="*/ 169 w 21285"/>
                <a:gd name="T17" fmla="*/ 228 h 19294"/>
                <a:gd name="T18" fmla="*/ 275 w 21285"/>
                <a:gd name="T19" fmla="*/ 196 h 19294"/>
                <a:gd name="T20" fmla="*/ 0 w 21285"/>
                <a:gd name="T21" fmla="*/ 178 h 19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5" h="19294">
                  <a:moveTo>
                    <a:pt x="165" y="6299"/>
                  </a:moveTo>
                  <a:lnTo>
                    <a:pt x="14691" y="5655"/>
                  </a:lnTo>
                  <a:lnTo>
                    <a:pt x="7974" y="3156"/>
                  </a:lnTo>
                  <a:cubicBezTo>
                    <a:pt x="7974" y="3156"/>
                    <a:pt x="5948" y="2974"/>
                    <a:pt x="6063" y="1430"/>
                  </a:cubicBezTo>
                  <a:cubicBezTo>
                    <a:pt x="6038" y="-668"/>
                    <a:pt x="9316" y="-504"/>
                    <a:pt x="15188" y="2385"/>
                  </a:cubicBezTo>
                  <a:cubicBezTo>
                    <a:pt x="19761" y="4635"/>
                    <a:pt x="21115" y="6599"/>
                    <a:pt x="21277" y="8816"/>
                  </a:cubicBezTo>
                  <a:cubicBezTo>
                    <a:pt x="21614" y="13430"/>
                    <a:pt x="17428" y="15561"/>
                    <a:pt x="15205" y="16624"/>
                  </a:cubicBezTo>
                  <a:cubicBezTo>
                    <a:pt x="12983" y="17686"/>
                    <a:pt x="7308" y="20932"/>
                    <a:pt x="6290" y="18306"/>
                  </a:cubicBezTo>
                  <a:cubicBezTo>
                    <a:pt x="5707" y="16802"/>
                    <a:pt x="7908" y="15518"/>
                    <a:pt x="9104" y="15203"/>
                  </a:cubicBezTo>
                  <a:cubicBezTo>
                    <a:pt x="10665" y="14792"/>
                    <a:pt x="14787" y="13086"/>
                    <a:pt x="14787" y="13086"/>
                  </a:cubicBezTo>
                  <a:lnTo>
                    <a:pt x="14" y="11861"/>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01" name="AutoShape 47"/>
            <p:cNvSpPr>
              <a:spLocks/>
            </p:cNvSpPr>
            <p:nvPr/>
          </p:nvSpPr>
          <p:spPr bwMode="auto">
            <a:xfrm rot="-123050">
              <a:off x="62" y="62"/>
              <a:ext cx="81" cy="90"/>
            </a:xfrm>
            <a:custGeom>
              <a:avLst/>
              <a:gdLst>
                <a:gd name="T0" fmla="*/ 12 w 19668"/>
                <a:gd name="T1" fmla="*/ 13 h 19670"/>
                <a:gd name="T2" fmla="*/ 12 w 19668"/>
                <a:gd name="T3" fmla="*/ 77 h 19670"/>
                <a:gd name="T4" fmla="*/ 69 w 19668"/>
                <a:gd name="T5" fmla="*/ 77 h 19670"/>
                <a:gd name="T6" fmla="*/ 69 w 19668"/>
                <a:gd name="T7" fmla="*/ 13 h 19670"/>
                <a:gd name="T8" fmla="*/ 12 w 19668"/>
                <a:gd name="T9" fmla="*/ 13 h 19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8" h="19670">
                  <a:moveTo>
                    <a:pt x="2875" y="2876"/>
                  </a:moveTo>
                  <a:cubicBezTo>
                    <a:pt x="-972" y="6723"/>
                    <a:pt x="-984" y="12950"/>
                    <a:pt x="2849" y="16784"/>
                  </a:cubicBezTo>
                  <a:cubicBezTo>
                    <a:pt x="6682" y="20619"/>
                    <a:pt x="12909" y="20609"/>
                    <a:pt x="16757" y="16762"/>
                  </a:cubicBezTo>
                  <a:cubicBezTo>
                    <a:pt x="20604" y="12915"/>
                    <a:pt x="20616" y="6688"/>
                    <a:pt x="16783" y="2853"/>
                  </a:cubicBezTo>
                  <a:cubicBezTo>
                    <a:pt x="12950" y="-981"/>
                    <a:pt x="6723" y="-971"/>
                    <a:pt x="2875" y="2876"/>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02" name="AutoShape 48"/>
            <p:cNvSpPr>
              <a:spLocks/>
            </p:cNvSpPr>
            <p:nvPr/>
          </p:nvSpPr>
          <p:spPr bwMode="auto">
            <a:xfrm rot="10676949" flipH="1">
              <a:off x="79" y="428"/>
              <a:ext cx="64" cy="48"/>
            </a:xfrm>
            <a:custGeom>
              <a:avLst/>
              <a:gdLst>
                <a:gd name="T0" fmla="*/ 9 w 19672"/>
                <a:gd name="T1" fmla="*/ 7 h 19665"/>
                <a:gd name="T2" fmla="*/ 9 w 19672"/>
                <a:gd name="T3" fmla="*/ 41 h 19665"/>
                <a:gd name="T4" fmla="*/ 55 w 19672"/>
                <a:gd name="T5" fmla="*/ 41 h 19665"/>
                <a:gd name="T6" fmla="*/ 55 w 19672"/>
                <a:gd name="T7" fmla="*/ 7 h 19665"/>
                <a:gd name="T8" fmla="*/ 9 w 19672"/>
                <a:gd name="T9" fmla="*/ 7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2" h="19665">
                  <a:moveTo>
                    <a:pt x="2877" y="2873"/>
                  </a:moveTo>
                  <a:cubicBezTo>
                    <a:pt x="-969" y="6722"/>
                    <a:pt x="-977" y="12948"/>
                    <a:pt x="2859" y="16778"/>
                  </a:cubicBezTo>
                  <a:cubicBezTo>
                    <a:pt x="6696" y="20609"/>
                    <a:pt x="12923" y="20594"/>
                    <a:pt x="16769" y="16745"/>
                  </a:cubicBezTo>
                  <a:cubicBezTo>
                    <a:pt x="20615" y="12896"/>
                    <a:pt x="20623" y="6670"/>
                    <a:pt x="16787" y="2840"/>
                  </a:cubicBezTo>
                  <a:cubicBezTo>
                    <a:pt x="12950" y="-991"/>
                    <a:pt x="6723" y="-976"/>
                    <a:pt x="2877" y="2873"/>
                  </a:cubicBezTo>
                </a:path>
              </a:pathLst>
            </a:custGeom>
            <a:solidFill>
              <a:schemeClr val="bg1"/>
            </a:solidFill>
            <a:ln w="381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03" name="AutoShape 49"/>
            <p:cNvSpPr>
              <a:spLocks/>
            </p:cNvSpPr>
            <p:nvPr/>
          </p:nvSpPr>
          <p:spPr bwMode="auto">
            <a:xfrm rot="-5616826">
              <a:off x="-38" y="211"/>
              <a:ext cx="297" cy="208"/>
            </a:xfrm>
            <a:custGeom>
              <a:avLst/>
              <a:gdLst>
                <a:gd name="T0" fmla="*/ 3 w 21281"/>
                <a:gd name="T1" fmla="*/ 68 h 19290"/>
                <a:gd name="T2" fmla="*/ 205 w 21281"/>
                <a:gd name="T3" fmla="*/ 62 h 19290"/>
                <a:gd name="T4" fmla="*/ 111 w 21281"/>
                <a:gd name="T5" fmla="*/ 34 h 19290"/>
                <a:gd name="T6" fmla="*/ 85 w 21281"/>
                <a:gd name="T7" fmla="*/ 16 h 19290"/>
                <a:gd name="T8" fmla="*/ 212 w 21281"/>
                <a:gd name="T9" fmla="*/ 26 h 19290"/>
                <a:gd name="T10" fmla="*/ 297 w 21281"/>
                <a:gd name="T11" fmla="*/ 96 h 19290"/>
                <a:gd name="T12" fmla="*/ 213 w 21281"/>
                <a:gd name="T13" fmla="*/ 180 h 19290"/>
                <a:gd name="T14" fmla="*/ 88 w 21281"/>
                <a:gd name="T15" fmla="*/ 198 h 19290"/>
                <a:gd name="T16" fmla="*/ 128 w 21281"/>
                <a:gd name="T17" fmla="*/ 164 h 19290"/>
                <a:gd name="T18" fmla="*/ 207 w 21281"/>
                <a:gd name="T19" fmla="*/ 142 h 19290"/>
                <a:gd name="T20" fmla="*/ 1 w 21281"/>
                <a:gd name="T21" fmla="*/ 128 h 19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1" h="19290">
                  <a:moveTo>
                    <a:pt x="180" y="6298"/>
                  </a:moveTo>
                  <a:lnTo>
                    <a:pt x="14702" y="5710"/>
                  </a:lnTo>
                  <a:lnTo>
                    <a:pt x="7980" y="3186"/>
                  </a:lnTo>
                  <a:cubicBezTo>
                    <a:pt x="7980" y="3186"/>
                    <a:pt x="5954" y="2996"/>
                    <a:pt x="6065" y="1453"/>
                  </a:cubicBezTo>
                  <a:cubicBezTo>
                    <a:pt x="6035" y="-645"/>
                    <a:pt x="9313" y="-468"/>
                    <a:pt x="15191" y="2443"/>
                  </a:cubicBezTo>
                  <a:cubicBezTo>
                    <a:pt x="19768" y="4710"/>
                    <a:pt x="21127" y="6678"/>
                    <a:pt x="21294" y="8896"/>
                  </a:cubicBezTo>
                  <a:cubicBezTo>
                    <a:pt x="21642" y="13510"/>
                    <a:pt x="17461" y="15625"/>
                    <a:pt x="15242" y="16678"/>
                  </a:cubicBezTo>
                  <a:cubicBezTo>
                    <a:pt x="13022" y="17732"/>
                    <a:pt x="7356" y="20955"/>
                    <a:pt x="6332" y="18326"/>
                  </a:cubicBezTo>
                  <a:cubicBezTo>
                    <a:pt x="5745" y="16819"/>
                    <a:pt x="7944" y="15545"/>
                    <a:pt x="9139" y="15234"/>
                  </a:cubicBezTo>
                  <a:cubicBezTo>
                    <a:pt x="10698" y="14829"/>
                    <a:pt x="14815" y="13140"/>
                    <a:pt x="14815" y="13140"/>
                  </a:cubicBezTo>
                  <a:lnTo>
                    <a:pt x="42" y="11858"/>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grpSp>
      <p:grpSp>
        <p:nvGrpSpPr>
          <p:cNvPr id="107" name="Group 106"/>
          <p:cNvGrpSpPr/>
          <p:nvPr/>
        </p:nvGrpSpPr>
        <p:grpSpPr>
          <a:xfrm>
            <a:off x="3293260" y="4603274"/>
            <a:ext cx="5046480" cy="1323439"/>
            <a:chOff x="3293260" y="4603274"/>
            <a:chExt cx="5046480" cy="1323439"/>
          </a:xfrm>
        </p:grpSpPr>
        <p:sp>
          <p:nvSpPr>
            <p:cNvPr id="85" name="Chevron 84"/>
            <p:cNvSpPr/>
            <p:nvPr/>
          </p:nvSpPr>
          <p:spPr bwMode="auto">
            <a:xfrm>
              <a:off x="3293260" y="4603274"/>
              <a:ext cx="5046480" cy="1323439"/>
            </a:xfrm>
            <a:prstGeom prst="chevron">
              <a:avLst>
                <a:gd name="adj" fmla="val 37895"/>
              </a:avLst>
            </a:prstGeom>
            <a:noFill/>
            <a:ln w="127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86" name="Rectangle 85"/>
            <p:cNvSpPr/>
            <p:nvPr/>
          </p:nvSpPr>
          <p:spPr>
            <a:xfrm>
              <a:off x="3830542" y="4831045"/>
              <a:ext cx="3976196" cy="830997"/>
            </a:xfrm>
            <a:prstGeom prst="rect">
              <a:avLst/>
            </a:prstGeom>
          </p:spPr>
          <p:txBody>
            <a:bodyPr wrap="square">
              <a:spAutoFit/>
            </a:bodyPr>
            <a:lstStyle/>
            <a:p>
              <a:pPr algn="ctr" fontAlgn="auto">
                <a:spcBef>
                  <a:spcPts val="0"/>
                </a:spcBef>
                <a:spcAft>
                  <a:spcPts val="0"/>
                </a:spcAft>
                <a:buClrTx/>
                <a:buNone/>
                <a:defRPr/>
              </a:pPr>
              <a:r>
                <a:rPr lang="en-US" altLang="zh-CN" b="0" dirty="0" smtClean="0">
                  <a:solidFill>
                    <a:srgbClr val="FFC000"/>
                  </a:solidFill>
                </a:rPr>
                <a:t>47 million new sensors connected per day</a:t>
              </a:r>
            </a:p>
          </p:txBody>
        </p:sp>
      </p:grpSp>
      <p:sp>
        <p:nvSpPr>
          <p:cNvPr id="79" name="TextBox 78"/>
          <p:cNvSpPr txBox="1"/>
          <p:nvPr/>
        </p:nvSpPr>
        <p:spPr>
          <a:xfrm>
            <a:off x="8672218" y="4972606"/>
            <a:ext cx="3522957" cy="954107"/>
          </a:xfrm>
          <a:prstGeom prst="rect">
            <a:avLst/>
          </a:prstGeom>
          <a:noFill/>
        </p:spPr>
        <p:txBody>
          <a:bodyPr wrap="square" rtlCol="0">
            <a:spAutoFit/>
          </a:bodyPr>
          <a:lstStyle/>
          <a:p>
            <a:pPr defTabSz="914400">
              <a:defRPr/>
            </a:pPr>
            <a:r>
              <a:rPr kumimoji="1" lang="en-US" altLang="zh-CN" sz="2800" b="1" dirty="0" smtClean="0">
                <a:solidFill>
                  <a:srgbClr val="00B0F0"/>
                </a:solidFill>
                <a:latin typeface="Huawei Script Regular" pitchFamily="50" charset="0"/>
                <a:cs typeface="Arial" pitchFamily="34" charset="0"/>
                <a:sym typeface="Huawei Script" pitchFamily="50" charset="0"/>
              </a:rPr>
              <a:t>Internet of Things &amp; Service</a:t>
            </a:r>
          </a:p>
        </p:txBody>
      </p:sp>
      <p:sp>
        <p:nvSpPr>
          <p:cNvPr id="147" name="Rectangle 38"/>
          <p:cNvSpPr>
            <a:spLocks/>
          </p:cNvSpPr>
          <p:nvPr/>
        </p:nvSpPr>
        <p:spPr bwMode="auto">
          <a:xfrm>
            <a:off x="264939" y="5017807"/>
            <a:ext cx="3140876" cy="473972"/>
          </a:xfrm>
          <a:prstGeom prst="rect">
            <a:avLst/>
          </a:prstGeom>
          <a:noFill/>
          <a:ln w="12700">
            <a:noFill/>
            <a:miter lim="800000"/>
            <a:headEnd/>
            <a:tailEnd/>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dirty="0" smtClean="0">
                <a:solidFill>
                  <a:srgbClr val="00B0F0"/>
                </a:solidFill>
                <a:latin typeface="Huawei Script Regular" pitchFamily="50" charset="0"/>
                <a:cs typeface="Arial" pitchFamily="34" charset="0"/>
                <a:sym typeface="Huawei Script" pitchFamily="50" charset="0"/>
              </a:rPr>
              <a:t>Internet of People</a:t>
            </a:r>
          </a:p>
        </p:txBody>
      </p:sp>
      <p:grpSp>
        <p:nvGrpSpPr>
          <p:cNvPr id="154" name="Group 50"/>
          <p:cNvGrpSpPr>
            <a:grpSpLocks/>
          </p:cNvGrpSpPr>
          <p:nvPr/>
        </p:nvGrpSpPr>
        <p:grpSpPr bwMode="auto">
          <a:xfrm rot="205411">
            <a:off x="10243057" y="2602800"/>
            <a:ext cx="689869" cy="590899"/>
            <a:chOff x="7" y="2"/>
            <a:chExt cx="646" cy="553"/>
          </a:xfrm>
        </p:grpSpPr>
        <p:sp>
          <p:nvSpPr>
            <p:cNvPr id="155" name="AutoShape 44"/>
            <p:cNvSpPr>
              <a:spLocks/>
            </p:cNvSpPr>
            <p:nvPr/>
          </p:nvSpPr>
          <p:spPr bwMode="auto">
            <a:xfrm rot="-123050">
              <a:off x="440" y="2"/>
              <a:ext cx="114" cy="119"/>
            </a:xfrm>
            <a:custGeom>
              <a:avLst/>
              <a:gdLst>
                <a:gd name="T0" fmla="*/ 17 w 19679"/>
                <a:gd name="T1" fmla="*/ 17 h 19679"/>
                <a:gd name="T2" fmla="*/ 17 w 19679"/>
                <a:gd name="T3" fmla="*/ 102 h 19679"/>
                <a:gd name="T4" fmla="*/ 97 w 19679"/>
                <a:gd name="T5" fmla="*/ 102 h 19679"/>
                <a:gd name="T6" fmla="*/ 97 w 19679"/>
                <a:gd name="T7" fmla="*/ 17 h 19679"/>
                <a:gd name="T8" fmla="*/ 17 w 19679"/>
                <a:gd name="T9" fmla="*/ 17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2882" y="2882"/>
                  </a:moveTo>
                  <a:cubicBezTo>
                    <a:pt x="-961" y="6724"/>
                    <a:pt x="-961" y="12954"/>
                    <a:pt x="2881" y="16797"/>
                  </a:cubicBezTo>
                  <a:cubicBezTo>
                    <a:pt x="6724" y="20639"/>
                    <a:pt x="12954" y="20639"/>
                    <a:pt x="16796" y="16796"/>
                  </a:cubicBezTo>
                  <a:cubicBezTo>
                    <a:pt x="20639" y="12954"/>
                    <a:pt x="20639" y="6724"/>
                    <a:pt x="16797" y="2881"/>
                  </a:cubicBezTo>
                  <a:cubicBezTo>
                    <a:pt x="12954" y="-961"/>
                    <a:pt x="6724" y="-961"/>
                    <a:pt x="2882" y="2882"/>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56" name="AutoShape 45"/>
            <p:cNvSpPr>
              <a:spLocks/>
            </p:cNvSpPr>
            <p:nvPr/>
          </p:nvSpPr>
          <p:spPr bwMode="auto">
            <a:xfrm rot="10676949" flipH="1">
              <a:off x="474" y="492"/>
              <a:ext cx="84" cy="63"/>
            </a:xfrm>
            <a:custGeom>
              <a:avLst/>
              <a:gdLst>
                <a:gd name="T0" fmla="*/ 12 w 19679"/>
                <a:gd name="T1" fmla="*/ 9 h 19679"/>
                <a:gd name="T2" fmla="*/ 12 w 19679"/>
                <a:gd name="T3" fmla="*/ 54 h 19679"/>
                <a:gd name="T4" fmla="*/ 72 w 19679"/>
                <a:gd name="T5" fmla="*/ 54 h 19679"/>
                <a:gd name="T6" fmla="*/ 72 w 19679"/>
                <a:gd name="T7" fmla="*/ 9 h 19679"/>
                <a:gd name="T8" fmla="*/ 12 w 19679"/>
                <a:gd name="T9" fmla="*/ 9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2882" y="2882"/>
                  </a:moveTo>
                  <a:cubicBezTo>
                    <a:pt x="-961" y="6724"/>
                    <a:pt x="-961" y="12954"/>
                    <a:pt x="2881" y="16797"/>
                  </a:cubicBezTo>
                  <a:cubicBezTo>
                    <a:pt x="6724" y="20639"/>
                    <a:pt x="12954" y="20639"/>
                    <a:pt x="16796" y="16796"/>
                  </a:cubicBezTo>
                  <a:cubicBezTo>
                    <a:pt x="20639" y="12954"/>
                    <a:pt x="20639" y="6724"/>
                    <a:pt x="16797" y="2881"/>
                  </a:cubicBezTo>
                  <a:cubicBezTo>
                    <a:pt x="12954" y="-961"/>
                    <a:pt x="6724" y="-961"/>
                    <a:pt x="2882" y="2882"/>
                  </a:cubicBezTo>
                </a:path>
              </a:pathLst>
            </a:custGeom>
            <a:solidFill>
              <a:schemeClr val="bg1"/>
            </a:solidFill>
            <a:ln w="381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57" name="AutoShape 46"/>
            <p:cNvSpPr>
              <a:spLocks/>
            </p:cNvSpPr>
            <p:nvPr/>
          </p:nvSpPr>
          <p:spPr bwMode="auto">
            <a:xfrm rot="-5616826">
              <a:off x="311" y="192"/>
              <a:ext cx="396" cy="289"/>
            </a:xfrm>
            <a:custGeom>
              <a:avLst/>
              <a:gdLst>
                <a:gd name="T0" fmla="*/ 3 w 21285"/>
                <a:gd name="T1" fmla="*/ 94 h 19294"/>
                <a:gd name="T2" fmla="*/ 273 w 21285"/>
                <a:gd name="T3" fmla="*/ 85 h 19294"/>
                <a:gd name="T4" fmla="*/ 148 w 21285"/>
                <a:gd name="T5" fmla="*/ 47 h 19294"/>
                <a:gd name="T6" fmla="*/ 113 w 21285"/>
                <a:gd name="T7" fmla="*/ 21 h 19294"/>
                <a:gd name="T8" fmla="*/ 283 w 21285"/>
                <a:gd name="T9" fmla="*/ 36 h 19294"/>
                <a:gd name="T10" fmla="*/ 396 w 21285"/>
                <a:gd name="T11" fmla="*/ 132 h 19294"/>
                <a:gd name="T12" fmla="*/ 283 w 21285"/>
                <a:gd name="T13" fmla="*/ 249 h 19294"/>
                <a:gd name="T14" fmla="*/ 117 w 21285"/>
                <a:gd name="T15" fmla="*/ 274 h 19294"/>
                <a:gd name="T16" fmla="*/ 169 w 21285"/>
                <a:gd name="T17" fmla="*/ 228 h 19294"/>
                <a:gd name="T18" fmla="*/ 275 w 21285"/>
                <a:gd name="T19" fmla="*/ 196 h 19294"/>
                <a:gd name="T20" fmla="*/ 0 w 21285"/>
                <a:gd name="T21" fmla="*/ 178 h 19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5" h="19294">
                  <a:moveTo>
                    <a:pt x="165" y="6299"/>
                  </a:moveTo>
                  <a:lnTo>
                    <a:pt x="14691" y="5655"/>
                  </a:lnTo>
                  <a:lnTo>
                    <a:pt x="7974" y="3156"/>
                  </a:lnTo>
                  <a:cubicBezTo>
                    <a:pt x="7974" y="3156"/>
                    <a:pt x="5948" y="2974"/>
                    <a:pt x="6063" y="1430"/>
                  </a:cubicBezTo>
                  <a:cubicBezTo>
                    <a:pt x="6038" y="-668"/>
                    <a:pt x="9316" y="-504"/>
                    <a:pt x="15188" y="2385"/>
                  </a:cubicBezTo>
                  <a:cubicBezTo>
                    <a:pt x="19761" y="4635"/>
                    <a:pt x="21115" y="6599"/>
                    <a:pt x="21277" y="8816"/>
                  </a:cubicBezTo>
                  <a:cubicBezTo>
                    <a:pt x="21614" y="13430"/>
                    <a:pt x="17428" y="15561"/>
                    <a:pt x="15205" y="16624"/>
                  </a:cubicBezTo>
                  <a:cubicBezTo>
                    <a:pt x="12983" y="17686"/>
                    <a:pt x="7308" y="20932"/>
                    <a:pt x="6290" y="18306"/>
                  </a:cubicBezTo>
                  <a:cubicBezTo>
                    <a:pt x="5707" y="16802"/>
                    <a:pt x="7908" y="15518"/>
                    <a:pt x="9104" y="15203"/>
                  </a:cubicBezTo>
                  <a:cubicBezTo>
                    <a:pt x="10665" y="14792"/>
                    <a:pt x="14787" y="13086"/>
                    <a:pt x="14787" y="13086"/>
                  </a:cubicBezTo>
                  <a:lnTo>
                    <a:pt x="14" y="11861"/>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58" name="AutoShape 47"/>
            <p:cNvSpPr>
              <a:spLocks/>
            </p:cNvSpPr>
            <p:nvPr/>
          </p:nvSpPr>
          <p:spPr bwMode="auto">
            <a:xfrm rot="-123050">
              <a:off x="62" y="62"/>
              <a:ext cx="81" cy="90"/>
            </a:xfrm>
            <a:custGeom>
              <a:avLst/>
              <a:gdLst>
                <a:gd name="T0" fmla="*/ 12 w 19668"/>
                <a:gd name="T1" fmla="*/ 13 h 19670"/>
                <a:gd name="T2" fmla="*/ 12 w 19668"/>
                <a:gd name="T3" fmla="*/ 77 h 19670"/>
                <a:gd name="T4" fmla="*/ 69 w 19668"/>
                <a:gd name="T5" fmla="*/ 77 h 19670"/>
                <a:gd name="T6" fmla="*/ 69 w 19668"/>
                <a:gd name="T7" fmla="*/ 13 h 19670"/>
                <a:gd name="T8" fmla="*/ 12 w 19668"/>
                <a:gd name="T9" fmla="*/ 13 h 19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8" h="19670">
                  <a:moveTo>
                    <a:pt x="2875" y="2876"/>
                  </a:moveTo>
                  <a:cubicBezTo>
                    <a:pt x="-972" y="6723"/>
                    <a:pt x="-984" y="12950"/>
                    <a:pt x="2849" y="16784"/>
                  </a:cubicBezTo>
                  <a:cubicBezTo>
                    <a:pt x="6682" y="20619"/>
                    <a:pt x="12909" y="20609"/>
                    <a:pt x="16757" y="16762"/>
                  </a:cubicBezTo>
                  <a:cubicBezTo>
                    <a:pt x="20604" y="12915"/>
                    <a:pt x="20616" y="6688"/>
                    <a:pt x="16783" y="2853"/>
                  </a:cubicBezTo>
                  <a:cubicBezTo>
                    <a:pt x="12950" y="-981"/>
                    <a:pt x="6723" y="-971"/>
                    <a:pt x="2875" y="2876"/>
                  </a:cubicBez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59" name="AutoShape 48"/>
            <p:cNvSpPr>
              <a:spLocks/>
            </p:cNvSpPr>
            <p:nvPr/>
          </p:nvSpPr>
          <p:spPr bwMode="auto">
            <a:xfrm rot="10676949" flipH="1">
              <a:off x="79" y="428"/>
              <a:ext cx="64" cy="48"/>
            </a:xfrm>
            <a:custGeom>
              <a:avLst/>
              <a:gdLst>
                <a:gd name="T0" fmla="*/ 9 w 19672"/>
                <a:gd name="T1" fmla="*/ 7 h 19665"/>
                <a:gd name="T2" fmla="*/ 9 w 19672"/>
                <a:gd name="T3" fmla="*/ 41 h 19665"/>
                <a:gd name="T4" fmla="*/ 55 w 19672"/>
                <a:gd name="T5" fmla="*/ 41 h 19665"/>
                <a:gd name="T6" fmla="*/ 55 w 19672"/>
                <a:gd name="T7" fmla="*/ 7 h 19665"/>
                <a:gd name="T8" fmla="*/ 9 w 19672"/>
                <a:gd name="T9" fmla="*/ 7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2" h="19665">
                  <a:moveTo>
                    <a:pt x="2877" y="2873"/>
                  </a:moveTo>
                  <a:cubicBezTo>
                    <a:pt x="-969" y="6722"/>
                    <a:pt x="-977" y="12948"/>
                    <a:pt x="2859" y="16778"/>
                  </a:cubicBezTo>
                  <a:cubicBezTo>
                    <a:pt x="6696" y="20609"/>
                    <a:pt x="12923" y="20594"/>
                    <a:pt x="16769" y="16745"/>
                  </a:cubicBezTo>
                  <a:cubicBezTo>
                    <a:pt x="20615" y="12896"/>
                    <a:pt x="20623" y="6670"/>
                    <a:pt x="16787" y="2840"/>
                  </a:cubicBezTo>
                  <a:cubicBezTo>
                    <a:pt x="12950" y="-991"/>
                    <a:pt x="6723" y="-976"/>
                    <a:pt x="2877" y="2873"/>
                  </a:cubicBezTo>
                </a:path>
              </a:pathLst>
            </a:custGeom>
            <a:solidFill>
              <a:schemeClr val="bg1"/>
            </a:solidFill>
            <a:ln w="38100" cap="flat">
              <a:noFill/>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60" name="AutoShape 49"/>
            <p:cNvSpPr>
              <a:spLocks/>
            </p:cNvSpPr>
            <p:nvPr/>
          </p:nvSpPr>
          <p:spPr bwMode="auto">
            <a:xfrm rot="-5616826">
              <a:off x="-38" y="211"/>
              <a:ext cx="297" cy="208"/>
            </a:xfrm>
            <a:custGeom>
              <a:avLst/>
              <a:gdLst>
                <a:gd name="T0" fmla="*/ 3 w 21281"/>
                <a:gd name="T1" fmla="*/ 68 h 19290"/>
                <a:gd name="T2" fmla="*/ 205 w 21281"/>
                <a:gd name="T3" fmla="*/ 62 h 19290"/>
                <a:gd name="T4" fmla="*/ 111 w 21281"/>
                <a:gd name="T5" fmla="*/ 34 h 19290"/>
                <a:gd name="T6" fmla="*/ 85 w 21281"/>
                <a:gd name="T7" fmla="*/ 16 h 19290"/>
                <a:gd name="T8" fmla="*/ 212 w 21281"/>
                <a:gd name="T9" fmla="*/ 26 h 19290"/>
                <a:gd name="T10" fmla="*/ 297 w 21281"/>
                <a:gd name="T11" fmla="*/ 96 h 19290"/>
                <a:gd name="T12" fmla="*/ 213 w 21281"/>
                <a:gd name="T13" fmla="*/ 180 h 19290"/>
                <a:gd name="T14" fmla="*/ 88 w 21281"/>
                <a:gd name="T15" fmla="*/ 198 h 19290"/>
                <a:gd name="T16" fmla="*/ 128 w 21281"/>
                <a:gd name="T17" fmla="*/ 164 h 19290"/>
                <a:gd name="T18" fmla="*/ 207 w 21281"/>
                <a:gd name="T19" fmla="*/ 142 h 19290"/>
                <a:gd name="T20" fmla="*/ 1 w 21281"/>
                <a:gd name="T21" fmla="*/ 128 h 19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1" h="19290">
                  <a:moveTo>
                    <a:pt x="180" y="6298"/>
                  </a:moveTo>
                  <a:lnTo>
                    <a:pt x="14702" y="5710"/>
                  </a:lnTo>
                  <a:lnTo>
                    <a:pt x="7980" y="3186"/>
                  </a:lnTo>
                  <a:cubicBezTo>
                    <a:pt x="7980" y="3186"/>
                    <a:pt x="5954" y="2996"/>
                    <a:pt x="6065" y="1453"/>
                  </a:cubicBezTo>
                  <a:cubicBezTo>
                    <a:pt x="6035" y="-645"/>
                    <a:pt x="9313" y="-468"/>
                    <a:pt x="15191" y="2443"/>
                  </a:cubicBezTo>
                  <a:cubicBezTo>
                    <a:pt x="19768" y="4710"/>
                    <a:pt x="21127" y="6678"/>
                    <a:pt x="21294" y="8896"/>
                  </a:cubicBezTo>
                  <a:cubicBezTo>
                    <a:pt x="21642" y="13510"/>
                    <a:pt x="17461" y="15625"/>
                    <a:pt x="15242" y="16678"/>
                  </a:cubicBezTo>
                  <a:cubicBezTo>
                    <a:pt x="13022" y="17732"/>
                    <a:pt x="7356" y="20955"/>
                    <a:pt x="6332" y="18326"/>
                  </a:cubicBezTo>
                  <a:cubicBezTo>
                    <a:pt x="5745" y="16819"/>
                    <a:pt x="7944" y="15545"/>
                    <a:pt x="9139" y="15234"/>
                  </a:cubicBezTo>
                  <a:cubicBezTo>
                    <a:pt x="10698" y="14829"/>
                    <a:pt x="14815" y="13140"/>
                    <a:pt x="14815" y="13140"/>
                  </a:cubicBezTo>
                  <a:lnTo>
                    <a:pt x="42" y="11858"/>
                  </a:lnTo>
                </a:path>
              </a:pathLst>
            </a:custGeom>
            <a:noFill/>
            <a:ln w="19050" cap="flat">
              <a:solidFill>
                <a:srgbClr val="47CCFC"/>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smtClean="0">
                <a:ln>
                  <a:noFill/>
                </a:ln>
                <a:solidFill>
                  <a:schemeClr val="bg1"/>
                </a:solidFill>
                <a:effectLst/>
                <a:uLnTx/>
                <a:uFillTx/>
                <a:latin typeface="Arial" pitchFamily="34" charset="0"/>
                <a:cs typeface="Arial" pitchFamily="34" charset="0"/>
              </a:endParaRPr>
            </a:p>
          </p:txBody>
        </p:sp>
      </p:grpSp>
    </p:spTree>
    <p:extLst>
      <p:ext uri="{BB962C8B-B14F-4D97-AF65-F5344CB8AC3E}">
        <p14:creationId xmlns:p14="http://schemas.microsoft.com/office/powerpoint/2010/main" val="4138601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5460" y="189434"/>
            <a:ext cx="11190719" cy="792641"/>
          </a:xfrm>
          <a:prstGeom prst="rect">
            <a:avLst/>
          </a:prstGeom>
          <a:noFill/>
          <a:ln w="9525">
            <a:noFill/>
            <a:miter lim="800000"/>
            <a:headEnd/>
            <a:tailEnd/>
          </a:ln>
        </p:spPr>
        <p:txBody>
          <a:bodyPr vert="horz" wrap="square" lIns="0" tIns="40104" rIns="80209" bIns="40104" numCol="1" anchor="ctr" anchorCtr="0" compatLnSpc="1">
            <a:prstTxWarp prst="textNoShape">
              <a:avLst/>
            </a:prstTxWarp>
          </a:bodyPr>
          <a:lstStyle/>
          <a:p>
            <a:pPr defTabSz="1219444">
              <a:spcBef>
                <a:spcPct val="0"/>
              </a:spcBef>
              <a:defRPr/>
            </a:pPr>
            <a:r>
              <a:rPr kumimoji="1" lang="en-US" altLang="zh-CN" sz="32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Arial" pitchFamily="34" charset="0"/>
              </a:rPr>
              <a:t>Entering into the Shift Age…</a:t>
            </a:r>
            <a:r>
              <a:rPr kumimoji="1" lang="en-US" altLang="zh-CN" sz="3200" b="1" dirty="0">
                <a:gradFill>
                  <a:gsLst>
                    <a:gs pos="49000">
                      <a:prstClr val="white"/>
                    </a:gs>
                    <a:gs pos="100000">
                      <a:prstClr val="white">
                        <a:lumMod val="65000"/>
                      </a:prstClr>
                    </a:gs>
                  </a:gsLst>
                  <a:lin ang="5400000" scaled="1"/>
                </a:gradFill>
                <a:latin typeface="Huawei Script Regular" pitchFamily="50" charset="0"/>
                <a:cs typeface="Arial" pitchFamily="34" charset="0"/>
                <a:sym typeface="Arial"/>
              </a:rPr>
              <a:t>f</a:t>
            </a:r>
            <a:r>
              <a:rPr kumimoji="1" lang="en-US" altLang="zh-CN" sz="32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Arial"/>
              </a:rPr>
              <a:t>rom Consumer </a:t>
            </a:r>
          </a:p>
          <a:p>
            <a:pPr defTabSz="1219444">
              <a:spcBef>
                <a:spcPct val="0"/>
              </a:spcBef>
              <a:defRPr/>
            </a:pPr>
            <a:r>
              <a:rPr kumimoji="1" lang="en-US" altLang="zh-CN" sz="32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Arial"/>
              </a:rPr>
              <a:t>Internet to Industrial Internet…</a:t>
            </a:r>
          </a:p>
        </p:txBody>
      </p:sp>
      <p:grpSp>
        <p:nvGrpSpPr>
          <p:cNvPr id="5" name="组合 202"/>
          <p:cNvGrpSpPr/>
          <p:nvPr/>
        </p:nvGrpSpPr>
        <p:grpSpPr>
          <a:xfrm>
            <a:off x="5815605" y="1270524"/>
            <a:ext cx="6464489" cy="3108973"/>
            <a:chOff x="6085747" y="1674642"/>
            <a:chExt cx="6457764" cy="3104661"/>
          </a:xfrm>
        </p:grpSpPr>
        <p:grpSp>
          <p:nvGrpSpPr>
            <p:cNvPr id="6" name="Group 107"/>
            <p:cNvGrpSpPr>
              <a:grpSpLocks/>
            </p:cNvGrpSpPr>
            <p:nvPr/>
          </p:nvGrpSpPr>
          <p:grpSpPr bwMode="auto">
            <a:xfrm>
              <a:off x="6085747" y="1674642"/>
              <a:ext cx="6457764" cy="3104661"/>
              <a:chOff x="49" y="456"/>
              <a:chExt cx="7096" cy="3509"/>
            </a:xfrm>
          </p:grpSpPr>
          <p:sp>
            <p:nvSpPr>
              <p:cNvPr id="9" name="Oval 53"/>
              <p:cNvSpPr>
                <a:spLocks/>
              </p:cNvSpPr>
              <p:nvPr/>
            </p:nvSpPr>
            <p:spPr bwMode="auto">
              <a:xfrm>
                <a:off x="524" y="839"/>
                <a:ext cx="2709" cy="2712"/>
              </a:xfrm>
              <a:prstGeom prst="ellips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0" name="AutoShape 54"/>
              <p:cNvSpPr>
                <a:spLocks/>
              </p:cNvSpPr>
              <p:nvPr/>
            </p:nvSpPr>
            <p:spPr bwMode="auto">
              <a:xfrm rot="2454478">
                <a:off x="3157" y="819"/>
                <a:ext cx="135" cy="137"/>
              </a:xfrm>
              <a:custGeom>
                <a:avLst/>
                <a:gdLst>
                  <a:gd name="T0" fmla="*/ 115 w 19676"/>
                  <a:gd name="T1" fmla="*/ 20 h 19676"/>
                  <a:gd name="T2" fmla="*/ 115 w 19676"/>
                  <a:gd name="T3" fmla="*/ 117 h 19676"/>
                  <a:gd name="T4" fmla="*/ 20 w 19676"/>
                  <a:gd name="T5" fmla="*/ 117 h 19676"/>
                  <a:gd name="T6" fmla="*/ 20 w 19676"/>
                  <a:gd name="T7" fmla="*/ 20 h 19676"/>
                  <a:gd name="T8" fmla="*/ 115 w 19676"/>
                  <a:gd name="T9" fmla="*/ 20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6">
                    <a:moveTo>
                      <a:pt x="16795" y="2890"/>
                    </a:moveTo>
                    <a:cubicBezTo>
                      <a:pt x="20639" y="6733"/>
                      <a:pt x="20642" y="12962"/>
                      <a:pt x="16802" y="16803"/>
                    </a:cubicBezTo>
                    <a:cubicBezTo>
                      <a:pt x="12961" y="20643"/>
                      <a:pt x="6732" y="20640"/>
                      <a:pt x="2889" y="16796"/>
                    </a:cubicBezTo>
                    <a:cubicBezTo>
                      <a:pt x="-955" y="12953"/>
                      <a:pt x="-958" y="6724"/>
                      <a:pt x="2882" y="2883"/>
                    </a:cubicBezTo>
                    <a:cubicBezTo>
                      <a:pt x="6723" y="-957"/>
                      <a:pt x="12952" y="-954"/>
                      <a:pt x="16795" y="2890"/>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1" name="AutoShape 56"/>
              <p:cNvSpPr>
                <a:spLocks/>
              </p:cNvSpPr>
              <p:nvPr/>
            </p:nvSpPr>
            <p:spPr bwMode="auto">
              <a:xfrm rot="7968671">
                <a:off x="2786" y="954"/>
                <a:ext cx="452" cy="342"/>
              </a:xfrm>
              <a:custGeom>
                <a:avLst/>
                <a:gdLst>
                  <a:gd name="T0" fmla="*/ 448 w 21276"/>
                  <a:gd name="T1" fmla="*/ 109 h 19287"/>
                  <a:gd name="T2" fmla="*/ 139 w 21276"/>
                  <a:gd name="T3" fmla="*/ 99 h 19287"/>
                  <a:gd name="T4" fmla="*/ 282 w 21276"/>
                  <a:gd name="T5" fmla="*/ 54 h 19287"/>
                  <a:gd name="T6" fmla="*/ 323 w 21276"/>
                  <a:gd name="T7" fmla="*/ 23 h 19287"/>
                  <a:gd name="T8" fmla="*/ 129 w 21276"/>
                  <a:gd name="T9" fmla="*/ 41 h 19287"/>
                  <a:gd name="T10" fmla="*/ -1 w 21276"/>
                  <a:gd name="T11" fmla="*/ 156 h 19287"/>
                  <a:gd name="T12" fmla="*/ 127 w 21276"/>
                  <a:gd name="T13" fmla="*/ 293 h 19287"/>
                  <a:gd name="T14" fmla="*/ 316 w 21276"/>
                  <a:gd name="T15" fmla="*/ 322 h 19287"/>
                  <a:gd name="T16" fmla="*/ 257 w 21276"/>
                  <a:gd name="T17" fmla="*/ 267 h 19287"/>
                  <a:gd name="T18" fmla="*/ 136 w 21276"/>
                  <a:gd name="T19" fmla="*/ 231 h 19287"/>
                  <a:gd name="T20" fmla="*/ 450 w 21276"/>
                  <a:gd name="T21" fmla="*/ 207 h 192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76" h="19287">
                    <a:moveTo>
                      <a:pt x="21072" y="6123"/>
                    </a:moveTo>
                    <a:lnTo>
                      <a:pt x="6557" y="5574"/>
                    </a:lnTo>
                    <a:lnTo>
                      <a:pt x="13286" y="3032"/>
                    </a:lnTo>
                    <a:cubicBezTo>
                      <a:pt x="13286" y="3032"/>
                      <a:pt x="15312" y="2837"/>
                      <a:pt x="15207" y="1294"/>
                    </a:cubicBezTo>
                    <a:cubicBezTo>
                      <a:pt x="15245" y="-803"/>
                      <a:pt x="11967" y="-618"/>
                      <a:pt x="6080" y="2308"/>
                    </a:cubicBezTo>
                    <a:cubicBezTo>
                      <a:pt x="1496" y="4587"/>
                      <a:pt x="130" y="6559"/>
                      <a:pt x="-45" y="8776"/>
                    </a:cubicBezTo>
                    <a:cubicBezTo>
                      <a:pt x="-410" y="13390"/>
                      <a:pt x="3762" y="15494"/>
                      <a:pt x="5977" y="16542"/>
                    </a:cubicBezTo>
                    <a:cubicBezTo>
                      <a:pt x="8192" y="17589"/>
                      <a:pt x="13844" y="20797"/>
                      <a:pt x="14878" y="18166"/>
                    </a:cubicBezTo>
                    <a:cubicBezTo>
                      <a:pt x="15470" y="16658"/>
                      <a:pt x="13277" y="15389"/>
                      <a:pt x="12084" y="15082"/>
                    </a:cubicBezTo>
                    <a:cubicBezTo>
                      <a:pt x="10526" y="14681"/>
                      <a:pt x="6416" y="13003"/>
                      <a:pt x="6416" y="13003"/>
                    </a:cubicBezTo>
                    <a:lnTo>
                      <a:pt x="21190" y="11683"/>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2" name="AutoShape 57"/>
              <p:cNvSpPr>
                <a:spLocks/>
              </p:cNvSpPr>
              <p:nvPr/>
            </p:nvSpPr>
            <p:spPr bwMode="auto">
              <a:xfrm rot="13785609">
                <a:off x="461" y="3306"/>
                <a:ext cx="111" cy="110"/>
              </a:xfrm>
              <a:custGeom>
                <a:avLst/>
                <a:gdLst>
                  <a:gd name="T0" fmla="*/ 95 w 19676"/>
                  <a:gd name="T1" fmla="*/ 16 h 19675"/>
                  <a:gd name="T2" fmla="*/ 95 w 19676"/>
                  <a:gd name="T3" fmla="*/ 94 h 19675"/>
                  <a:gd name="T4" fmla="*/ 16 w 19676"/>
                  <a:gd name="T5" fmla="*/ 94 h 19675"/>
                  <a:gd name="T6" fmla="*/ 16 w 19676"/>
                  <a:gd name="T7" fmla="*/ 16 h 19675"/>
                  <a:gd name="T8" fmla="*/ 95 w 19676"/>
                  <a:gd name="T9" fmla="*/ 16 h 19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5">
                    <a:moveTo>
                      <a:pt x="16796" y="2891"/>
                    </a:moveTo>
                    <a:cubicBezTo>
                      <a:pt x="20640" y="6735"/>
                      <a:pt x="20643" y="12964"/>
                      <a:pt x="16803" y="16803"/>
                    </a:cubicBezTo>
                    <a:cubicBezTo>
                      <a:pt x="12963" y="20643"/>
                      <a:pt x="6734" y="20639"/>
                      <a:pt x="2890" y="16795"/>
                    </a:cubicBezTo>
                    <a:cubicBezTo>
                      <a:pt x="-954" y="12951"/>
                      <a:pt x="-957" y="6722"/>
                      <a:pt x="2883" y="2883"/>
                    </a:cubicBezTo>
                    <a:cubicBezTo>
                      <a:pt x="6723" y="-957"/>
                      <a:pt x="12952" y="-953"/>
                      <a:pt x="16796" y="2891"/>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3" name="AutoShape 59"/>
              <p:cNvSpPr>
                <a:spLocks/>
              </p:cNvSpPr>
              <p:nvPr/>
            </p:nvSpPr>
            <p:spPr bwMode="auto">
              <a:xfrm rot="19302996">
                <a:off x="532" y="3059"/>
                <a:ext cx="363" cy="283"/>
              </a:xfrm>
              <a:custGeom>
                <a:avLst/>
                <a:gdLst>
                  <a:gd name="T0" fmla="*/ 359 w 21276"/>
                  <a:gd name="T1" fmla="*/ 90 h 19287"/>
                  <a:gd name="T2" fmla="*/ 112 w 21276"/>
                  <a:gd name="T3" fmla="*/ 82 h 19287"/>
                  <a:gd name="T4" fmla="*/ 227 w 21276"/>
                  <a:gd name="T5" fmla="*/ 45 h 19287"/>
                  <a:gd name="T6" fmla="*/ 259 w 21276"/>
                  <a:gd name="T7" fmla="*/ 19 h 19287"/>
                  <a:gd name="T8" fmla="*/ 104 w 21276"/>
                  <a:gd name="T9" fmla="*/ 34 h 19287"/>
                  <a:gd name="T10" fmla="*/ -1 w 21276"/>
                  <a:gd name="T11" fmla="*/ 129 h 19287"/>
                  <a:gd name="T12" fmla="*/ 102 w 21276"/>
                  <a:gd name="T13" fmla="*/ 243 h 19287"/>
                  <a:gd name="T14" fmla="*/ 254 w 21276"/>
                  <a:gd name="T15" fmla="*/ 267 h 19287"/>
                  <a:gd name="T16" fmla="*/ 206 w 21276"/>
                  <a:gd name="T17" fmla="*/ 221 h 19287"/>
                  <a:gd name="T18" fmla="*/ 109 w 21276"/>
                  <a:gd name="T19" fmla="*/ 191 h 19287"/>
                  <a:gd name="T20" fmla="*/ 361 w 21276"/>
                  <a:gd name="T21" fmla="*/ 171 h 192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76" h="19287">
                    <a:moveTo>
                      <a:pt x="21070" y="6125"/>
                    </a:moveTo>
                    <a:lnTo>
                      <a:pt x="6555" y="5574"/>
                    </a:lnTo>
                    <a:lnTo>
                      <a:pt x="13284" y="3033"/>
                    </a:lnTo>
                    <a:cubicBezTo>
                      <a:pt x="13284" y="3033"/>
                      <a:pt x="15310" y="2838"/>
                      <a:pt x="15206" y="1295"/>
                    </a:cubicBezTo>
                    <a:cubicBezTo>
                      <a:pt x="15244" y="-802"/>
                      <a:pt x="11966" y="-617"/>
                      <a:pt x="6079" y="2309"/>
                    </a:cubicBezTo>
                    <a:cubicBezTo>
                      <a:pt x="1494" y="4587"/>
                      <a:pt x="128" y="6558"/>
                      <a:pt x="-48" y="8776"/>
                    </a:cubicBezTo>
                    <a:cubicBezTo>
                      <a:pt x="-414" y="13390"/>
                      <a:pt x="3757" y="15494"/>
                      <a:pt x="5972" y="16542"/>
                    </a:cubicBezTo>
                    <a:cubicBezTo>
                      <a:pt x="8187" y="17590"/>
                      <a:pt x="13838" y="20798"/>
                      <a:pt x="14872" y="18167"/>
                    </a:cubicBezTo>
                    <a:cubicBezTo>
                      <a:pt x="15465" y="16659"/>
                      <a:pt x="13272" y="15390"/>
                      <a:pt x="12079" y="15083"/>
                    </a:cubicBezTo>
                    <a:cubicBezTo>
                      <a:pt x="10521" y="14682"/>
                      <a:pt x="6412" y="13003"/>
                      <a:pt x="6412" y="13003"/>
                    </a:cubicBezTo>
                    <a:lnTo>
                      <a:pt x="21186" y="11684"/>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 name="AutoShape 60"/>
              <p:cNvSpPr>
                <a:spLocks/>
              </p:cNvSpPr>
              <p:nvPr/>
            </p:nvSpPr>
            <p:spPr bwMode="auto">
              <a:xfrm rot="19021998">
                <a:off x="644" y="885"/>
                <a:ext cx="100" cy="97"/>
              </a:xfrm>
              <a:custGeom>
                <a:avLst/>
                <a:gdLst>
                  <a:gd name="T0" fmla="*/ 85 w 19676"/>
                  <a:gd name="T1" fmla="*/ 14 h 19676"/>
                  <a:gd name="T2" fmla="*/ 85 w 19676"/>
                  <a:gd name="T3" fmla="*/ 83 h 19676"/>
                  <a:gd name="T4" fmla="*/ 15 w 19676"/>
                  <a:gd name="T5" fmla="*/ 83 h 19676"/>
                  <a:gd name="T6" fmla="*/ 15 w 19676"/>
                  <a:gd name="T7" fmla="*/ 14 h 19676"/>
                  <a:gd name="T8" fmla="*/ 85 w 19676"/>
                  <a:gd name="T9" fmla="*/ 14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6">
                    <a:moveTo>
                      <a:pt x="16793" y="2872"/>
                    </a:moveTo>
                    <a:cubicBezTo>
                      <a:pt x="20633" y="6712"/>
                      <a:pt x="20630" y="12941"/>
                      <a:pt x="16786" y="16785"/>
                    </a:cubicBezTo>
                    <a:cubicBezTo>
                      <a:pt x="12942" y="20629"/>
                      <a:pt x="6713" y="20632"/>
                      <a:pt x="2873" y="16792"/>
                    </a:cubicBezTo>
                    <a:cubicBezTo>
                      <a:pt x="-967" y="12952"/>
                      <a:pt x="-964" y="6723"/>
                      <a:pt x="2880" y="2879"/>
                    </a:cubicBezTo>
                    <a:cubicBezTo>
                      <a:pt x="6724" y="-965"/>
                      <a:pt x="12953" y="-968"/>
                      <a:pt x="16793" y="2872"/>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5" name="AutoShape 62"/>
              <p:cNvSpPr>
                <a:spLocks/>
              </p:cNvSpPr>
              <p:nvPr/>
            </p:nvSpPr>
            <p:spPr bwMode="auto">
              <a:xfrm rot="2894125">
                <a:off x="684" y="972"/>
                <a:ext cx="319" cy="253"/>
              </a:xfrm>
              <a:custGeom>
                <a:avLst/>
                <a:gdLst>
                  <a:gd name="T0" fmla="*/ 317 w 21294"/>
                  <a:gd name="T1" fmla="*/ 85 h 19306"/>
                  <a:gd name="T2" fmla="*/ 99 w 21294"/>
                  <a:gd name="T3" fmla="*/ 75 h 19306"/>
                  <a:gd name="T4" fmla="*/ 200 w 21294"/>
                  <a:gd name="T5" fmla="*/ 43 h 19306"/>
                  <a:gd name="T6" fmla="*/ 228 w 21294"/>
                  <a:gd name="T7" fmla="*/ 20 h 19306"/>
                  <a:gd name="T8" fmla="*/ 92 w 21294"/>
                  <a:gd name="T9" fmla="*/ 32 h 19306"/>
                  <a:gd name="T10" fmla="*/ 1 w 21294"/>
                  <a:gd name="T11" fmla="*/ 115 h 19306"/>
                  <a:gd name="T12" fmla="*/ 93 w 21294"/>
                  <a:gd name="T13" fmla="*/ 218 h 19306"/>
                  <a:gd name="T14" fmla="*/ 226 w 21294"/>
                  <a:gd name="T15" fmla="*/ 242 h 19306"/>
                  <a:gd name="T16" fmla="*/ 184 w 21294"/>
                  <a:gd name="T17" fmla="*/ 201 h 19306"/>
                  <a:gd name="T18" fmla="*/ 99 w 21294"/>
                  <a:gd name="T19" fmla="*/ 172 h 19306"/>
                  <a:gd name="T20" fmla="*/ 320 w 21294"/>
                  <a:gd name="T21" fmla="*/ 158 h 193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94" h="19306">
                    <a:moveTo>
                      <a:pt x="21168" y="6487"/>
                    </a:moveTo>
                    <a:lnTo>
                      <a:pt x="6632" y="5691"/>
                    </a:lnTo>
                    <a:lnTo>
                      <a:pt x="13336" y="3260"/>
                    </a:lnTo>
                    <a:cubicBezTo>
                      <a:pt x="13336" y="3260"/>
                      <a:pt x="15362" y="3099"/>
                      <a:pt x="15238" y="1553"/>
                    </a:cubicBezTo>
                    <a:cubicBezTo>
                      <a:pt x="15250" y="-546"/>
                      <a:pt x="11971" y="-416"/>
                      <a:pt x="6115" y="2414"/>
                    </a:cubicBezTo>
                    <a:cubicBezTo>
                      <a:pt x="1554" y="4617"/>
                      <a:pt x="211" y="6568"/>
                      <a:pt x="63" y="8785"/>
                    </a:cubicBezTo>
                    <a:cubicBezTo>
                      <a:pt x="-246" y="13398"/>
                      <a:pt x="3956" y="15574"/>
                      <a:pt x="6186" y="16661"/>
                    </a:cubicBezTo>
                    <a:cubicBezTo>
                      <a:pt x="8416" y="17747"/>
                      <a:pt x="14113" y="21054"/>
                      <a:pt x="15115" y="18438"/>
                    </a:cubicBezTo>
                    <a:cubicBezTo>
                      <a:pt x="15689" y="16938"/>
                      <a:pt x="13479" y="15630"/>
                      <a:pt x="12280" y="15303"/>
                    </a:cubicBezTo>
                    <a:cubicBezTo>
                      <a:pt x="10716" y="14875"/>
                      <a:pt x="6582" y="13125"/>
                      <a:pt x="6582" y="13125"/>
                    </a:cubicBezTo>
                    <a:lnTo>
                      <a:pt x="21354" y="12054"/>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6" name="AutoShape 63"/>
              <p:cNvSpPr>
                <a:spLocks/>
              </p:cNvSpPr>
              <p:nvPr/>
            </p:nvSpPr>
            <p:spPr bwMode="auto">
              <a:xfrm rot="7878669">
                <a:off x="3192" y="3282"/>
                <a:ext cx="111" cy="113"/>
              </a:xfrm>
              <a:custGeom>
                <a:avLst/>
                <a:gdLst>
                  <a:gd name="T0" fmla="*/ 95 w 19679"/>
                  <a:gd name="T1" fmla="*/ 17 h 19676"/>
                  <a:gd name="T2" fmla="*/ 95 w 19679"/>
                  <a:gd name="T3" fmla="*/ 96 h 19676"/>
                  <a:gd name="T4" fmla="*/ 16 w 19679"/>
                  <a:gd name="T5" fmla="*/ 96 h 19676"/>
                  <a:gd name="T6" fmla="*/ 16 w 19679"/>
                  <a:gd name="T7" fmla="*/ 17 h 19676"/>
                  <a:gd name="T8" fmla="*/ 95 w 19679"/>
                  <a:gd name="T9" fmla="*/ 17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6">
                    <a:moveTo>
                      <a:pt x="16796" y="2874"/>
                    </a:moveTo>
                    <a:cubicBezTo>
                      <a:pt x="20639" y="6715"/>
                      <a:pt x="20639" y="12944"/>
                      <a:pt x="16796" y="16788"/>
                    </a:cubicBezTo>
                    <a:cubicBezTo>
                      <a:pt x="12954" y="20631"/>
                      <a:pt x="6724" y="20634"/>
                      <a:pt x="2882" y="16794"/>
                    </a:cubicBezTo>
                    <a:cubicBezTo>
                      <a:pt x="-961" y="12953"/>
                      <a:pt x="-961" y="6724"/>
                      <a:pt x="2882" y="2880"/>
                    </a:cubicBezTo>
                    <a:cubicBezTo>
                      <a:pt x="6724" y="-963"/>
                      <a:pt x="12954" y="-966"/>
                      <a:pt x="16796" y="2874"/>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7" name="AutoShape 65"/>
              <p:cNvSpPr>
                <a:spLocks/>
              </p:cNvSpPr>
              <p:nvPr/>
            </p:nvSpPr>
            <p:spPr bwMode="auto">
              <a:xfrm rot="13347353">
                <a:off x="2864" y="3025"/>
                <a:ext cx="374" cy="283"/>
              </a:xfrm>
              <a:custGeom>
                <a:avLst/>
                <a:gdLst>
                  <a:gd name="T0" fmla="*/ 372 w 21294"/>
                  <a:gd name="T1" fmla="*/ 95 h 19306"/>
                  <a:gd name="T2" fmla="*/ 116 w 21294"/>
                  <a:gd name="T3" fmla="*/ 83 h 19306"/>
                  <a:gd name="T4" fmla="*/ 234 w 21294"/>
                  <a:gd name="T5" fmla="*/ 48 h 19306"/>
                  <a:gd name="T6" fmla="*/ 268 w 21294"/>
                  <a:gd name="T7" fmla="*/ 23 h 19306"/>
                  <a:gd name="T8" fmla="*/ 107 w 21294"/>
                  <a:gd name="T9" fmla="*/ 35 h 19306"/>
                  <a:gd name="T10" fmla="*/ 1 w 21294"/>
                  <a:gd name="T11" fmla="*/ 129 h 19306"/>
                  <a:gd name="T12" fmla="*/ 109 w 21294"/>
                  <a:gd name="T13" fmla="*/ 244 h 19306"/>
                  <a:gd name="T14" fmla="*/ 265 w 21294"/>
                  <a:gd name="T15" fmla="*/ 270 h 19306"/>
                  <a:gd name="T16" fmla="*/ 216 w 21294"/>
                  <a:gd name="T17" fmla="*/ 224 h 19306"/>
                  <a:gd name="T18" fmla="*/ 116 w 21294"/>
                  <a:gd name="T19" fmla="*/ 192 h 19306"/>
                  <a:gd name="T20" fmla="*/ 375 w 21294"/>
                  <a:gd name="T21" fmla="*/ 177 h 193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94" h="19306">
                    <a:moveTo>
                      <a:pt x="21166" y="6491"/>
                    </a:moveTo>
                    <a:lnTo>
                      <a:pt x="6630" y="5693"/>
                    </a:lnTo>
                    <a:lnTo>
                      <a:pt x="13335" y="3263"/>
                    </a:lnTo>
                    <a:cubicBezTo>
                      <a:pt x="13335" y="3263"/>
                      <a:pt x="15360" y="3102"/>
                      <a:pt x="15237" y="1556"/>
                    </a:cubicBezTo>
                    <a:cubicBezTo>
                      <a:pt x="15250" y="-543"/>
                      <a:pt x="11971" y="-414"/>
                      <a:pt x="6113" y="2415"/>
                    </a:cubicBezTo>
                    <a:cubicBezTo>
                      <a:pt x="1552" y="4618"/>
                      <a:pt x="209" y="6569"/>
                      <a:pt x="60" y="8786"/>
                    </a:cubicBezTo>
                    <a:cubicBezTo>
                      <a:pt x="-250" y="13399"/>
                      <a:pt x="3951" y="15576"/>
                      <a:pt x="6181" y="16662"/>
                    </a:cubicBezTo>
                    <a:cubicBezTo>
                      <a:pt x="8410" y="17749"/>
                      <a:pt x="14106" y="21057"/>
                      <a:pt x="15109" y="18441"/>
                    </a:cubicBezTo>
                    <a:cubicBezTo>
                      <a:pt x="15684" y="16941"/>
                      <a:pt x="13474" y="15633"/>
                      <a:pt x="12276" y="15306"/>
                    </a:cubicBezTo>
                    <a:cubicBezTo>
                      <a:pt x="10711" y="14878"/>
                      <a:pt x="6578" y="13127"/>
                      <a:pt x="6578" y="13127"/>
                    </a:cubicBezTo>
                    <a:lnTo>
                      <a:pt x="21350" y="12058"/>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8" name="AutoShape 66"/>
              <p:cNvSpPr>
                <a:spLocks/>
              </p:cNvSpPr>
              <p:nvPr/>
            </p:nvSpPr>
            <p:spPr bwMode="auto">
              <a:xfrm rot="2535225">
                <a:off x="2051" y="680"/>
                <a:ext cx="153" cy="153"/>
              </a:xfrm>
              <a:custGeom>
                <a:avLst/>
                <a:gdLst>
                  <a:gd name="T0" fmla="*/ 130 w 19624"/>
                  <a:gd name="T1" fmla="*/ 21 h 19622"/>
                  <a:gd name="T2" fmla="*/ 129 w 19624"/>
                  <a:gd name="T3" fmla="*/ 129 h 19622"/>
                  <a:gd name="T4" fmla="*/ 21 w 19624"/>
                  <a:gd name="T5" fmla="*/ 130 h 19622"/>
                  <a:gd name="T6" fmla="*/ 22 w 19624"/>
                  <a:gd name="T7" fmla="*/ 22 h 19622"/>
                  <a:gd name="T8" fmla="*/ 130 w 19624"/>
                  <a:gd name="T9" fmla="*/ 21 h 19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24" h="19622">
                    <a:moveTo>
                      <a:pt x="16723" y="2706"/>
                    </a:moveTo>
                    <a:cubicBezTo>
                      <a:pt x="20518" y="6499"/>
                      <a:pt x="20458" y="12711"/>
                      <a:pt x="16590" y="16581"/>
                    </a:cubicBezTo>
                    <a:cubicBezTo>
                      <a:pt x="12721" y="20451"/>
                      <a:pt x="6508" y="20513"/>
                      <a:pt x="2713" y="16720"/>
                    </a:cubicBezTo>
                    <a:cubicBezTo>
                      <a:pt x="-1082" y="12927"/>
                      <a:pt x="-1022" y="6715"/>
                      <a:pt x="2846" y="2845"/>
                    </a:cubicBezTo>
                    <a:cubicBezTo>
                      <a:pt x="6715" y="-1025"/>
                      <a:pt x="12928" y="-1087"/>
                      <a:pt x="16723" y="2706"/>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9" name="AutoShape 67"/>
              <p:cNvSpPr>
                <a:spLocks/>
              </p:cNvSpPr>
              <p:nvPr/>
            </p:nvSpPr>
            <p:spPr bwMode="auto">
              <a:xfrm rot="2535225">
                <a:off x="1530" y="685"/>
                <a:ext cx="154" cy="153"/>
              </a:xfrm>
              <a:custGeom>
                <a:avLst/>
                <a:gdLst>
                  <a:gd name="T0" fmla="*/ 131 w 19624"/>
                  <a:gd name="T1" fmla="*/ 21 h 19622"/>
                  <a:gd name="T2" fmla="*/ 130 w 19624"/>
                  <a:gd name="T3" fmla="*/ 129 h 19622"/>
                  <a:gd name="T4" fmla="*/ 21 w 19624"/>
                  <a:gd name="T5" fmla="*/ 130 h 19622"/>
                  <a:gd name="T6" fmla="*/ 22 w 19624"/>
                  <a:gd name="T7" fmla="*/ 22 h 19622"/>
                  <a:gd name="T8" fmla="*/ 131 w 19624"/>
                  <a:gd name="T9" fmla="*/ 21 h 19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24" h="19622">
                    <a:moveTo>
                      <a:pt x="16723" y="2706"/>
                    </a:moveTo>
                    <a:cubicBezTo>
                      <a:pt x="20518" y="6499"/>
                      <a:pt x="20458" y="12711"/>
                      <a:pt x="16590" y="16581"/>
                    </a:cubicBezTo>
                    <a:cubicBezTo>
                      <a:pt x="12721" y="20451"/>
                      <a:pt x="6508" y="20513"/>
                      <a:pt x="2713" y="16720"/>
                    </a:cubicBezTo>
                    <a:cubicBezTo>
                      <a:pt x="-1082" y="12927"/>
                      <a:pt x="-1022" y="6715"/>
                      <a:pt x="2846" y="2845"/>
                    </a:cubicBezTo>
                    <a:cubicBezTo>
                      <a:pt x="6715" y="-1025"/>
                      <a:pt x="12928" y="-1087"/>
                      <a:pt x="16723" y="2706"/>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20" name="Line 68"/>
              <p:cNvSpPr>
                <a:spLocks noChangeShapeType="1"/>
              </p:cNvSpPr>
              <p:nvPr/>
            </p:nvSpPr>
            <p:spPr bwMode="auto">
              <a:xfrm>
                <a:off x="1730" y="771"/>
                <a:ext cx="271" cy="7"/>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21" name="AutoShape 69"/>
              <p:cNvSpPr>
                <a:spLocks/>
              </p:cNvSpPr>
              <p:nvPr/>
            </p:nvSpPr>
            <p:spPr bwMode="auto">
              <a:xfrm rot="2535225">
                <a:off x="1697" y="528"/>
                <a:ext cx="280" cy="248"/>
              </a:xfrm>
              <a:custGeom>
                <a:avLst/>
                <a:gdLst>
                  <a:gd name="T0" fmla="*/ -2 w 21418"/>
                  <a:gd name="T1" fmla="*/ 248 h 20332"/>
                  <a:gd name="T2" fmla="*/ 280 w 21418"/>
                  <a:gd name="T3" fmla="*/ -2 h 20332"/>
                  <a:gd name="T4" fmla="*/ 101 w 21418"/>
                  <a:gd name="T5" fmla="*/ 62 h 20332"/>
                  <a:gd name="T6" fmla="*/ -2 w 21418"/>
                  <a:gd name="T7" fmla="*/ 248 h 20332"/>
                  <a:gd name="T8" fmla="*/ -2 w 21418"/>
                  <a:gd name="T9" fmla="*/ 248 h 20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8" h="20332">
                    <a:moveTo>
                      <a:pt x="-182" y="20332"/>
                    </a:moveTo>
                    <a:lnTo>
                      <a:pt x="21418" y="-137"/>
                    </a:lnTo>
                    <a:cubicBezTo>
                      <a:pt x="21418" y="-137"/>
                      <a:pt x="15175" y="-1268"/>
                      <a:pt x="7732" y="5052"/>
                    </a:cubicBezTo>
                    <a:cubicBezTo>
                      <a:pt x="289" y="11372"/>
                      <a:pt x="-182" y="20332"/>
                      <a:pt x="-182" y="20332"/>
                    </a:cubicBezTo>
                    <a:close/>
                    <a:moveTo>
                      <a:pt x="-182" y="20332"/>
                    </a:move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22" name="AutoShape 70"/>
              <p:cNvSpPr>
                <a:spLocks/>
              </p:cNvSpPr>
              <p:nvPr/>
            </p:nvSpPr>
            <p:spPr bwMode="auto">
              <a:xfrm rot="2535225">
                <a:off x="1558" y="456"/>
                <a:ext cx="640" cy="575"/>
              </a:xfrm>
              <a:custGeom>
                <a:avLst/>
                <a:gdLst>
                  <a:gd name="T0" fmla="*/ 640 w 21020"/>
                  <a:gd name="T1" fmla="*/ 41 h 21341"/>
                  <a:gd name="T2" fmla="*/ 536 w 21020"/>
                  <a:gd name="T3" fmla="*/ -5 h 21341"/>
                  <a:gd name="T4" fmla="*/ 415 w 21020"/>
                  <a:gd name="T5" fmla="*/ 59 h 21341"/>
                  <a:gd name="T6" fmla="*/ 153 w 21020"/>
                  <a:gd name="T7" fmla="*/ 146 h 21341"/>
                  <a:gd name="T8" fmla="*/ -2 w 21020"/>
                  <a:gd name="T9" fmla="*/ 510 h 21341"/>
                  <a:gd name="T10" fmla="*/ 46 w 21020"/>
                  <a:gd name="T11" fmla="*/ 574 h 21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20" h="21341">
                    <a:moveTo>
                      <a:pt x="21005" y="1525"/>
                    </a:moveTo>
                    <a:cubicBezTo>
                      <a:pt x="21005" y="1525"/>
                      <a:pt x="19627" y="-113"/>
                      <a:pt x="17604" y="-195"/>
                    </a:cubicBezTo>
                    <a:cubicBezTo>
                      <a:pt x="15581" y="-278"/>
                      <a:pt x="13632" y="2195"/>
                      <a:pt x="13632" y="2195"/>
                    </a:cubicBezTo>
                    <a:cubicBezTo>
                      <a:pt x="13632" y="2195"/>
                      <a:pt x="8849" y="1491"/>
                      <a:pt x="5041" y="5415"/>
                    </a:cubicBezTo>
                    <a:cubicBezTo>
                      <a:pt x="1232" y="9339"/>
                      <a:pt x="-595" y="16594"/>
                      <a:pt x="-61" y="18910"/>
                    </a:cubicBezTo>
                    <a:cubicBezTo>
                      <a:pt x="474" y="21226"/>
                      <a:pt x="1519" y="21322"/>
                      <a:pt x="1519" y="21322"/>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23" name="AutoShape 71"/>
              <p:cNvSpPr>
                <a:spLocks/>
              </p:cNvSpPr>
              <p:nvPr/>
            </p:nvSpPr>
            <p:spPr bwMode="auto">
              <a:xfrm rot="17901405">
                <a:off x="133" y="1664"/>
                <a:ext cx="339" cy="508"/>
              </a:xfrm>
              <a:custGeom>
                <a:avLst/>
                <a:gdLst>
                  <a:gd name="T0" fmla="*/ 305 w 21595"/>
                  <a:gd name="T1" fmla="*/ 478 h 21604"/>
                  <a:gd name="T2" fmla="*/ 152 w 21595"/>
                  <a:gd name="T3" fmla="*/ 214 h 21604"/>
                  <a:gd name="T4" fmla="*/ 339 w 21595"/>
                  <a:gd name="T5" fmla="*/ 200 h 21604"/>
                  <a:gd name="T6" fmla="*/ 157 w 21595"/>
                  <a:gd name="T7" fmla="*/ 178 h 21604"/>
                  <a:gd name="T8" fmla="*/ 142 w 21595"/>
                  <a:gd name="T9" fmla="*/ 161 h 21604"/>
                  <a:gd name="T10" fmla="*/ 111 w 21595"/>
                  <a:gd name="T11" fmla="*/ 155 h 21604"/>
                  <a:gd name="T12" fmla="*/ 18 w 21595"/>
                  <a:gd name="T13" fmla="*/ 0 h 21604"/>
                  <a:gd name="T14" fmla="*/ 87 w 21595"/>
                  <a:gd name="T15" fmla="*/ 171 h 21604"/>
                  <a:gd name="T16" fmla="*/ 78 w 21595"/>
                  <a:gd name="T17" fmla="*/ 196 h 21604"/>
                  <a:gd name="T18" fmla="*/ 83 w 21595"/>
                  <a:gd name="T19" fmla="*/ 219 h 21604"/>
                  <a:gd name="T20" fmla="*/ 0 w 21595"/>
                  <a:gd name="T21" fmla="*/ 381 h 21604"/>
                  <a:gd name="T22" fmla="*/ 117 w 21595"/>
                  <a:gd name="T23" fmla="*/ 235 h 21604"/>
                  <a:gd name="T24" fmla="*/ 244 w 21595"/>
                  <a:gd name="T25" fmla="*/ 508 h 216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5" h="21604">
                    <a:moveTo>
                      <a:pt x="19414" y="20333"/>
                    </a:moveTo>
                    <a:lnTo>
                      <a:pt x="9689" y="9083"/>
                    </a:lnTo>
                    <a:lnTo>
                      <a:pt x="21590" y="8516"/>
                    </a:lnTo>
                    <a:lnTo>
                      <a:pt x="10020" y="7573"/>
                    </a:lnTo>
                    <a:cubicBezTo>
                      <a:pt x="10020" y="7573"/>
                      <a:pt x="9904" y="7202"/>
                      <a:pt x="9072" y="6866"/>
                    </a:cubicBezTo>
                    <a:cubicBezTo>
                      <a:pt x="8342" y="6638"/>
                      <a:pt x="7099" y="6571"/>
                      <a:pt x="7099" y="6571"/>
                    </a:cubicBezTo>
                    <a:lnTo>
                      <a:pt x="1143" y="0"/>
                    </a:lnTo>
                    <a:lnTo>
                      <a:pt x="5523" y="7269"/>
                    </a:lnTo>
                    <a:cubicBezTo>
                      <a:pt x="5523" y="7269"/>
                      <a:pt x="5021" y="7686"/>
                      <a:pt x="4952" y="8315"/>
                    </a:cubicBezTo>
                    <a:cubicBezTo>
                      <a:pt x="4899" y="9046"/>
                      <a:pt x="5259" y="9323"/>
                      <a:pt x="5259" y="9323"/>
                    </a:cubicBezTo>
                    <a:lnTo>
                      <a:pt x="-10" y="16200"/>
                    </a:lnTo>
                    <a:lnTo>
                      <a:pt x="7465" y="9993"/>
                    </a:lnTo>
                    <a:lnTo>
                      <a:pt x="15573" y="21600"/>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24" name="AutoShape 73"/>
              <p:cNvSpPr>
                <a:spLocks/>
              </p:cNvSpPr>
              <p:nvPr/>
            </p:nvSpPr>
            <p:spPr bwMode="auto">
              <a:xfrm rot="11627939">
                <a:off x="2038" y="3487"/>
                <a:ext cx="561" cy="478"/>
              </a:xfrm>
              <a:custGeom>
                <a:avLst/>
                <a:gdLst>
                  <a:gd name="T0" fmla="*/ 396 w 21382"/>
                  <a:gd name="T1" fmla="*/ 465 h 21567"/>
                  <a:gd name="T2" fmla="*/ 418 w 21382"/>
                  <a:gd name="T3" fmla="*/ 178 h 21567"/>
                  <a:gd name="T4" fmla="*/ 544 w 21382"/>
                  <a:gd name="T5" fmla="*/ 101 h 21567"/>
                  <a:gd name="T6" fmla="*/ 560 w 21382"/>
                  <a:gd name="T7" fmla="*/ 43 h 21567"/>
                  <a:gd name="T8" fmla="*/ 509 w 21382"/>
                  <a:gd name="T9" fmla="*/ 16 h 21567"/>
                  <a:gd name="T10" fmla="*/ 376 w 21382"/>
                  <a:gd name="T11" fmla="*/ 104 h 21567"/>
                  <a:gd name="T12" fmla="*/ 118 w 21382"/>
                  <a:gd name="T13" fmla="*/ 0 h 21567"/>
                  <a:gd name="T14" fmla="*/ 83 w 21382"/>
                  <a:gd name="T15" fmla="*/ 37 h 21567"/>
                  <a:gd name="T16" fmla="*/ 233 w 21382"/>
                  <a:gd name="T17" fmla="*/ 189 h 21567"/>
                  <a:gd name="T18" fmla="*/ 141 w 21382"/>
                  <a:gd name="T19" fmla="*/ 253 h 21567"/>
                  <a:gd name="T20" fmla="*/ 31 w 21382"/>
                  <a:gd name="T21" fmla="*/ 215 h 21567"/>
                  <a:gd name="T22" fmla="*/ 1 w 21382"/>
                  <a:gd name="T23" fmla="*/ 252 h 21567"/>
                  <a:gd name="T24" fmla="*/ 85 w 21382"/>
                  <a:gd name="T25" fmla="*/ 319 h 21567"/>
                  <a:gd name="T26" fmla="*/ 140 w 21382"/>
                  <a:gd name="T27" fmla="*/ 453 h 21567"/>
                  <a:gd name="T28" fmla="*/ 177 w 21382"/>
                  <a:gd name="T29" fmla="*/ 446 h 21567"/>
                  <a:gd name="T30" fmla="*/ 191 w 21382"/>
                  <a:gd name="T31" fmla="*/ 326 h 21567"/>
                  <a:gd name="T32" fmla="*/ 288 w 21382"/>
                  <a:gd name="T33" fmla="*/ 272 h 21567"/>
                  <a:gd name="T34" fmla="*/ 351 w 21382"/>
                  <a:gd name="T35" fmla="*/ 479 h 215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382" h="21567">
                    <a:moveTo>
                      <a:pt x="15096" y="20984"/>
                    </a:moveTo>
                    <a:lnTo>
                      <a:pt x="15933" y="8024"/>
                    </a:lnTo>
                    <a:lnTo>
                      <a:pt x="20723" y="4547"/>
                    </a:lnTo>
                    <a:cubicBezTo>
                      <a:pt x="20723" y="4547"/>
                      <a:pt x="21630" y="3169"/>
                      <a:pt x="21326" y="1942"/>
                    </a:cubicBezTo>
                    <a:cubicBezTo>
                      <a:pt x="21022" y="716"/>
                      <a:pt x="19409" y="709"/>
                      <a:pt x="19409" y="709"/>
                    </a:cubicBezTo>
                    <a:lnTo>
                      <a:pt x="14349" y="4700"/>
                    </a:lnTo>
                    <a:lnTo>
                      <a:pt x="4489" y="17"/>
                    </a:lnTo>
                    <a:lnTo>
                      <a:pt x="3167" y="1686"/>
                    </a:lnTo>
                    <a:lnTo>
                      <a:pt x="8863" y="8509"/>
                    </a:lnTo>
                    <a:lnTo>
                      <a:pt x="5387" y="11402"/>
                    </a:lnTo>
                    <a:lnTo>
                      <a:pt x="1174" y="9694"/>
                    </a:lnTo>
                    <a:lnTo>
                      <a:pt x="30" y="11355"/>
                    </a:lnTo>
                    <a:cubicBezTo>
                      <a:pt x="30" y="11355"/>
                      <a:pt x="2052" y="12390"/>
                      <a:pt x="3228" y="14413"/>
                    </a:cubicBezTo>
                    <a:cubicBezTo>
                      <a:pt x="4404" y="16436"/>
                      <a:pt x="5318" y="20430"/>
                      <a:pt x="5318" y="20430"/>
                    </a:cubicBezTo>
                    <a:lnTo>
                      <a:pt x="6751" y="20145"/>
                    </a:lnTo>
                    <a:lnTo>
                      <a:pt x="7292" y="14710"/>
                    </a:lnTo>
                    <a:lnTo>
                      <a:pt x="10969" y="12266"/>
                    </a:lnTo>
                    <a:lnTo>
                      <a:pt x="13383" y="21617"/>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25" name="AutoShape 75"/>
              <p:cNvSpPr>
                <a:spLocks/>
              </p:cNvSpPr>
              <p:nvPr/>
            </p:nvSpPr>
            <p:spPr bwMode="auto">
              <a:xfrm rot="7824458">
                <a:off x="3186" y="1966"/>
                <a:ext cx="458" cy="515"/>
              </a:xfrm>
              <a:custGeom>
                <a:avLst/>
                <a:gdLst>
                  <a:gd name="T0" fmla="*/ 232 w 21123"/>
                  <a:gd name="T1" fmla="*/ 515 h 21606"/>
                  <a:gd name="T2" fmla="*/ 281 w 21123"/>
                  <a:gd name="T3" fmla="*/ 415 h 21606"/>
                  <a:gd name="T4" fmla="*/ 250 w 21123"/>
                  <a:gd name="T5" fmla="*/ 343 h 21606"/>
                  <a:gd name="T6" fmla="*/ 55 w 21123"/>
                  <a:gd name="T7" fmla="*/ 264 h 21606"/>
                  <a:gd name="T8" fmla="*/ 1 w 21123"/>
                  <a:gd name="T9" fmla="*/ 0 h 21606"/>
                  <a:gd name="T10" fmla="*/ 262 w 21123"/>
                  <a:gd name="T11" fmla="*/ 110 h 21606"/>
                  <a:gd name="T12" fmla="*/ 292 w 21123"/>
                  <a:gd name="T13" fmla="*/ 308 h 21606"/>
                  <a:gd name="T14" fmla="*/ 379 w 21123"/>
                  <a:gd name="T15" fmla="*/ 353 h 21606"/>
                  <a:gd name="T16" fmla="*/ 458 w 21123"/>
                  <a:gd name="T17" fmla="*/ 314 h 216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3" h="21606">
                    <a:moveTo>
                      <a:pt x="10721" y="21600"/>
                    </a:moveTo>
                    <a:cubicBezTo>
                      <a:pt x="10721" y="21600"/>
                      <a:pt x="13146" y="19333"/>
                      <a:pt x="12982" y="17401"/>
                    </a:cubicBezTo>
                    <a:cubicBezTo>
                      <a:pt x="12819" y="15468"/>
                      <a:pt x="11537" y="14401"/>
                      <a:pt x="11537" y="14401"/>
                    </a:cubicBezTo>
                    <a:cubicBezTo>
                      <a:pt x="11537" y="14401"/>
                      <a:pt x="6378" y="17026"/>
                      <a:pt x="2544" y="11093"/>
                    </a:cubicBezTo>
                    <a:cubicBezTo>
                      <a:pt x="-485" y="6407"/>
                      <a:pt x="33" y="0"/>
                      <a:pt x="33" y="0"/>
                    </a:cubicBezTo>
                    <a:cubicBezTo>
                      <a:pt x="33" y="0"/>
                      <a:pt x="7993" y="828"/>
                      <a:pt x="12103" y="4626"/>
                    </a:cubicBezTo>
                    <a:cubicBezTo>
                      <a:pt x="16214" y="8423"/>
                      <a:pt x="13473" y="12927"/>
                      <a:pt x="13473" y="12927"/>
                    </a:cubicBezTo>
                    <a:cubicBezTo>
                      <a:pt x="13473" y="12927"/>
                      <a:pt x="14927" y="14956"/>
                      <a:pt x="17460" y="14805"/>
                    </a:cubicBezTo>
                    <a:cubicBezTo>
                      <a:pt x="19992" y="14654"/>
                      <a:pt x="21115" y="13161"/>
                      <a:pt x="21115" y="13161"/>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26" name="Freeform 78"/>
              <p:cNvSpPr>
                <a:spLocks/>
              </p:cNvSpPr>
              <p:nvPr/>
            </p:nvSpPr>
            <p:spPr bwMode="auto">
              <a:xfrm>
                <a:off x="3220" y="1777"/>
                <a:ext cx="3464" cy="770"/>
              </a:xfrm>
              <a:custGeom>
                <a:avLst/>
                <a:gdLst>
                  <a:gd name="T0" fmla="*/ 0 w 21600"/>
                  <a:gd name="T1" fmla="*/ 49 h 12044"/>
                  <a:gd name="T2" fmla="*/ 297 w 21600"/>
                  <a:gd name="T3" fmla="*/ 29 h 12044"/>
                  <a:gd name="T4" fmla="*/ 553 w 21600"/>
                  <a:gd name="T5" fmla="*/ 41 h 12044"/>
                  <a:gd name="T6" fmla="*/ 0 60000 65536"/>
                  <a:gd name="T7" fmla="*/ 0 60000 65536"/>
                  <a:gd name="T8" fmla="*/ 0 60000 65536"/>
                </a:gdLst>
                <a:ahLst/>
                <a:cxnLst>
                  <a:cxn ang="T6">
                    <a:pos x="T0" y="T1"/>
                  </a:cxn>
                  <a:cxn ang="T7">
                    <a:pos x="T2" y="T3"/>
                  </a:cxn>
                  <a:cxn ang="T8">
                    <a:pos x="T4" y="T5"/>
                  </a:cxn>
                </a:cxnLst>
                <a:rect l="0" t="0" r="r" b="b"/>
                <a:pathLst>
                  <a:path w="21600" h="12044">
                    <a:moveTo>
                      <a:pt x="0" y="11747"/>
                    </a:moveTo>
                    <a:cubicBezTo>
                      <a:pt x="0" y="11747"/>
                      <a:pt x="8645" y="14378"/>
                      <a:pt x="11610" y="3962"/>
                    </a:cubicBezTo>
                    <a:cubicBezTo>
                      <a:pt x="14793" y="-7222"/>
                      <a:pt x="21600" y="8822"/>
                      <a:pt x="21600" y="8822"/>
                    </a:cubicBezTo>
                  </a:path>
                </a:pathLst>
              </a:custGeom>
              <a:noFill/>
              <a:ln w="38100" cap="flat">
                <a:solidFill>
                  <a:srgbClr val="86CD4D"/>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27" name="Freeform 79"/>
              <p:cNvSpPr>
                <a:spLocks/>
              </p:cNvSpPr>
              <p:nvPr/>
            </p:nvSpPr>
            <p:spPr bwMode="auto">
              <a:xfrm>
                <a:off x="3178" y="2265"/>
                <a:ext cx="3967" cy="330"/>
              </a:xfrm>
              <a:custGeom>
                <a:avLst/>
                <a:gdLst>
                  <a:gd name="T0" fmla="*/ 0 w 21600"/>
                  <a:gd name="T1" fmla="*/ 13 h 11999"/>
                  <a:gd name="T2" fmla="*/ 185 w 21600"/>
                  <a:gd name="T3" fmla="*/ 13 h 11999"/>
                  <a:gd name="T4" fmla="*/ 651 w 21600"/>
                  <a:gd name="T5" fmla="*/ 9 h 11999"/>
                  <a:gd name="T6" fmla="*/ 729 w 21600"/>
                  <a:gd name="T7" fmla="*/ 9 h 119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1999">
                    <a:moveTo>
                      <a:pt x="0" y="10022"/>
                    </a:moveTo>
                    <a:cubicBezTo>
                      <a:pt x="0" y="10022"/>
                      <a:pt x="3825" y="14288"/>
                      <a:pt x="5502" y="10286"/>
                    </a:cubicBezTo>
                    <a:cubicBezTo>
                      <a:pt x="12876" y="-7312"/>
                      <a:pt x="18524" y="2559"/>
                      <a:pt x="19306" y="4601"/>
                    </a:cubicBezTo>
                    <a:cubicBezTo>
                      <a:pt x="20089" y="6642"/>
                      <a:pt x="21600" y="4335"/>
                      <a:pt x="21600" y="4335"/>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28" name="AutoShape 80"/>
              <p:cNvSpPr>
                <a:spLocks/>
              </p:cNvSpPr>
              <p:nvPr/>
            </p:nvSpPr>
            <p:spPr bwMode="auto">
              <a:xfrm rot="19259754">
                <a:off x="384" y="1275"/>
                <a:ext cx="247" cy="370"/>
              </a:xfrm>
              <a:custGeom>
                <a:avLst/>
                <a:gdLst>
                  <a:gd name="T0" fmla="*/ 222 w 21594"/>
                  <a:gd name="T1" fmla="*/ 348 h 21605"/>
                  <a:gd name="T2" fmla="*/ 111 w 21594"/>
                  <a:gd name="T3" fmla="*/ 156 h 21605"/>
                  <a:gd name="T4" fmla="*/ 247 w 21594"/>
                  <a:gd name="T5" fmla="*/ 146 h 21605"/>
                  <a:gd name="T6" fmla="*/ 115 w 21594"/>
                  <a:gd name="T7" fmla="*/ 130 h 21605"/>
                  <a:gd name="T8" fmla="*/ 104 w 21594"/>
                  <a:gd name="T9" fmla="*/ 118 h 21605"/>
                  <a:gd name="T10" fmla="*/ 81 w 21594"/>
                  <a:gd name="T11" fmla="*/ 113 h 21605"/>
                  <a:gd name="T12" fmla="*/ 13 w 21594"/>
                  <a:gd name="T13" fmla="*/ 0 h 21605"/>
                  <a:gd name="T14" fmla="*/ 63 w 21594"/>
                  <a:gd name="T15" fmla="*/ 124 h 21605"/>
                  <a:gd name="T16" fmla="*/ 57 w 21594"/>
                  <a:gd name="T17" fmla="*/ 142 h 21605"/>
                  <a:gd name="T18" fmla="*/ 60 w 21594"/>
                  <a:gd name="T19" fmla="*/ 160 h 21605"/>
                  <a:gd name="T20" fmla="*/ 0 w 21594"/>
                  <a:gd name="T21" fmla="*/ 277 h 21605"/>
                  <a:gd name="T22" fmla="*/ 85 w 21594"/>
                  <a:gd name="T23" fmla="*/ 171 h 21605"/>
                  <a:gd name="T24" fmla="*/ 178 w 21594"/>
                  <a:gd name="T25" fmla="*/ 370 h 216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4" h="21605">
                    <a:moveTo>
                      <a:pt x="19410" y="20332"/>
                    </a:moveTo>
                    <a:lnTo>
                      <a:pt x="9687" y="9083"/>
                    </a:lnTo>
                    <a:lnTo>
                      <a:pt x="21588" y="8516"/>
                    </a:lnTo>
                    <a:lnTo>
                      <a:pt x="10019" y="7573"/>
                    </a:lnTo>
                    <a:cubicBezTo>
                      <a:pt x="10019" y="7573"/>
                      <a:pt x="9902" y="7202"/>
                      <a:pt x="9071" y="6866"/>
                    </a:cubicBezTo>
                    <a:cubicBezTo>
                      <a:pt x="8341" y="6638"/>
                      <a:pt x="7098" y="6571"/>
                      <a:pt x="7098" y="6571"/>
                    </a:cubicBezTo>
                    <a:lnTo>
                      <a:pt x="1142" y="0"/>
                    </a:lnTo>
                    <a:lnTo>
                      <a:pt x="5522" y="7269"/>
                    </a:lnTo>
                    <a:cubicBezTo>
                      <a:pt x="5522" y="7269"/>
                      <a:pt x="5020" y="7686"/>
                      <a:pt x="4950" y="8315"/>
                    </a:cubicBezTo>
                    <a:cubicBezTo>
                      <a:pt x="4898" y="9046"/>
                      <a:pt x="5257" y="9323"/>
                      <a:pt x="5257" y="9323"/>
                    </a:cubicBezTo>
                    <a:lnTo>
                      <a:pt x="-12" y="16201"/>
                    </a:lnTo>
                    <a:lnTo>
                      <a:pt x="7463" y="9993"/>
                    </a:lnTo>
                    <a:lnTo>
                      <a:pt x="15570" y="21600"/>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29" name="AutoShape 81"/>
              <p:cNvSpPr>
                <a:spLocks/>
              </p:cNvSpPr>
              <p:nvPr/>
            </p:nvSpPr>
            <p:spPr bwMode="auto">
              <a:xfrm rot="14739692">
                <a:off x="263" y="2705"/>
                <a:ext cx="370" cy="93"/>
              </a:xfrm>
              <a:custGeom>
                <a:avLst/>
                <a:gdLst>
                  <a:gd name="T0" fmla="*/ 0 w 21600"/>
                  <a:gd name="T1" fmla="*/ 90 h 21584"/>
                  <a:gd name="T2" fmla="*/ 186 w 21600"/>
                  <a:gd name="T3" fmla="*/ 0 h 21584"/>
                  <a:gd name="T4" fmla="*/ 370 w 21600"/>
                  <a:gd name="T5" fmla="*/ 93 h 21584"/>
                  <a:gd name="T6" fmla="*/ 0 w 21600"/>
                  <a:gd name="T7" fmla="*/ 90 h 21584"/>
                  <a:gd name="T8" fmla="*/ 0 w 21600"/>
                  <a:gd name="T9" fmla="*/ 90 h 215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84">
                    <a:moveTo>
                      <a:pt x="2" y="20856"/>
                    </a:moveTo>
                    <a:lnTo>
                      <a:pt x="10862" y="16"/>
                    </a:lnTo>
                    <a:lnTo>
                      <a:pt x="21602" y="21616"/>
                    </a:lnTo>
                    <a:lnTo>
                      <a:pt x="2" y="20856"/>
                    </a:lnTo>
                    <a:close/>
                    <a:moveTo>
                      <a:pt x="2" y="20856"/>
                    </a:move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30" name="Line 82"/>
              <p:cNvSpPr>
                <a:spLocks noChangeShapeType="1"/>
              </p:cNvSpPr>
              <p:nvPr/>
            </p:nvSpPr>
            <p:spPr bwMode="auto">
              <a:xfrm rot="10800000">
                <a:off x="447" y="2569"/>
                <a:ext cx="133" cy="295"/>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31" name="Line 83"/>
              <p:cNvSpPr>
                <a:spLocks noChangeShapeType="1"/>
              </p:cNvSpPr>
              <p:nvPr/>
            </p:nvSpPr>
            <p:spPr bwMode="auto">
              <a:xfrm rot="10800000" flipH="1">
                <a:off x="526" y="2667"/>
                <a:ext cx="102" cy="46"/>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32" name="Line 84"/>
              <p:cNvSpPr>
                <a:spLocks noChangeShapeType="1"/>
              </p:cNvSpPr>
              <p:nvPr/>
            </p:nvSpPr>
            <p:spPr bwMode="auto">
              <a:xfrm rot="10800000" flipH="1">
                <a:off x="470" y="2541"/>
                <a:ext cx="102" cy="47"/>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33" name="Line 85"/>
              <p:cNvSpPr>
                <a:spLocks noChangeShapeType="1"/>
              </p:cNvSpPr>
              <p:nvPr/>
            </p:nvSpPr>
            <p:spPr bwMode="auto">
              <a:xfrm rot="10800000" flipH="1">
                <a:off x="583" y="2792"/>
                <a:ext cx="102" cy="46"/>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34" name="Line 86"/>
              <p:cNvSpPr>
                <a:spLocks noChangeShapeType="1"/>
              </p:cNvSpPr>
              <p:nvPr/>
            </p:nvSpPr>
            <p:spPr bwMode="auto">
              <a:xfrm rot="10800000" flipH="1">
                <a:off x="555" y="2730"/>
                <a:ext cx="102" cy="46"/>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35" name="Line 87"/>
              <p:cNvSpPr>
                <a:spLocks noChangeShapeType="1"/>
              </p:cNvSpPr>
              <p:nvPr/>
            </p:nvSpPr>
            <p:spPr bwMode="auto">
              <a:xfrm rot="10800000" flipH="1">
                <a:off x="498" y="2604"/>
                <a:ext cx="102" cy="46"/>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36" name="Line 89"/>
              <p:cNvSpPr>
                <a:spLocks noChangeShapeType="1"/>
              </p:cNvSpPr>
              <p:nvPr/>
            </p:nvSpPr>
            <p:spPr bwMode="auto">
              <a:xfrm rot="10800000" flipH="1">
                <a:off x="3196" y="1779"/>
                <a:ext cx="187" cy="83"/>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37" name="AutoShape 90"/>
              <p:cNvSpPr>
                <a:spLocks/>
              </p:cNvSpPr>
              <p:nvPr/>
            </p:nvSpPr>
            <p:spPr bwMode="auto">
              <a:xfrm rot="9365080">
                <a:off x="3303" y="1368"/>
                <a:ext cx="125" cy="415"/>
              </a:xfrm>
              <a:custGeom>
                <a:avLst/>
                <a:gdLst>
                  <a:gd name="T0" fmla="*/ 72 w 21604"/>
                  <a:gd name="T1" fmla="*/ 127 h 21600"/>
                  <a:gd name="T2" fmla="*/ 71 w 21604"/>
                  <a:gd name="T3" fmla="*/ 34 h 21600"/>
                  <a:gd name="T4" fmla="*/ 125 w 21604"/>
                  <a:gd name="T5" fmla="*/ 0 h 21600"/>
                  <a:gd name="T6" fmla="*/ 125 w 21604"/>
                  <a:gd name="T7" fmla="*/ 128 h 21600"/>
                  <a:gd name="T8" fmla="*/ 0 w 21604"/>
                  <a:gd name="T9" fmla="*/ 136 h 21600"/>
                  <a:gd name="T10" fmla="*/ 1 w 21604"/>
                  <a:gd name="T11" fmla="*/ 283 h 21600"/>
                  <a:gd name="T12" fmla="*/ 125 w 21604"/>
                  <a:gd name="T13" fmla="*/ 283 h 21600"/>
                  <a:gd name="T14" fmla="*/ 125 w 21604"/>
                  <a:gd name="T15" fmla="*/ 415 h 21600"/>
                  <a:gd name="T16" fmla="*/ 77 w 21604"/>
                  <a:gd name="T17" fmla="*/ 368 h 21600"/>
                  <a:gd name="T18" fmla="*/ 77 w 21604"/>
                  <a:gd name="T19" fmla="*/ 289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4" h="21600">
                    <a:moveTo>
                      <a:pt x="12398" y="6612"/>
                    </a:moveTo>
                    <a:lnTo>
                      <a:pt x="12356" y="1775"/>
                    </a:lnTo>
                    <a:lnTo>
                      <a:pt x="21603" y="-1"/>
                    </a:lnTo>
                    <a:lnTo>
                      <a:pt x="21661" y="6648"/>
                    </a:lnTo>
                    <a:lnTo>
                      <a:pt x="61" y="7077"/>
                    </a:lnTo>
                    <a:lnTo>
                      <a:pt x="127" y="14732"/>
                    </a:lnTo>
                    <a:lnTo>
                      <a:pt x="21573" y="14731"/>
                    </a:lnTo>
                    <a:lnTo>
                      <a:pt x="21632" y="21599"/>
                    </a:lnTo>
                    <a:lnTo>
                      <a:pt x="13353" y="19134"/>
                    </a:lnTo>
                    <a:lnTo>
                      <a:pt x="13318" y="15019"/>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38" name="AutoShape 91"/>
              <p:cNvSpPr>
                <a:spLocks/>
              </p:cNvSpPr>
              <p:nvPr/>
            </p:nvSpPr>
            <p:spPr bwMode="auto">
              <a:xfrm rot="9365080">
                <a:off x="3419" y="1437"/>
                <a:ext cx="53" cy="196"/>
              </a:xfrm>
              <a:custGeom>
                <a:avLst/>
                <a:gdLst>
                  <a:gd name="T0" fmla="*/ 51 w 21432"/>
                  <a:gd name="T1" fmla="*/ 0 h 21600"/>
                  <a:gd name="T2" fmla="*/ 0 w 21432"/>
                  <a:gd name="T3" fmla="*/ 39 h 21600"/>
                  <a:gd name="T4" fmla="*/ 0 w 21432"/>
                  <a:gd name="T5" fmla="*/ 144 h 21600"/>
                  <a:gd name="T6" fmla="*/ 54 w 21432"/>
                  <a:gd name="T7" fmla="*/ 196 h 21600"/>
                  <a:gd name="T8" fmla="*/ 51 w 21432"/>
                  <a:gd name="T9" fmla="*/ 0 h 21600"/>
                  <a:gd name="T10" fmla="*/ 51 w 21432"/>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32" h="21600">
                    <a:moveTo>
                      <a:pt x="20816" y="-1"/>
                    </a:moveTo>
                    <a:lnTo>
                      <a:pt x="41" y="4270"/>
                    </a:lnTo>
                    <a:lnTo>
                      <a:pt x="154" y="15891"/>
                    </a:lnTo>
                    <a:lnTo>
                      <a:pt x="21641" y="21599"/>
                    </a:lnTo>
                    <a:lnTo>
                      <a:pt x="20816" y="-1"/>
                    </a:lnTo>
                    <a:close/>
                    <a:moveTo>
                      <a:pt x="20816" y="-1"/>
                    </a:move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39" name="Line 92"/>
              <p:cNvSpPr>
                <a:spLocks noChangeShapeType="1"/>
              </p:cNvSpPr>
              <p:nvPr/>
            </p:nvSpPr>
            <p:spPr bwMode="auto">
              <a:xfrm flipH="1">
                <a:off x="3039" y="1436"/>
                <a:ext cx="187" cy="83"/>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40" name="AutoShape 93"/>
              <p:cNvSpPr>
                <a:spLocks/>
              </p:cNvSpPr>
              <p:nvPr/>
            </p:nvSpPr>
            <p:spPr bwMode="auto">
              <a:xfrm rot="9365080">
                <a:off x="3357" y="1573"/>
                <a:ext cx="36" cy="39"/>
              </a:xfrm>
              <a:custGeom>
                <a:avLst/>
                <a:gdLst>
                  <a:gd name="T0" fmla="*/ 0 w 21600"/>
                  <a:gd name="T1" fmla="*/ 39 h 21596"/>
                  <a:gd name="T2" fmla="*/ 36 w 21600"/>
                  <a:gd name="T3" fmla="*/ 39 h 21596"/>
                  <a:gd name="T4" fmla="*/ 36 w 21600"/>
                  <a:gd name="T5" fmla="*/ 0 h 21596"/>
                  <a:gd name="T6" fmla="*/ 0 60000 65536"/>
                  <a:gd name="T7" fmla="*/ 0 60000 65536"/>
                  <a:gd name="T8" fmla="*/ 0 60000 65536"/>
                </a:gdLst>
                <a:ahLst/>
                <a:cxnLst>
                  <a:cxn ang="T6">
                    <a:pos x="T0" y="T1"/>
                  </a:cxn>
                  <a:cxn ang="T7">
                    <a:pos x="T2" y="T3"/>
                  </a:cxn>
                  <a:cxn ang="T8">
                    <a:pos x="T4" y="T5"/>
                  </a:cxn>
                </a:cxnLst>
                <a:rect l="0" t="0" r="r" b="b"/>
                <a:pathLst>
                  <a:path w="21600" h="21596">
                    <a:moveTo>
                      <a:pt x="60" y="21596"/>
                    </a:moveTo>
                    <a:lnTo>
                      <a:pt x="21660" y="21592"/>
                    </a:lnTo>
                    <a:lnTo>
                      <a:pt x="21600" y="-4"/>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41" name="Line 94"/>
              <p:cNvSpPr>
                <a:spLocks noChangeShapeType="1"/>
              </p:cNvSpPr>
              <p:nvPr/>
            </p:nvSpPr>
            <p:spPr bwMode="auto">
              <a:xfrm flipH="1">
                <a:off x="3215" y="1627"/>
                <a:ext cx="59" cy="27"/>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42" name="Line 95"/>
              <p:cNvSpPr>
                <a:spLocks noChangeShapeType="1"/>
              </p:cNvSpPr>
              <p:nvPr/>
            </p:nvSpPr>
            <p:spPr bwMode="auto">
              <a:xfrm flipH="1">
                <a:off x="3112" y="1667"/>
                <a:ext cx="72" cy="32"/>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43" name="Line 96"/>
              <p:cNvSpPr>
                <a:spLocks noChangeShapeType="1"/>
              </p:cNvSpPr>
              <p:nvPr/>
            </p:nvSpPr>
            <p:spPr bwMode="auto">
              <a:xfrm flipH="1">
                <a:off x="3256" y="1708"/>
                <a:ext cx="54" cy="24"/>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44" name="Line 97"/>
              <p:cNvSpPr>
                <a:spLocks noChangeShapeType="1"/>
              </p:cNvSpPr>
              <p:nvPr/>
            </p:nvSpPr>
            <p:spPr bwMode="auto">
              <a:xfrm flipH="1">
                <a:off x="3167" y="1748"/>
                <a:ext cx="53" cy="23"/>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45" name="Line 98"/>
              <p:cNvSpPr>
                <a:spLocks noChangeShapeType="1"/>
              </p:cNvSpPr>
              <p:nvPr/>
            </p:nvSpPr>
            <p:spPr bwMode="auto">
              <a:xfrm flipH="1">
                <a:off x="3182" y="1539"/>
                <a:ext cx="53" cy="23"/>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46" name="Line 99"/>
              <p:cNvSpPr>
                <a:spLocks noChangeShapeType="1"/>
              </p:cNvSpPr>
              <p:nvPr/>
            </p:nvSpPr>
            <p:spPr bwMode="auto">
              <a:xfrm flipH="1">
                <a:off x="3092" y="1579"/>
                <a:ext cx="53" cy="23"/>
              </a:xfrm>
              <a:prstGeom prst="line">
                <a:avLst/>
              </a:prstGeom>
              <a:noFill/>
              <a:ln w="38100">
                <a:solidFill>
                  <a:srgbClr val="47CCFC"/>
                </a:solidFill>
                <a:miter lim="800000"/>
                <a:headEnd/>
                <a:tailEn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47" name="AutoShape 100"/>
              <p:cNvSpPr>
                <a:spLocks/>
              </p:cNvSpPr>
              <p:nvPr/>
            </p:nvSpPr>
            <p:spPr bwMode="auto">
              <a:xfrm rot="13363878">
                <a:off x="1041" y="3481"/>
                <a:ext cx="570" cy="371"/>
              </a:xfrm>
              <a:custGeom>
                <a:avLst/>
                <a:gdLst>
                  <a:gd name="T0" fmla="*/ 116 w 21599"/>
                  <a:gd name="T1" fmla="*/ 371 h 21368"/>
                  <a:gd name="T2" fmla="*/ 43 w 21599"/>
                  <a:gd name="T3" fmla="*/ 173 h 21368"/>
                  <a:gd name="T4" fmla="*/ 16 w 21599"/>
                  <a:gd name="T5" fmla="*/ 178 h 21368"/>
                  <a:gd name="T6" fmla="*/ 0 w 21599"/>
                  <a:gd name="T7" fmla="*/ 138 h 21368"/>
                  <a:gd name="T8" fmla="*/ 200 w 21599"/>
                  <a:gd name="T9" fmla="*/ 66 h 21368"/>
                  <a:gd name="T10" fmla="*/ 239 w 21599"/>
                  <a:gd name="T11" fmla="*/ 91 h 21368"/>
                  <a:gd name="T12" fmla="*/ 259 w 21599"/>
                  <a:gd name="T13" fmla="*/ 159 h 21368"/>
                  <a:gd name="T14" fmla="*/ 402 w 21599"/>
                  <a:gd name="T15" fmla="*/ 105 h 21368"/>
                  <a:gd name="T16" fmla="*/ 395 w 21599"/>
                  <a:gd name="T17" fmla="*/ 71 h 21368"/>
                  <a:gd name="T18" fmla="*/ 351 w 21599"/>
                  <a:gd name="T19" fmla="*/ 53 h 21368"/>
                  <a:gd name="T20" fmla="*/ 372 w 21599"/>
                  <a:gd name="T21" fmla="*/ 26 h 21368"/>
                  <a:gd name="T22" fmla="*/ 433 w 21599"/>
                  <a:gd name="T23" fmla="*/ 1 h 21368"/>
                  <a:gd name="T24" fmla="*/ 465 w 21599"/>
                  <a:gd name="T25" fmla="*/ 12 h 21368"/>
                  <a:gd name="T26" fmla="*/ 446 w 21599"/>
                  <a:gd name="T27" fmla="*/ 54 h 21368"/>
                  <a:gd name="T28" fmla="*/ 457 w 21599"/>
                  <a:gd name="T29" fmla="*/ 91 h 21368"/>
                  <a:gd name="T30" fmla="*/ 509 w 21599"/>
                  <a:gd name="T31" fmla="*/ 66 h 21368"/>
                  <a:gd name="T32" fmla="*/ 560 w 21599"/>
                  <a:gd name="T33" fmla="*/ 130 h 21368"/>
                  <a:gd name="T34" fmla="*/ 570 w 21599"/>
                  <a:gd name="T35" fmla="*/ 203 h 21368"/>
                  <a:gd name="T36" fmla="*/ 290 w 21599"/>
                  <a:gd name="T37" fmla="*/ 295 h 21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368">
                    <a:moveTo>
                      <a:pt x="4414" y="21371"/>
                    </a:moveTo>
                    <a:lnTo>
                      <a:pt x="1618" y="9936"/>
                    </a:lnTo>
                    <a:lnTo>
                      <a:pt x="616" y="10278"/>
                    </a:lnTo>
                    <a:lnTo>
                      <a:pt x="3" y="7948"/>
                    </a:lnTo>
                    <a:lnTo>
                      <a:pt x="7589" y="3826"/>
                    </a:lnTo>
                    <a:cubicBezTo>
                      <a:pt x="7589" y="3826"/>
                      <a:pt x="8559" y="3514"/>
                      <a:pt x="9048" y="5240"/>
                    </a:cubicBezTo>
                    <a:cubicBezTo>
                      <a:pt x="9538" y="6965"/>
                      <a:pt x="9801" y="9160"/>
                      <a:pt x="9801" y="9160"/>
                    </a:cubicBezTo>
                    <a:lnTo>
                      <a:pt x="15216" y="6046"/>
                    </a:lnTo>
                    <a:lnTo>
                      <a:pt x="14985" y="4108"/>
                    </a:lnTo>
                    <a:cubicBezTo>
                      <a:pt x="14985" y="4108"/>
                      <a:pt x="13654" y="4377"/>
                      <a:pt x="13304" y="3037"/>
                    </a:cubicBezTo>
                    <a:cubicBezTo>
                      <a:pt x="12954" y="1697"/>
                      <a:pt x="14104" y="1508"/>
                      <a:pt x="14104" y="1508"/>
                    </a:cubicBezTo>
                    <a:lnTo>
                      <a:pt x="16420" y="54"/>
                    </a:lnTo>
                    <a:cubicBezTo>
                      <a:pt x="16420" y="54"/>
                      <a:pt x="17409" y="-229"/>
                      <a:pt x="17639" y="677"/>
                    </a:cubicBezTo>
                    <a:cubicBezTo>
                      <a:pt x="17869" y="1583"/>
                      <a:pt x="16900" y="3118"/>
                      <a:pt x="16900" y="3118"/>
                    </a:cubicBezTo>
                    <a:lnTo>
                      <a:pt x="17328" y="5264"/>
                    </a:lnTo>
                    <a:lnTo>
                      <a:pt x="19304" y="3822"/>
                    </a:lnTo>
                    <a:cubicBezTo>
                      <a:pt x="19304" y="3822"/>
                      <a:pt x="20906" y="6017"/>
                      <a:pt x="21202" y="7473"/>
                    </a:cubicBezTo>
                    <a:cubicBezTo>
                      <a:pt x="21498" y="8928"/>
                      <a:pt x="21603" y="11669"/>
                      <a:pt x="21603" y="11669"/>
                    </a:cubicBezTo>
                    <a:lnTo>
                      <a:pt x="10995" y="16962"/>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48" name="AutoShape 101"/>
              <p:cNvSpPr>
                <a:spLocks/>
              </p:cNvSpPr>
              <p:nvPr/>
            </p:nvSpPr>
            <p:spPr bwMode="auto">
              <a:xfrm rot="13363878">
                <a:off x="1403" y="3511"/>
                <a:ext cx="169" cy="166"/>
              </a:xfrm>
              <a:custGeom>
                <a:avLst/>
                <a:gdLst>
                  <a:gd name="T0" fmla="*/ 144 w 19676"/>
                  <a:gd name="T1" fmla="*/ 24 h 19676"/>
                  <a:gd name="T2" fmla="*/ 144 w 19676"/>
                  <a:gd name="T3" fmla="*/ 142 h 19676"/>
                  <a:gd name="T4" fmla="*/ 25 w 19676"/>
                  <a:gd name="T5" fmla="*/ 142 h 19676"/>
                  <a:gd name="T6" fmla="*/ 25 w 19676"/>
                  <a:gd name="T7" fmla="*/ 24 h 19676"/>
                  <a:gd name="T8" fmla="*/ 144 w 19676"/>
                  <a:gd name="T9" fmla="*/ 24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6">
                    <a:moveTo>
                      <a:pt x="16796" y="2890"/>
                    </a:moveTo>
                    <a:cubicBezTo>
                      <a:pt x="20640" y="6734"/>
                      <a:pt x="20643" y="12963"/>
                      <a:pt x="16803" y="16803"/>
                    </a:cubicBezTo>
                    <a:cubicBezTo>
                      <a:pt x="12963" y="20643"/>
                      <a:pt x="6734" y="20640"/>
                      <a:pt x="2890" y="16796"/>
                    </a:cubicBezTo>
                    <a:cubicBezTo>
                      <a:pt x="-954" y="12952"/>
                      <a:pt x="-957" y="6723"/>
                      <a:pt x="2883" y="2883"/>
                    </a:cubicBezTo>
                    <a:cubicBezTo>
                      <a:pt x="6723" y="-957"/>
                      <a:pt x="12952" y="-954"/>
                      <a:pt x="16796" y="2890"/>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49" name="AutoShape 102"/>
              <p:cNvSpPr>
                <a:spLocks/>
              </p:cNvSpPr>
              <p:nvPr/>
            </p:nvSpPr>
            <p:spPr bwMode="auto">
              <a:xfrm rot="13363878">
                <a:off x="1301" y="3449"/>
                <a:ext cx="93" cy="98"/>
              </a:xfrm>
              <a:custGeom>
                <a:avLst/>
                <a:gdLst>
                  <a:gd name="T0" fmla="*/ 79 w 19676"/>
                  <a:gd name="T1" fmla="*/ 14 h 19676"/>
                  <a:gd name="T2" fmla="*/ 79 w 19676"/>
                  <a:gd name="T3" fmla="*/ 84 h 19676"/>
                  <a:gd name="T4" fmla="*/ 14 w 19676"/>
                  <a:gd name="T5" fmla="*/ 84 h 19676"/>
                  <a:gd name="T6" fmla="*/ 14 w 19676"/>
                  <a:gd name="T7" fmla="*/ 14 h 19676"/>
                  <a:gd name="T8" fmla="*/ 79 w 19676"/>
                  <a:gd name="T9" fmla="*/ 14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6">
                    <a:moveTo>
                      <a:pt x="16796" y="2890"/>
                    </a:moveTo>
                    <a:cubicBezTo>
                      <a:pt x="20640" y="6734"/>
                      <a:pt x="20643" y="12963"/>
                      <a:pt x="16803" y="16803"/>
                    </a:cubicBezTo>
                    <a:cubicBezTo>
                      <a:pt x="12963" y="20643"/>
                      <a:pt x="6734" y="20640"/>
                      <a:pt x="2890" y="16796"/>
                    </a:cubicBezTo>
                    <a:cubicBezTo>
                      <a:pt x="-954" y="12952"/>
                      <a:pt x="-957" y="6723"/>
                      <a:pt x="2883" y="2883"/>
                    </a:cubicBezTo>
                    <a:cubicBezTo>
                      <a:pt x="6723" y="-957"/>
                      <a:pt x="12952" y="-954"/>
                      <a:pt x="16796" y="2890"/>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50" name="AutoShape 103"/>
              <p:cNvSpPr>
                <a:spLocks/>
              </p:cNvSpPr>
              <p:nvPr/>
            </p:nvSpPr>
            <p:spPr bwMode="auto">
              <a:xfrm rot="13363878">
                <a:off x="1165" y="3390"/>
                <a:ext cx="94" cy="98"/>
              </a:xfrm>
              <a:custGeom>
                <a:avLst/>
                <a:gdLst>
                  <a:gd name="T0" fmla="*/ 80 w 19676"/>
                  <a:gd name="T1" fmla="*/ 14 h 19676"/>
                  <a:gd name="T2" fmla="*/ 80 w 19676"/>
                  <a:gd name="T3" fmla="*/ 84 h 19676"/>
                  <a:gd name="T4" fmla="*/ 14 w 19676"/>
                  <a:gd name="T5" fmla="*/ 84 h 19676"/>
                  <a:gd name="T6" fmla="*/ 14 w 19676"/>
                  <a:gd name="T7" fmla="*/ 14 h 19676"/>
                  <a:gd name="T8" fmla="*/ 80 w 19676"/>
                  <a:gd name="T9" fmla="*/ 14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6">
                    <a:moveTo>
                      <a:pt x="16796" y="2890"/>
                    </a:moveTo>
                    <a:cubicBezTo>
                      <a:pt x="20640" y="6734"/>
                      <a:pt x="20643" y="12963"/>
                      <a:pt x="16803" y="16803"/>
                    </a:cubicBezTo>
                    <a:cubicBezTo>
                      <a:pt x="12963" y="20643"/>
                      <a:pt x="6734" y="20640"/>
                      <a:pt x="2890" y="16796"/>
                    </a:cubicBezTo>
                    <a:cubicBezTo>
                      <a:pt x="-954" y="12952"/>
                      <a:pt x="-957" y="6723"/>
                      <a:pt x="2883" y="2883"/>
                    </a:cubicBezTo>
                    <a:cubicBezTo>
                      <a:pt x="6723" y="-957"/>
                      <a:pt x="12952" y="-954"/>
                      <a:pt x="16796" y="2890"/>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51" name="AutoShape 104"/>
              <p:cNvSpPr>
                <a:spLocks/>
              </p:cNvSpPr>
              <p:nvPr/>
            </p:nvSpPr>
            <p:spPr bwMode="auto">
              <a:xfrm rot="12021042">
                <a:off x="1367" y="3686"/>
                <a:ext cx="109" cy="128"/>
              </a:xfrm>
              <a:custGeom>
                <a:avLst/>
                <a:gdLst>
                  <a:gd name="T0" fmla="*/ 0 w 20939"/>
                  <a:gd name="T1" fmla="*/ 0 h 21155"/>
                  <a:gd name="T2" fmla="*/ 109 w 20939"/>
                  <a:gd name="T3" fmla="*/ 3 h 21155"/>
                  <a:gd name="T4" fmla="*/ 112 w 20939"/>
                  <a:gd name="T5" fmla="*/ 131 h 21155"/>
                  <a:gd name="T6" fmla="*/ 3 w 20939"/>
                  <a:gd name="T7" fmla="*/ 128 h 21155"/>
                  <a:gd name="T8" fmla="*/ 0 w 20939"/>
                  <a:gd name="T9" fmla="*/ 0 h 21155"/>
                  <a:gd name="T10" fmla="*/ 0 w 20939"/>
                  <a:gd name="T11" fmla="*/ 0 h 21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39" h="21155">
                    <a:moveTo>
                      <a:pt x="0" y="0"/>
                    </a:moveTo>
                    <a:lnTo>
                      <a:pt x="20939" y="445"/>
                    </a:lnTo>
                    <a:lnTo>
                      <a:pt x="21600" y="21600"/>
                    </a:lnTo>
                    <a:lnTo>
                      <a:pt x="661" y="21155"/>
                    </a:lnTo>
                    <a:lnTo>
                      <a:pt x="0" y="0"/>
                    </a:lnTo>
                    <a:close/>
                    <a:moveTo>
                      <a:pt x="0" y="0"/>
                    </a:move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52" name="AutoShape 106"/>
              <p:cNvSpPr>
                <a:spLocks/>
              </p:cNvSpPr>
              <p:nvPr/>
            </p:nvSpPr>
            <p:spPr bwMode="auto">
              <a:xfrm rot="336610">
                <a:off x="4416" y="1851"/>
                <a:ext cx="456" cy="384"/>
              </a:xfrm>
              <a:custGeom>
                <a:avLst/>
                <a:gdLst>
                  <a:gd name="T0" fmla="*/ 327 w 21471"/>
                  <a:gd name="T1" fmla="*/ 373 h 21600"/>
                  <a:gd name="T2" fmla="*/ 342 w 21471"/>
                  <a:gd name="T3" fmla="*/ 142 h 21600"/>
                  <a:gd name="T4" fmla="*/ 443 w 21471"/>
                  <a:gd name="T5" fmla="*/ 80 h 21600"/>
                  <a:gd name="T6" fmla="*/ 455 w 21471"/>
                  <a:gd name="T7" fmla="*/ 33 h 21600"/>
                  <a:gd name="T8" fmla="*/ 414 w 21471"/>
                  <a:gd name="T9" fmla="*/ 11 h 21600"/>
                  <a:gd name="T10" fmla="*/ 307 w 21471"/>
                  <a:gd name="T11" fmla="*/ 83 h 21600"/>
                  <a:gd name="T12" fmla="*/ 96 w 21471"/>
                  <a:gd name="T13" fmla="*/ 0 h 21600"/>
                  <a:gd name="T14" fmla="*/ 68 w 21471"/>
                  <a:gd name="T15" fmla="*/ 30 h 21600"/>
                  <a:gd name="T16" fmla="*/ 191 w 21471"/>
                  <a:gd name="T17" fmla="*/ 151 h 21600"/>
                  <a:gd name="T18" fmla="*/ 118 w 21471"/>
                  <a:gd name="T19" fmla="*/ 203 h 21600"/>
                  <a:gd name="T20" fmla="*/ 27 w 21471"/>
                  <a:gd name="T21" fmla="*/ 173 h 21600"/>
                  <a:gd name="T22" fmla="*/ 3 w 21471"/>
                  <a:gd name="T23" fmla="*/ 202 h 21600"/>
                  <a:gd name="T24" fmla="*/ 72 w 21471"/>
                  <a:gd name="T25" fmla="*/ 256 h 21600"/>
                  <a:gd name="T26" fmla="*/ 118 w 21471"/>
                  <a:gd name="T27" fmla="*/ 363 h 21600"/>
                  <a:gd name="T28" fmla="*/ 149 w 21471"/>
                  <a:gd name="T29" fmla="*/ 358 h 21600"/>
                  <a:gd name="T30" fmla="*/ 159 w 21471"/>
                  <a:gd name="T31" fmla="*/ 261 h 21600"/>
                  <a:gd name="T32" fmla="*/ 237 w 21471"/>
                  <a:gd name="T33" fmla="*/ 218 h 21600"/>
                  <a:gd name="T34" fmla="*/ 290 w 21471"/>
                  <a:gd name="T35" fmla="*/ 384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71" h="21600">
                    <a:moveTo>
                      <a:pt x="15386" y="20959"/>
                    </a:moveTo>
                    <a:lnTo>
                      <a:pt x="16085" y="7976"/>
                    </a:lnTo>
                    <a:lnTo>
                      <a:pt x="20858" y="4476"/>
                    </a:lnTo>
                    <a:cubicBezTo>
                      <a:pt x="20858" y="4476"/>
                      <a:pt x="21753" y="3093"/>
                      <a:pt x="21434" y="1865"/>
                    </a:cubicBezTo>
                    <a:cubicBezTo>
                      <a:pt x="21116" y="637"/>
                      <a:pt x="19496" y="637"/>
                      <a:pt x="19496" y="637"/>
                    </a:cubicBezTo>
                    <a:lnTo>
                      <a:pt x="14458" y="4653"/>
                    </a:lnTo>
                    <a:lnTo>
                      <a:pt x="4507" y="0"/>
                    </a:lnTo>
                    <a:lnTo>
                      <a:pt x="3198" y="1676"/>
                    </a:lnTo>
                    <a:lnTo>
                      <a:pt x="8991" y="8488"/>
                    </a:lnTo>
                    <a:lnTo>
                      <a:pt x="5533" y="11399"/>
                    </a:lnTo>
                    <a:lnTo>
                      <a:pt x="1284" y="9704"/>
                    </a:lnTo>
                    <a:lnTo>
                      <a:pt x="153" y="11372"/>
                    </a:lnTo>
                    <a:cubicBezTo>
                      <a:pt x="153" y="11372"/>
                      <a:pt x="2194" y="12401"/>
                      <a:pt x="3397" y="14423"/>
                    </a:cubicBezTo>
                    <a:cubicBezTo>
                      <a:pt x="4601" y="16444"/>
                      <a:pt x="5561" y="20441"/>
                      <a:pt x="5561" y="20441"/>
                    </a:cubicBezTo>
                    <a:lnTo>
                      <a:pt x="6997" y="20151"/>
                    </a:lnTo>
                    <a:lnTo>
                      <a:pt x="7481" y="14705"/>
                    </a:lnTo>
                    <a:lnTo>
                      <a:pt x="11147" y="12244"/>
                    </a:lnTo>
                    <a:lnTo>
                      <a:pt x="13672" y="21600"/>
                    </a:lnTo>
                  </a:path>
                </a:pathLst>
              </a:custGeom>
              <a:noFill/>
              <a:ln w="38100" cap="flat">
                <a:solidFill>
                  <a:srgbClr val="86CD4D"/>
                </a:solidFill>
                <a:prstDash val="solid"/>
                <a:miter lim="800000"/>
                <a:headEnd type="none" w="med" len="med"/>
                <a:tailEnd type="none" w="med" len="med"/>
              </a:ln>
            </p:spPr>
            <p:txBody>
              <a:bodyPr lIns="0" tIns="0" rIns="0" bIns="0"/>
              <a:lstStyle/>
              <a:p>
                <a:pPr defTabSz="915406">
                  <a:defRPr/>
                </a:pPr>
                <a:endParaRPr lang="zh-CN" altLang="en-US" sz="8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sp>
          <p:nvSpPr>
            <p:cNvPr id="7" name="Rectangle 38"/>
            <p:cNvSpPr>
              <a:spLocks/>
            </p:cNvSpPr>
            <p:nvPr/>
          </p:nvSpPr>
          <p:spPr bwMode="auto">
            <a:xfrm>
              <a:off x="6745660" y="2276872"/>
              <a:ext cx="1944216" cy="1117271"/>
            </a:xfrm>
            <a:prstGeom prst="rect">
              <a:avLst/>
            </a:prstGeom>
            <a:noFill/>
            <a:ln w="12700">
              <a:noFill/>
              <a:miter lim="800000"/>
              <a:headEnd/>
              <a:tailEnd/>
            </a:ln>
          </p:spPr>
          <p:txBody>
            <a:bodyPr lIns="0" tIns="0" rIns="0" bIns="0" anchor="ctr"/>
            <a:lstStyle/>
            <a:p>
              <a:pPr algn="ctr" defTabSz="915406" fontAlgn="base">
                <a:spcBef>
                  <a:spcPct val="0"/>
                </a:spcBef>
                <a:spcAft>
                  <a:spcPct val="0"/>
                </a:spcAft>
              </a:pPr>
              <a:r>
                <a:rPr lang="en-US" altLang="zh-CN" b="1" dirty="0" smtClean="0">
                  <a:solidFill>
                    <a:srgbClr val="FF0000"/>
                  </a:solidFill>
                  <a:latin typeface="Calibri" panose="020F0502020204030204" pitchFamily="34" charset="0"/>
                  <a:ea typeface="微软雅黑" pitchFamily="34" charset="-122"/>
                  <a:cs typeface="Calibri" panose="020F0502020204030204" pitchFamily="34" charset="0"/>
                  <a:sym typeface="Huawei Script" pitchFamily="50" charset="0"/>
                </a:rPr>
                <a:t>Industrial Internet</a:t>
              </a:r>
              <a:endParaRPr lang="zh-CN" altLang="en-US" b="1" dirty="0">
                <a:solidFill>
                  <a:srgbClr val="FF0000"/>
                </a:solidFill>
                <a:latin typeface="Calibri" panose="020F0502020204030204" pitchFamily="34" charset="0"/>
                <a:ea typeface="微软雅黑" pitchFamily="34" charset="-122"/>
                <a:cs typeface="Calibri" panose="020F0502020204030204" pitchFamily="34" charset="0"/>
                <a:sym typeface="Microsoft YaHei Bold" charset="0"/>
              </a:endParaRPr>
            </a:p>
          </p:txBody>
        </p:sp>
        <p:sp>
          <p:nvSpPr>
            <p:cNvPr id="8" name="TextBox 7"/>
            <p:cNvSpPr txBox="1"/>
            <p:nvPr/>
          </p:nvSpPr>
          <p:spPr>
            <a:xfrm>
              <a:off x="6559003" y="3356992"/>
              <a:ext cx="2435384" cy="707886"/>
            </a:xfrm>
            <a:prstGeom prst="rect">
              <a:avLst/>
            </a:prstGeom>
            <a:noFill/>
          </p:spPr>
          <p:txBody>
            <a:bodyPr wrap="square" rtlCol="0">
              <a:spAutoFit/>
            </a:bodyPr>
            <a:lstStyle/>
            <a:p>
              <a:pPr algn="ctr" defTabSz="915406" fontAlgn="base">
                <a:spcBef>
                  <a:spcPct val="0"/>
                </a:spcBef>
                <a:spcAft>
                  <a:spcPct val="0"/>
                </a:spcAft>
              </a:pPr>
              <a:r>
                <a:rPr lang="en-US" altLang="zh-CN" sz="20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Industry Leader Dominate?</a:t>
              </a:r>
              <a:endParaRPr lang="zh-CN" altLang="en-US" sz="20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grpSp>
      <p:grpSp>
        <p:nvGrpSpPr>
          <p:cNvPr id="53" name="组合 201"/>
          <p:cNvGrpSpPr/>
          <p:nvPr/>
        </p:nvGrpSpPr>
        <p:grpSpPr>
          <a:xfrm>
            <a:off x="-244327" y="1932076"/>
            <a:ext cx="5527738" cy="2336866"/>
            <a:chOff x="-455141" y="2066922"/>
            <a:chExt cx="5521987" cy="2333625"/>
          </a:xfrm>
        </p:grpSpPr>
        <p:sp>
          <p:nvSpPr>
            <p:cNvPr id="54" name="Rectangle 38"/>
            <p:cNvSpPr>
              <a:spLocks/>
            </p:cNvSpPr>
            <p:nvPr/>
          </p:nvSpPr>
          <p:spPr bwMode="auto">
            <a:xfrm>
              <a:off x="3217267" y="2420888"/>
              <a:ext cx="1584176" cy="1117271"/>
            </a:xfrm>
            <a:prstGeom prst="rect">
              <a:avLst/>
            </a:prstGeom>
            <a:noFill/>
            <a:ln w="12700">
              <a:noFill/>
              <a:miter lim="800000"/>
              <a:headEnd/>
              <a:tailEnd/>
            </a:ln>
          </p:spPr>
          <p:txBody>
            <a:bodyPr lIns="0" tIns="0" rIns="0" bIns="0" anchor="ctr"/>
            <a:lstStyle/>
            <a:p>
              <a:pPr algn="ctr" defTabSz="915406" fontAlgn="base">
                <a:spcBef>
                  <a:spcPct val="0"/>
                </a:spcBef>
                <a:spcAft>
                  <a:spcPct val="0"/>
                </a:spcAft>
              </a:pPr>
              <a:r>
                <a:rPr lang="en-US" altLang="zh-CN" sz="2000" b="1" dirty="0" smtClean="0">
                  <a:solidFill>
                    <a:srgbClr val="FF0000"/>
                  </a:solidFill>
                  <a:latin typeface="Calibri" panose="020F0502020204030204" pitchFamily="34" charset="0"/>
                  <a:ea typeface="微软雅黑" pitchFamily="34" charset="-122"/>
                  <a:cs typeface="Calibri" panose="020F0502020204030204" pitchFamily="34" charset="0"/>
                  <a:sym typeface="Microsoft YaHei Bold" charset="0"/>
                </a:rPr>
                <a:t>Consumer Internet</a:t>
              </a:r>
              <a:endParaRPr lang="zh-CN" altLang="en-US" sz="2000" b="1" dirty="0">
                <a:solidFill>
                  <a:srgbClr val="FF0000"/>
                </a:solidFill>
                <a:latin typeface="Calibri" panose="020F0502020204030204" pitchFamily="34" charset="0"/>
                <a:ea typeface="微软雅黑" pitchFamily="34" charset="-122"/>
                <a:cs typeface="Calibri" panose="020F0502020204030204" pitchFamily="34" charset="0"/>
                <a:sym typeface="Microsoft YaHei Bold" charset="0"/>
              </a:endParaRPr>
            </a:p>
          </p:txBody>
        </p:sp>
        <p:sp>
          <p:nvSpPr>
            <p:cNvPr id="55" name="TextBox 54"/>
            <p:cNvSpPr txBox="1"/>
            <p:nvPr/>
          </p:nvSpPr>
          <p:spPr>
            <a:xfrm>
              <a:off x="3203259" y="3279180"/>
              <a:ext cx="1823333" cy="338554"/>
            </a:xfrm>
            <a:prstGeom prst="rect">
              <a:avLst/>
            </a:prstGeom>
            <a:noFill/>
          </p:spPr>
          <p:txBody>
            <a:bodyPr wrap="square" rtlCol="0">
              <a:spAutoFit/>
            </a:bodyPr>
            <a:lstStyle/>
            <a:p>
              <a:pPr defTabSz="915406" fontAlgn="base">
                <a:spcBef>
                  <a:spcPct val="0"/>
                </a:spcBef>
                <a:spcAft>
                  <a:spcPct val="0"/>
                </a:spcAft>
              </a:pPr>
              <a:r>
                <a:rPr lang="en-US" altLang="zh-CN" sz="16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OTT Dominated</a:t>
              </a:r>
              <a:endParaRPr lang="zh-CN" altLang="en-US" sz="160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grpSp>
          <p:nvGrpSpPr>
            <p:cNvPr id="56" name="组合 267"/>
            <p:cNvGrpSpPr/>
            <p:nvPr/>
          </p:nvGrpSpPr>
          <p:grpSpPr>
            <a:xfrm>
              <a:off x="-455141" y="2066922"/>
              <a:ext cx="5521987" cy="2333625"/>
              <a:chOff x="-426113" y="2066924"/>
              <a:chExt cx="5521987" cy="2333625"/>
            </a:xfrm>
          </p:grpSpPr>
          <p:grpSp>
            <p:nvGrpSpPr>
              <p:cNvPr id="57" name="Group 51"/>
              <p:cNvGrpSpPr>
                <a:grpSpLocks/>
              </p:cNvGrpSpPr>
              <p:nvPr/>
            </p:nvGrpSpPr>
            <p:grpSpPr bwMode="auto">
              <a:xfrm>
                <a:off x="-1" y="2066924"/>
                <a:ext cx="5095875" cy="2333625"/>
                <a:chOff x="0" y="401"/>
                <a:chExt cx="5860" cy="2670"/>
              </a:xfrm>
            </p:grpSpPr>
            <p:grpSp>
              <p:nvGrpSpPr>
                <p:cNvPr id="61" name="Group 36"/>
                <p:cNvGrpSpPr>
                  <a:grpSpLocks/>
                </p:cNvGrpSpPr>
                <p:nvPr/>
              </p:nvGrpSpPr>
              <p:grpSpPr bwMode="auto">
                <a:xfrm>
                  <a:off x="3225" y="401"/>
                  <a:ext cx="2635" cy="2670"/>
                  <a:chOff x="2" y="0"/>
                  <a:chExt cx="2634" cy="2670"/>
                </a:xfrm>
              </p:grpSpPr>
              <p:sp>
                <p:nvSpPr>
                  <p:cNvPr id="70" name="Oval 3"/>
                  <p:cNvSpPr>
                    <a:spLocks/>
                  </p:cNvSpPr>
                  <p:nvPr/>
                </p:nvSpPr>
                <p:spPr bwMode="auto">
                  <a:xfrm>
                    <a:off x="410" y="347"/>
                    <a:ext cx="1925" cy="1919"/>
                  </a:xfrm>
                  <a:prstGeom prst="ellipse">
                    <a:avLst/>
                  </a:prstGeom>
                  <a:noFill/>
                  <a:ln w="38100">
                    <a:solidFill>
                      <a:srgbClr val="47CCFC"/>
                    </a:solidFill>
                    <a:miter lim="800000"/>
                    <a:headEnd/>
                    <a:tailEn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nvGrpSpPr>
                  <p:cNvPr id="71" name="Group 7"/>
                  <p:cNvGrpSpPr>
                    <a:grpSpLocks/>
                  </p:cNvGrpSpPr>
                  <p:nvPr/>
                </p:nvGrpSpPr>
                <p:grpSpPr bwMode="auto">
                  <a:xfrm>
                    <a:off x="1279" y="0"/>
                    <a:ext cx="201" cy="354"/>
                    <a:chOff x="3" y="0"/>
                    <a:chExt cx="201" cy="354"/>
                  </a:xfrm>
                </p:grpSpPr>
                <p:sp>
                  <p:nvSpPr>
                    <p:cNvPr id="93" name="Oval 4"/>
                    <p:cNvSpPr>
                      <a:spLocks/>
                    </p:cNvSpPr>
                    <p:nvPr/>
                  </p:nvSpPr>
                  <p:spPr bwMode="auto">
                    <a:xfrm>
                      <a:off x="66" y="0"/>
                      <a:ext cx="79" cy="80"/>
                    </a:xfrm>
                    <a:prstGeom prst="ellipse">
                      <a:avLst/>
                    </a:prstGeom>
                    <a:noFill/>
                    <a:ln w="25400">
                      <a:solidFill>
                        <a:srgbClr val="47CCFC"/>
                      </a:solidFill>
                      <a:miter lim="800000"/>
                      <a:headEnd/>
                      <a:tailEn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94" name="AutoShape 6"/>
                    <p:cNvSpPr>
                      <a:spLocks/>
                    </p:cNvSpPr>
                    <p:nvPr/>
                  </p:nvSpPr>
                  <p:spPr bwMode="auto">
                    <a:xfrm rot="5493777">
                      <a:off x="-28" y="121"/>
                      <a:ext cx="264" cy="201"/>
                    </a:xfrm>
                    <a:custGeom>
                      <a:avLst/>
                      <a:gdLst>
                        <a:gd name="T0" fmla="*/ 262 w 21286"/>
                        <a:gd name="T1" fmla="*/ 66 h 19295"/>
                        <a:gd name="T2" fmla="*/ 82 w 21286"/>
                        <a:gd name="T3" fmla="*/ 59 h 19295"/>
                        <a:gd name="T4" fmla="*/ 165 w 21286"/>
                        <a:gd name="T5" fmla="*/ 33 h 19295"/>
                        <a:gd name="T6" fmla="*/ 189 w 21286"/>
                        <a:gd name="T7" fmla="*/ 15 h 19295"/>
                        <a:gd name="T8" fmla="*/ 76 w 21286"/>
                        <a:gd name="T9" fmla="*/ 25 h 19295"/>
                        <a:gd name="T10" fmla="*/ 0 w 21286"/>
                        <a:gd name="T11" fmla="*/ 91 h 19295"/>
                        <a:gd name="T12" fmla="*/ 76 w 21286"/>
                        <a:gd name="T13" fmla="*/ 173 h 19295"/>
                        <a:gd name="T14" fmla="*/ 186 w 21286"/>
                        <a:gd name="T15" fmla="*/ 191 h 19295"/>
                        <a:gd name="T16" fmla="*/ 151 w 21286"/>
                        <a:gd name="T17" fmla="*/ 158 h 19295"/>
                        <a:gd name="T18" fmla="*/ 81 w 21286"/>
                        <a:gd name="T19" fmla="*/ 136 h 19295"/>
                        <a:gd name="T20" fmla="*/ 264 w 21286"/>
                        <a:gd name="T21" fmla="*/ 123 h 19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6" h="19295">
                          <a:moveTo>
                            <a:pt x="21126" y="6289"/>
                          </a:moveTo>
                          <a:lnTo>
                            <a:pt x="6599" y="5627"/>
                          </a:lnTo>
                          <a:lnTo>
                            <a:pt x="13314" y="3136"/>
                          </a:lnTo>
                          <a:cubicBezTo>
                            <a:pt x="13314" y="3136"/>
                            <a:pt x="15340" y="2957"/>
                            <a:pt x="15224" y="1412"/>
                          </a:cubicBezTo>
                          <a:cubicBezTo>
                            <a:pt x="15247" y="-686"/>
                            <a:pt x="11969" y="-526"/>
                            <a:pt x="6099" y="2356"/>
                          </a:cubicBezTo>
                          <a:cubicBezTo>
                            <a:pt x="1528" y="4601"/>
                            <a:pt x="176" y="6563"/>
                            <a:pt x="15" y="8780"/>
                          </a:cubicBezTo>
                          <a:cubicBezTo>
                            <a:pt x="-318" y="13394"/>
                            <a:pt x="3871" y="15530"/>
                            <a:pt x="6094" y="16596"/>
                          </a:cubicBezTo>
                          <a:cubicBezTo>
                            <a:pt x="8317" y="17661"/>
                            <a:pt x="13995" y="20914"/>
                            <a:pt x="15011" y="18290"/>
                          </a:cubicBezTo>
                          <a:cubicBezTo>
                            <a:pt x="15593" y="16785"/>
                            <a:pt x="13390" y="15499"/>
                            <a:pt x="12194" y="15183"/>
                          </a:cubicBezTo>
                          <a:cubicBezTo>
                            <a:pt x="10633" y="14769"/>
                            <a:pt x="6509" y="13059"/>
                            <a:pt x="6509" y="13059"/>
                          </a:cubicBezTo>
                          <a:lnTo>
                            <a:pt x="21282" y="11852"/>
                          </a:lnTo>
                        </a:path>
                      </a:pathLst>
                    </a:custGeom>
                    <a:noFill/>
                    <a:ln w="254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nvGrpSpPr>
                  <p:cNvPr id="72" name="Group 11"/>
                  <p:cNvGrpSpPr>
                    <a:grpSpLocks/>
                  </p:cNvGrpSpPr>
                  <p:nvPr/>
                </p:nvGrpSpPr>
                <p:grpSpPr bwMode="auto">
                  <a:xfrm rot="2453655">
                    <a:off x="2092" y="164"/>
                    <a:ext cx="307" cy="544"/>
                    <a:chOff x="5" y="0"/>
                    <a:chExt cx="306" cy="543"/>
                  </a:xfrm>
                </p:grpSpPr>
                <p:sp>
                  <p:nvSpPr>
                    <p:cNvPr id="91" name="AutoShape 8"/>
                    <p:cNvSpPr>
                      <a:spLocks/>
                    </p:cNvSpPr>
                    <p:nvPr/>
                  </p:nvSpPr>
                  <p:spPr bwMode="auto">
                    <a:xfrm>
                      <a:off x="101" y="0"/>
                      <a:ext cx="120" cy="122"/>
                    </a:xfrm>
                    <a:custGeom>
                      <a:avLst/>
                      <a:gdLst>
                        <a:gd name="T0" fmla="*/ 102 w 19676"/>
                        <a:gd name="T1" fmla="*/ 18 h 19679"/>
                        <a:gd name="T2" fmla="*/ 102 w 19676"/>
                        <a:gd name="T3" fmla="*/ 104 h 19679"/>
                        <a:gd name="T4" fmla="*/ 18 w 19676"/>
                        <a:gd name="T5" fmla="*/ 104 h 19679"/>
                        <a:gd name="T6" fmla="*/ 18 w 19676"/>
                        <a:gd name="T7" fmla="*/ 18 h 19679"/>
                        <a:gd name="T8" fmla="*/ 102 w 19676"/>
                        <a:gd name="T9" fmla="*/ 18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9">
                          <a:moveTo>
                            <a:pt x="16796" y="2882"/>
                          </a:moveTo>
                          <a:cubicBezTo>
                            <a:pt x="20640" y="6724"/>
                            <a:pt x="20643" y="12954"/>
                            <a:pt x="16803" y="16796"/>
                          </a:cubicBezTo>
                          <a:cubicBezTo>
                            <a:pt x="12963" y="20639"/>
                            <a:pt x="6734" y="20639"/>
                            <a:pt x="2890" y="16796"/>
                          </a:cubicBezTo>
                          <a:cubicBezTo>
                            <a:pt x="-954" y="12954"/>
                            <a:pt x="-957" y="6724"/>
                            <a:pt x="2883" y="2882"/>
                          </a:cubicBezTo>
                          <a:cubicBezTo>
                            <a:pt x="6723" y="-961"/>
                            <a:pt x="12952" y="-961"/>
                            <a:pt x="16796" y="2882"/>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92" name="AutoShape 10"/>
                    <p:cNvSpPr>
                      <a:spLocks/>
                    </p:cNvSpPr>
                    <p:nvPr/>
                  </p:nvSpPr>
                  <p:spPr bwMode="auto">
                    <a:xfrm rot="5494130">
                      <a:off x="-45" y="188"/>
                      <a:ext cx="405" cy="306"/>
                    </a:xfrm>
                    <a:custGeom>
                      <a:avLst/>
                      <a:gdLst>
                        <a:gd name="T0" fmla="*/ 403 w 21299"/>
                        <a:gd name="T1" fmla="*/ 100 h 19295"/>
                        <a:gd name="T2" fmla="*/ 126 w 21299"/>
                        <a:gd name="T3" fmla="*/ 89 h 19295"/>
                        <a:gd name="T4" fmla="*/ 254 w 21299"/>
                        <a:gd name="T5" fmla="*/ 50 h 19295"/>
                        <a:gd name="T6" fmla="*/ 290 w 21299"/>
                        <a:gd name="T7" fmla="*/ 22 h 19295"/>
                        <a:gd name="T8" fmla="*/ 116 w 21299"/>
                        <a:gd name="T9" fmla="*/ 37 h 19295"/>
                        <a:gd name="T10" fmla="*/ 2 w 21299"/>
                        <a:gd name="T11" fmla="*/ 139 h 19295"/>
                        <a:gd name="T12" fmla="*/ 119 w 21299"/>
                        <a:gd name="T13" fmla="*/ 263 h 19295"/>
                        <a:gd name="T14" fmla="*/ 288 w 21299"/>
                        <a:gd name="T15" fmla="*/ 290 h 19295"/>
                        <a:gd name="T16" fmla="*/ 234 w 21299"/>
                        <a:gd name="T17" fmla="*/ 241 h 19295"/>
                        <a:gd name="T18" fmla="*/ 126 w 21299"/>
                        <a:gd name="T19" fmla="*/ 207 h 19295"/>
                        <a:gd name="T20" fmla="*/ 407 w 21299"/>
                        <a:gd name="T21" fmla="*/ 188 h 19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99" h="19295">
                          <a:moveTo>
                            <a:pt x="21191" y="6283"/>
                          </a:moveTo>
                          <a:lnTo>
                            <a:pt x="6650" y="5625"/>
                          </a:lnTo>
                          <a:lnTo>
                            <a:pt x="13348" y="3133"/>
                          </a:lnTo>
                          <a:cubicBezTo>
                            <a:pt x="13348" y="3133"/>
                            <a:pt x="15373" y="2952"/>
                            <a:pt x="15245" y="1408"/>
                          </a:cubicBezTo>
                          <a:cubicBezTo>
                            <a:pt x="15251" y="-690"/>
                            <a:pt x="11972" y="-529"/>
                            <a:pt x="6122" y="2355"/>
                          </a:cubicBezTo>
                          <a:cubicBezTo>
                            <a:pt x="1567" y="4600"/>
                            <a:pt x="230" y="6563"/>
                            <a:pt x="88" y="8780"/>
                          </a:cubicBezTo>
                          <a:cubicBezTo>
                            <a:pt x="-207" y="13394"/>
                            <a:pt x="4002" y="15529"/>
                            <a:pt x="6235" y="16594"/>
                          </a:cubicBezTo>
                          <a:cubicBezTo>
                            <a:pt x="8469" y="17659"/>
                            <a:pt x="14177" y="20910"/>
                            <a:pt x="15172" y="18285"/>
                          </a:cubicBezTo>
                          <a:cubicBezTo>
                            <a:pt x="15742" y="16781"/>
                            <a:pt x="13527" y="15495"/>
                            <a:pt x="12327" y="15179"/>
                          </a:cubicBezTo>
                          <a:cubicBezTo>
                            <a:pt x="10761" y="14766"/>
                            <a:pt x="6622" y="13057"/>
                            <a:pt x="6622" y="13057"/>
                          </a:cubicBezTo>
                          <a:lnTo>
                            <a:pt x="21393" y="11846"/>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nvGrpSpPr>
                  <p:cNvPr id="73" name="Group 15"/>
                  <p:cNvGrpSpPr>
                    <a:grpSpLocks/>
                  </p:cNvGrpSpPr>
                  <p:nvPr/>
                </p:nvGrpSpPr>
                <p:grpSpPr bwMode="auto">
                  <a:xfrm rot="5454727">
                    <a:off x="2389" y="1083"/>
                    <a:ext cx="180" cy="315"/>
                    <a:chOff x="3" y="0"/>
                    <a:chExt cx="179" cy="315"/>
                  </a:xfrm>
                </p:grpSpPr>
                <p:sp>
                  <p:nvSpPr>
                    <p:cNvPr id="89" name="AutoShape 12"/>
                    <p:cNvSpPr>
                      <a:spLocks/>
                    </p:cNvSpPr>
                    <p:nvPr/>
                  </p:nvSpPr>
                  <p:spPr bwMode="auto">
                    <a:xfrm>
                      <a:off x="59" y="0"/>
                      <a:ext cx="70" cy="70"/>
                    </a:xfrm>
                    <a:custGeom>
                      <a:avLst/>
                      <a:gdLst>
                        <a:gd name="T0" fmla="*/ 60 w 19679"/>
                        <a:gd name="T1" fmla="*/ 10 h 19679"/>
                        <a:gd name="T2" fmla="*/ 60 w 19679"/>
                        <a:gd name="T3" fmla="*/ 60 h 19679"/>
                        <a:gd name="T4" fmla="*/ 10 w 19679"/>
                        <a:gd name="T5" fmla="*/ 60 h 19679"/>
                        <a:gd name="T6" fmla="*/ 10 w 19679"/>
                        <a:gd name="T7" fmla="*/ 10 h 19679"/>
                        <a:gd name="T8" fmla="*/ 60 w 19679"/>
                        <a:gd name="T9" fmla="*/ 10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90" name="AutoShape 14"/>
                    <p:cNvSpPr>
                      <a:spLocks/>
                    </p:cNvSpPr>
                    <p:nvPr/>
                  </p:nvSpPr>
                  <p:spPr bwMode="auto">
                    <a:xfrm rot="5500616">
                      <a:off x="-24" y="109"/>
                      <a:ext cx="233" cy="179"/>
                    </a:xfrm>
                    <a:custGeom>
                      <a:avLst/>
                      <a:gdLst>
                        <a:gd name="T0" fmla="*/ 231 w 21287"/>
                        <a:gd name="T1" fmla="*/ 58 h 19293"/>
                        <a:gd name="T2" fmla="*/ 72 w 21287"/>
                        <a:gd name="T3" fmla="*/ 52 h 19293"/>
                        <a:gd name="T4" fmla="*/ 146 w 21287"/>
                        <a:gd name="T5" fmla="*/ 29 h 19293"/>
                        <a:gd name="T6" fmla="*/ 167 w 21287"/>
                        <a:gd name="T7" fmla="*/ 13 h 19293"/>
                        <a:gd name="T8" fmla="*/ 67 w 21287"/>
                        <a:gd name="T9" fmla="*/ 22 h 19293"/>
                        <a:gd name="T10" fmla="*/ 0 w 21287"/>
                        <a:gd name="T11" fmla="*/ 81 h 19293"/>
                        <a:gd name="T12" fmla="*/ 67 w 21287"/>
                        <a:gd name="T13" fmla="*/ 154 h 19293"/>
                        <a:gd name="T14" fmla="*/ 164 w 21287"/>
                        <a:gd name="T15" fmla="*/ 169 h 19293"/>
                        <a:gd name="T16" fmla="*/ 134 w 21287"/>
                        <a:gd name="T17" fmla="*/ 141 h 19293"/>
                        <a:gd name="T18" fmla="*/ 71 w 21287"/>
                        <a:gd name="T19" fmla="*/ 121 h 19293"/>
                        <a:gd name="T20" fmla="*/ 233 w 21287"/>
                        <a:gd name="T21" fmla="*/ 110 h 192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7" h="19293">
                          <a:moveTo>
                            <a:pt x="21129" y="6245"/>
                          </a:moveTo>
                          <a:lnTo>
                            <a:pt x="6601" y="5613"/>
                          </a:lnTo>
                          <a:lnTo>
                            <a:pt x="13316" y="3109"/>
                          </a:lnTo>
                          <a:cubicBezTo>
                            <a:pt x="13316" y="3109"/>
                            <a:pt x="15341" y="2925"/>
                            <a:pt x="15225" y="1381"/>
                          </a:cubicBezTo>
                          <a:cubicBezTo>
                            <a:pt x="15248" y="-717"/>
                            <a:pt x="11969" y="-550"/>
                            <a:pt x="6100" y="2344"/>
                          </a:cubicBezTo>
                          <a:cubicBezTo>
                            <a:pt x="1530" y="4598"/>
                            <a:pt x="178" y="6562"/>
                            <a:pt x="19" y="8780"/>
                          </a:cubicBezTo>
                          <a:cubicBezTo>
                            <a:pt x="-313" y="13393"/>
                            <a:pt x="3876" y="15521"/>
                            <a:pt x="6100" y="16582"/>
                          </a:cubicBezTo>
                          <a:cubicBezTo>
                            <a:pt x="8324" y="17642"/>
                            <a:pt x="14003" y="20883"/>
                            <a:pt x="15018" y="18257"/>
                          </a:cubicBezTo>
                          <a:cubicBezTo>
                            <a:pt x="15600" y="16751"/>
                            <a:pt x="13396" y="15470"/>
                            <a:pt x="12200" y="15156"/>
                          </a:cubicBezTo>
                          <a:cubicBezTo>
                            <a:pt x="10638" y="14746"/>
                            <a:pt x="6515" y="13044"/>
                            <a:pt x="6515" y="13044"/>
                          </a:cubicBezTo>
                          <a:lnTo>
                            <a:pt x="21287" y="11807"/>
                          </a:lnTo>
                        </a:path>
                      </a:pathLst>
                    </a:custGeom>
                    <a:noFill/>
                    <a:ln w="254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nvGrpSpPr>
                  <p:cNvPr id="74" name="Group 19"/>
                  <p:cNvGrpSpPr>
                    <a:grpSpLocks/>
                  </p:cNvGrpSpPr>
                  <p:nvPr/>
                </p:nvGrpSpPr>
                <p:grpSpPr bwMode="auto">
                  <a:xfrm rot="16254727" flipH="1">
                    <a:off x="90" y="1031"/>
                    <a:ext cx="244" cy="420"/>
                    <a:chOff x="4" y="0"/>
                    <a:chExt cx="243" cy="420"/>
                  </a:xfrm>
                </p:grpSpPr>
                <p:sp>
                  <p:nvSpPr>
                    <p:cNvPr id="87" name="AutoShape 16"/>
                    <p:cNvSpPr>
                      <a:spLocks/>
                    </p:cNvSpPr>
                    <p:nvPr/>
                  </p:nvSpPr>
                  <p:spPr bwMode="auto">
                    <a:xfrm>
                      <a:off x="80" y="0"/>
                      <a:ext cx="95" cy="94"/>
                    </a:xfrm>
                    <a:custGeom>
                      <a:avLst/>
                      <a:gdLst>
                        <a:gd name="T0" fmla="*/ 81 w 19679"/>
                        <a:gd name="T1" fmla="*/ 14 h 19679"/>
                        <a:gd name="T2" fmla="*/ 81 w 19679"/>
                        <a:gd name="T3" fmla="*/ 80 h 19679"/>
                        <a:gd name="T4" fmla="*/ 14 w 19679"/>
                        <a:gd name="T5" fmla="*/ 80 h 19679"/>
                        <a:gd name="T6" fmla="*/ 14 w 19679"/>
                        <a:gd name="T7" fmla="*/ 14 h 19679"/>
                        <a:gd name="T8" fmla="*/ 81 w 19679"/>
                        <a:gd name="T9" fmla="*/ 14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88" name="AutoShape 18"/>
                    <p:cNvSpPr>
                      <a:spLocks/>
                    </p:cNvSpPr>
                    <p:nvPr/>
                  </p:nvSpPr>
                  <p:spPr bwMode="auto">
                    <a:xfrm rot="5493219">
                      <a:off x="-30" y="143"/>
                      <a:ext cx="311" cy="243"/>
                    </a:xfrm>
                    <a:custGeom>
                      <a:avLst/>
                      <a:gdLst>
                        <a:gd name="T0" fmla="*/ 309 w 21290"/>
                        <a:gd name="T1" fmla="*/ 79 h 19297"/>
                        <a:gd name="T2" fmla="*/ 97 w 21290"/>
                        <a:gd name="T3" fmla="*/ 71 h 19297"/>
                        <a:gd name="T4" fmla="*/ 195 w 21290"/>
                        <a:gd name="T5" fmla="*/ 40 h 19297"/>
                        <a:gd name="T6" fmla="*/ 222 w 21290"/>
                        <a:gd name="T7" fmla="*/ 18 h 19297"/>
                        <a:gd name="T8" fmla="*/ 89 w 21290"/>
                        <a:gd name="T9" fmla="*/ 30 h 19297"/>
                        <a:gd name="T10" fmla="*/ 0 w 21290"/>
                        <a:gd name="T11" fmla="*/ 111 h 19297"/>
                        <a:gd name="T12" fmla="*/ 90 w 21290"/>
                        <a:gd name="T13" fmla="*/ 209 h 19297"/>
                        <a:gd name="T14" fmla="*/ 220 w 21290"/>
                        <a:gd name="T15" fmla="*/ 230 h 19297"/>
                        <a:gd name="T16" fmla="*/ 179 w 21290"/>
                        <a:gd name="T17" fmla="*/ 191 h 19297"/>
                        <a:gd name="T18" fmla="*/ 96 w 21290"/>
                        <a:gd name="T19" fmla="*/ 165 h 19297"/>
                        <a:gd name="T20" fmla="*/ 311 w 21290"/>
                        <a:gd name="T21" fmla="*/ 149 h 19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90" h="19297">
                          <a:moveTo>
                            <a:pt x="21143" y="6309"/>
                          </a:moveTo>
                          <a:lnTo>
                            <a:pt x="6612" y="5633"/>
                          </a:lnTo>
                          <a:lnTo>
                            <a:pt x="13323" y="3149"/>
                          </a:lnTo>
                          <a:cubicBezTo>
                            <a:pt x="13323" y="3149"/>
                            <a:pt x="15348" y="2971"/>
                            <a:pt x="15230" y="1426"/>
                          </a:cubicBezTo>
                          <a:cubicBezTo>
                            <a:pt x="15248" y="-672"/>
                            <a:pt x="11970" y="-515"/>
                            <a:pt x="6105" y="2362"/>
                          </a:cubicBezTo>
                          <a:cubicBezTo>
                            <a:pt x="1538" y="4602"/>
                            <a:pt x="190" y="6563"/>
                            <a:pt x="34" y="8780"/>
                          </a:cubicBezTo>
                          <a:cubicBezTo>
                            <a:pt x="-289" y="13394"/>
                            <a:pt x="3905" y="15535"/>
                            <a:pt x="6131" y="16602"/>
                          </a:cubicBezTo>
                          <a:cubicBezTo>
                            <a:pt x="8357" y="17669"/>
                            <a:pt x="14042" y="20928"/>
                            <a:pt x="15053" y="18304"/>
                          </a:cubicBezTo>
                          <a:cubicBezTo>
                            <a:pt x="15632" y="16801"/>
                            <a:pt x="13426" y="15512"/>
                            <a:pt x="12229" y="15195"/>
                          </a:cubicBezTo>
                          <a:cubicBezTo>
                            <a:pt x="10666" y="14780"/>
                            <a:pt x="6539" y="13065"/>
                            <a:pt x="6539" y="13065"/>
                          </a:cubicBezTo>
                          <a:lnTo>
                            <a:pt x="21311" y="11872"/>
                          </a:lnTo>
                        </a:path>
                      </a:pathLst>
                    </a:custGeom>
                    <a:noFill/>
                    <a:ln w="254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nvGrpSpPr>
                  <p:cNvPr id="75" name="Group 23"/>
                  <p:cNvGrpSpPr>
                    <a:grpSpLocks/>
                  </p:cNvGrpSpPr>
                  <p:nvPr/>
                </p:nvGrpSpPr>
                <p:grpSpPr bwMode="auto">
                  <a:xfrm rot="10800000">
                    <a:off x="1236" y="2260"/>
                    <a:ext cx="226" cy="410"/>
                    <a:chOff x="4" y="0"/>
                    <a:chExt cx="226" cy="409"/>
                  </a:xfrm>
                </p:grpSpPr>
                <p:sp>
                  <p:nvSpPr>
                    <p:cNvPr id="85" name="AutoShape 20"/>
                    <p:cNvSpPr>
                      <a:spLocks/>
                    </p:cNvSpPr>
                    <p:nvPr/>
                  </p:nvSpPr>
                  <p:spPr bwMode="auto">
                    <a:xfrm>
                      <a:off x="70" y="0"/>
                      <a:ext cx="91" cy="91"/>
                    </a:xfrm>
                    <a:custGeom>
                      <a:avLst/>
                      <a:gdLst>
                        <a:gd name="T0" fmla="*/ 78 w 19679"/>
                        <a:gd name="T1" fmla="*/ 13 h 19676"/>
                        <a:gd name="T2" fmla="*/ 78 w 19679"/>
                        <a:gd name="T3" fmla="*/ 78 h 19676"/>
                        <a:gd name="T4" fmla="*/ 13 w 19679"/>
                        <a:gd name="T5" fmla="*/ 78 h 19676"/>
                        <a:gd name="T6" fmla="*/ 13 w 19679"/>
                        <a:gd name="T7" fmla="*/ 13 h 19676"/>
                        <a:gd name="T8" fmla="*/ 78 w 19679"/>
                        <a:gd name="T9" fmla="*/ 13 h 19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6">
                          <a:moveTo>
                            <a:pt x="16796" y="2873"/>
                          </a:moveTo>
                          <a:cubicBezTo>
                            <a:pt x="20639" y="6713"/>
                            <a:pt x="20639" y="12942"/>
                            <a:pt x="16796" y="16786"/>
                          </a:cubicBezTo>
                          <a:cubicBezTo>
                            <a:pt x="12954" y="20630"/>
                            <a:pt x="6724" y="20633"/>
                            <a:pt x="2882" y="16793"/>
                          </a:cubicBezTo>
                          <a:cubicBezTo>
                            <a:pt x="-961" y="12953"/>
                            <a:pt x="-961" y="6724"/>
                            <a:pt x="2882" y="2880"/>
                          </a:cubicBezTo>
                          <a:cubicBezTo>
                            <a:pt x="6724" y="-964"/>
                            <a:pt x="12954" y="-967"/>
                            <a:pt x="16796" y="2873"/>
                          </a:cubicBezTo>
                        </a:path>
                      </a:pathLst>
                    </a:custGeom>
                    <a:noFill/>
                    <a:ln w="254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86" name="AutoShape 22"/>
                    <p:cNvSpPr>
                      <a:spLocks/>
                    </p:cNvSpPr>
                    <p:nvPr/>
                  </p:nvSpPr>
                  <p:spPr bwMode="auto">
                    <a:xfrm rot="5494323">
                      <a:off x="-35" y="145"/>
                      <a:ext cx="303" cy="226"/>
                    </a:xfrm>
                    <a:custGeom>
                      <a:avLst/>
                      <a:gdLst>
                        <a:gd name="T0" fmla="*/ 301 w 21287"/>
                        <a:gd name="T1" fmla="*/ 74 h 19296"/>
                        <a:gd name="T2" fmla="*/ 94 w 21287"/>
                        <a:gd name="T3" fmla="*/ 66 h 19296"/>
                        <a:gd name="T4" fmla="*/ 190 w 21287"/>
                        <a:gd name="T5" fmla="*/ 37 h 19296"/>
                        <a:gd name="T6" fmla="*/ 217 w 21287"/>
                        <a:gd name="T7" fmla="*/ 17 h 19296"/>
                        <a:gd name="T8" fmla="*/ 87 w 21287"/>
                        <a:gd name="T9" fmla="*/ 28 h 19296"/>
                        <a:gd name="T10" fmla="*/ 0 w 21287"/>
                        <a:gd name="T11" fmla="*/ 103 h 19296"/>
                        <a:gd name="T12" fmla="*/ 87 w 21287"/>
                        <a:gd name="T13" fmla="*/ 194 h 19296"/>
                        <a:gd name="T14" fmla="*/ 214 w 21287"/>
                        <a:gd name="T15" fmla="*/ 214 h 19296"/>
                        <a:gd name="T16" fmla="*/ 174 w 21287"/>
                        <a:gd name="T17" fmla="*/ 178 h 19296"/>
                        <a:gd name="T18" fmla="*/ 93 w 21287"/>
                        <a:gd name="T19" fmla="*/ 153 h 19296"/>
                        <a:gd name="T20" fmla="*/ 303 w 21287"/>
                        <a:gd name="T21" fmla="*/ 139 h 192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7" h="19296">
                          <a:moveTo>
                            <a:pt x="21130" y="6291"/>
                          </a:moveTo>
                          <a:lnTo>
                            <a:pt x="6603" y="5628"/>
                          </a:lnTo>
                          <a:lnTo>
                            <a:pt x="13316" y="3138"/>
                          </a:lnTo>
                          <a:cubicBezTo>
                            <a:pt x="13316" y="3138"/>
                            <a:pt x="15342" y="2959"/>
                            <a:pt x="15226" y="1414"/>
                          </a:cubicBezTo>
                          <a:cubicBezTo>
                            <a:pt x="15248" y="-684"/>
                            <a:pt x="11970" y="-524"/>
                            <a:pt x="6101" y="2357"/>
                          </a:cubicBezTo>
                          <a:cubicBezTo>
                            <a:pt x="1531" y="4601"/>
                            <a:pt x="179" y="6563"/>
                            <a:pt x="20" y="8780"/>
                          </a:cubicBezTo>
                          <a:cubicBezTo>
                            <a:pt x="-311" y="13394"/>
                            <a:pt x="3879" y="15531"/>
                            <a:pt x="6103" y="16597"/>
                          </a:cubicBezTo>
                          <a:cubicBezTo>
                            <a:pt x="8327" y="17662"/>
                            <a:pt x="14006" y="20916"/>
                            <a:pt x="15021" y="18292"/>
                          </a:cubicBezTo>
                          <a:cubicBezTo>
                            <a:pt x="15602" y="16787"/>
                            <a:pt x="13399" y="15501"/>
                            <a:pt x="12202" y="15184"/>
                          </a:cubicBezTo>
                          <a:cubicBezTo>
                            <a:pt x="10641" y="14771"/>
                            <a:pt x="6517" y="13060"/>
                            <a:pt x="6517" y="13060"/>
                          </a:cubicBezTo>
                          <a:lnTo>
                            <a:pt x="21289" y="11855"/>
                          </a:lnTo>
                        </a:path>
                      </a:pathLst>
                    </a:custGeom>
                    <a:noFill/>
                    <a:ln w="254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nvGrpSpPr>
                  <p:cNvPr id="76" name="Group 27"/>
                  <p:cNvGrpSpPr>
                    <a:grpSpLocks/>
                  </p:cNvGrpSpPr>
                  <p:nvPr/>
                </p:nvGrpSpPr>
                <p:grpSpPr bwMode="auto">
                  <a:xfrm rot="-7448418">
                    <a:off x="268" y="1665"/>
                    <a:ext cx="200" cy="346"/>
                    <a:chOff x="3" y="0"/>
                    <a:chExt cx="200" cy="346"/>
                  </a:xfrm>
                </p:grpSpPr>
                <p:sp>
                  <p:nvSpPr>
                    <p:cNvPr id="83" name="Oval 24"/>
                    <p:cNvSpPr>
                      <a:spLocks/>
                    </p:cNvSpPr>
                    <p:nvPr/>
                  </p:nvSpPr>
                  <p:spPr bwMode="auto">
                    <a:xfrm>
                      <a:off x="66" y="0"/>
                      <a:ext cx="79" cy="77"/>
                    </a:xfrm>
                    <a:prstGeom prst="ellipse">
                      <a:avLst/>
                    </a:prstGeom>
                    <a:noFill/>
                    <a:ln w="25400">
                      <a:solidFill>
                        <a:srgbClr val="47CCFC"/>
                      </a:solidFill>
                      <a:miter lim="800000"/>
                      <a:headEnd/>
                      <a:tailEn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84" name="AutoShape 26"/>
                    <p:cNvSpPr>
                      <a:spLocks/>
                    </p:cNvSpPr>
                    <p:nvPr/>
                  </p:nvSpPr>
                  <p:spPr bwMode="auto">
                    <a:xfrm rot="5494943">
                      <a:off x="-26" y="118"/>
                      <a:ext cx="257" cy="200"/>
                    </a:xfrm>
                    <a:custGeom>
                      <a:avLst/>
                      <a:gdLst>
                        <a:gd name="T0" fmla="*/ 256 w 21299"/>
                        <a:gd name="T1" fmla="*/ 65 h 19296"/>
                        <a:gd name="T2" fmla="*/ 80 w 21299"/>
                        <a:gd name="T3" fmla="*/ 58 h 19296"/>
                        <a:gd name="T4" fmla="*/ 161 w 21299"/>
                        <a:gd name="T5" fmla="*/ 33 h 19296"/>
                        <a:gd name="T6" fmla="*/ 184 w 21299"/>
                        <a:gd name="T7" fmla="*/ 15 h 19296"/>
                        <a:gd name="T8" fmla="*/ 74 w 21299"/>
                        <a:gd name="T9" fmla="*/ 24 h 19296"/>
                        <a:gd name="T10" fmla="*/ 1 w 21299"/>
                        <a:gd name="T11" fmla="*/ 91 h 19296"/>
                        <a:gd name="T12" fmla="*/ 75 w 21299"/>
                        <a:gd name="T13" fmla="*/ 172 h 19296"/>
                        <a:gd name="T14" fmla="*/ 183 w 21299"/>
                        <a:gd name="T15" fmla="*/ 190 h 19296"/>
                        <a:gd name="T16" fmla="*/ 149 w 21299"/>
                        <a:gd name="T17" fmla="*/ 157 h 19296"/>
                        <a:gd name="T18" fmla="*/ 80 w 21299"/>
                        <a:gd name="T19" fmla="*/ 135 h 19296"/>
                        <a:gd name="T20" fmla="*/ 258 w 21299"/>
                        <a:gd name="T21" fmla="*/ 123 h 192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99" h="19296">
                          <a:moveTo>
                            <a:pt x="21194" y="6299"/>
                          </a:moveTo>
                          <a:lnTo>
                            <a:pt x="6652" y="5630"/>
                          </a:lnTo>
                          <a:lnTo>
                            <a:pt x="13349" y="3142"/>
                          </a:lnTo>
                          <a:cubicBezTo>
                            <a:pt x="13349" y="3142"/>
                            <a:pt x="15375" y="2964"/>
                            <a:pt x="15246" y="1419"/>
                          </a:cubicBezTo>
                          <a:cubicBezTo>
                            <a:pt x="15251" y="-679"/>
                            <a:pt x="11972" y="-521"/>
                            <a:pt x="6123" y="2359"/>
                          </a:cubicBezTo>
                          <a:cubicBezTo>
                            <a:pt x="1569" y="4601"/>
                            <a:pt x="233" y="6563"/>
                            <a:pt x="92" y="8780"/>
                          </a:cubicBezTo>
                          <a:cubicBezTo>
                            <a:pt x="-202" y="13394"/>
                            <a:pt x="4008" y="15533"/>
                            <a:pt x="6242" y="16599"/>
                          </a:cubicBezTo>
                          <a:cubicBezTo>
                            <a:pt x="8476" y="17665"/>
                            <a:pt x="14185" y="20921"/>
                            <a:pt x="15179" y="18297"/>
                          </a:cubicBezTo>
                          <a:cubicBezTo>
                            <a:pt x="15748" y="16793"/>
                            <a:pt x="13533" y="15506"/>
                            <a:pt x="12333" y="15189"/>
                          </a:cubicBezTo>
                          <a:cubicBezTo>
                            <a:pt x="10767" y="14775"/>
                            <a:pt x="6627" y="13062"/>
                            <a:pt x="6627" y="13062"/>
                          </a:cubicBezTo>
                          <a:lnTo>
                            <a:pt x="21398" y="11862"/>
                          </a:lnTo>
                        </a:path>
                      </a:pathLst>
                    </a:custGeom>
                    <a:noFill/>
                    <a:ln w="254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nvGrpSpPr>
                  <p:cNvPr id="77" name="Group 31"/>
                  <p:cNvGrpSpPr>
                    <a:grpSpLocks/>
                  </p:cNvGrpSpPr>
                  <p:nvPr/>
                </p:nvGrpSpPr>
                <p:grpSpPr bwMode="auto">
                  <a:xfrm rot="-2577735">
                    <a:off x="386" y="232"/>
                    <a:ext cx="275" cy="473"/>
                    <a:chOff x="3" y="0"/>
                    <a:chExt cx="274" cy="473"/>
                  </a:xfrm>
                </p:grpSpPr>
                <p:sp>
                  <p:nvSpPr>
                    <p:cNvPr id="81" name="AutoShape 28"/>
                    <p:cNvSpPr>
                      <a:spLocks/>
                    </p:cNvSpPr>
                    <p:nvPr/>
                  </p:nvSpPr>
                  <p:spPr bwMode="auto">
                    <a:xfrm>
                      <a:off x="89" y="0"/>
                      <a:ext cx="108" cy="106"/>
                    </a:xfrm>
                    <a:custGeom>
                      <a:avLst/>
                      <a:gdLst>
                        <a:gd name="T0" fmla="*/ 92 w 19679"/>
                        <a:gd name="T1" fmla="*/ 16 h 19679"/>
                        <a:gd name="T2" fmla="*/ 92 w 19679"/>
                        <a:gd name="T3" fmla="*/ 90 h 19679"/>
                        <a:gd name="T4" fmla="*/ 16 w 19679"/>
                        <a:gd name="T5" fmla="*/ 90 h 19679"/>
                        <a:gd name="T6" fmla="*/ 16 w 19679"/>
                        <a:gd name="T7" fmla="*/ 16 h 19679"/>
                        <a:gd name="T8" fmla="*/ 92 w 19679"/>
                        <a:gd name="T9" fmla="*/ 16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82" name="AutoShape 30"/>
                    <p:cNvSpPr>
                      <a:spLocks/>
                    </p:cNvSpPr>
                    <p:nvPr/>
                  </p:nvSpPr>
                  <p:spPr bwMode="auto">
                    <a:xfrm rot="5536815">
                      <a:off x="-35" y="161"/>
                      <a:ext cx="350" cy="274"/>
                    </a:xfrm>
                    <a:custGeom>
                      <a:avLst/>
                      <a:gdLst>
                        <a:gd name="T0" fmla="*/ 347 w 21287"/>
                        <a:gd name="T1" fmla="*/ 85 h 19280"/>
                        <a:gd name="T2" fmla="*/ 109 w 21287"/>
                        <a:gd name="T3" fmla="*/ 79 h 19280"/>
                        <a:gd name="T4" fmla="*/ 219 w 21287"/>
                        <a:gd name="T5" fmla="*/ 42 h 19280"/>
                        <a:gd name="T6" fmla="*/ 250 w 21287"/>
                        <a:gd name="T7" fmla="*/ 17 h 19280"/>
                        <a:gd name="T8" fmla="*/ 100 w 21287"/>
                        <a:gd name="T9" fmla="*/ 32 h 19280"/>
                        <a:gd name="T10" fmla="*/ 0 w 21287"/>
                        <a:gd name="T11" fmla="*/ 125 h 19280"/>
                        <a:gd name="T12" fmla="*/ 100 w 21287"/>
                        <a:gd name="T13" fmla="*/ 235 h 19280"/>
                        <a:gd name="T14" fmla="*/ 247 w 21287"/>
                        <a:gd name="T15" fmla="*/ 257 h 19280"/>
                        <a:gd name="T16" fmla="*/ 201 w 21287"/>
                        <a:gd name="T17" fmla="*/ 213 h 19280"/>
                        <a:gd name="T18" fmla="*/ 107 w 21287"/>
                        <a:gd name="T19" fmla="*/ 184 h 19280"/>
                        <a:gd name="T20" fmla="*/ 350 w 21287"/>
                        <a:gd name="T21" fmla="*/ 164 h 192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7" h="19280">
                          <a:moveTo>
                            <a:pt x="21129" y="5999"/>
                          </a:moveTo>
                          <a:lnTo>
                            <a:pt x="6601" y="5534"/>
                          </a:lnTo>
                          <a:lnTo>
                            <a:pt x="13316" y="2954"/>
                          </a:lnTo>
                          <a:cubicBezTo>
                            <a:pt x="13316" y="2954"/>
                            <a:pt x="15341" y="2747"/>
                            <a:pt x="15225" y="1206"/>
                          </a:cubicBezTo>
                          <a:cubicBezTo>
                            <a:pt x="15248" y="-891"/>
                            <a:pt x="11969" y="-687"/>
                            <a:pt x="6100" y="2273"/>
                          </a:cubicBezTo>
                          <a:cubicBezTo>
                            <a:pt x="1530" y="4577"/>
                            <a:pt x="178" y="6556"/>
                            <a:pt x="19" y="8774"/>
                          </a:cubicBezTo>
                          <a:cubicBezTo>
                            <a:pt x="-313" y="13388"/>
                            <a:pt x="3876" y="15467"/>
                            <a:pt x="6100" y="16501"/>
                          </a:cubicBezTo>
                          <a:cubicBezTo>
                            <a:pt x="8324" y="17535"/>
                            <a:pt x="14003" y="20709"/>
                            <a:pt x="15018" y="18073"/>
                          </a:cubicBezTo>
                          <a:cubicBezTo>
                            <a:pt x="15600" y="16562"/>
                            <a:pt x="13396" y="15306"/>
                            <a:pt x="12200" y="15006"/>
                          </a:cubicBezTo>
                          <a:cubicBezTo>
                            <a:pt x="10638" y="14615"/>
                            <a:pt x="6515" y="12961"/>
                            <a:pt x="6515" y="12961"/>
                          </a:cubicBezTo>
                          <a:lnTo>
                            <a:pt x="21287" y="11555"/>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nvGrpSpPr>
                  <p:cNvPr id="78" name="Group 35"/>
                  <p:cNvGrpSpPr>
                    <a:grpSpLocks/>
                  </p:cNvGrpSpPr>
                  <p:nvPr/>
                </p:nvGrpSpPr>
                <p:grpSpPr bwMode="auto">
                  <a:xfrm rot="7878306">
                    <a:off x="2139" y="1853"/>
                    <a:ext cx="275" cy="473"/>
                    <a:chOff x="3" y="0"/>
                    <a:chExt cx="274" cy="473"/>
                  </a:xfrm>
                </p:grpSpPr>
                <p:sp>
                  <p:nvSpPr>
                    <p:cNvPr id="79" name="AutoShape 32"/>
                    <p:cNvSpPr>
                      <a:spLocks/>
                    </p:cNvSpPr>
                    <p:nvPr/>
                  </p:nvSpPr>
                  <p:spPr bwMode="auto">
                    <a:xfrm>
                      <a:off x="92" y="0"/>
                      <a:ext cx="108" cy="106"/>
                    </a:xfrm>
                    <a:custGeom>
                      <a:avLst/>
                      <a:gdLst>
                        <a:gd name="T0" fmla="*/ 92 w 19676"/>
                        <a:gd name="T1" fmla="*/ 16 h 19679"/>
                        <a:gd name="T2" fmla="*/ 92 w 19676"/>
                        <a:gd name="T3" fmla="*/ 90 h 19679"/>
                        <a:gd name="T4" fmla="*/ 16 w 19676"/>
                        <a:gd name="T5" fmla="*/ 90 h 19679"/>
                        <a:gd name="T6" fmla="*/ 16 w 19676"/>
                        <a:gd name="T7" fmla="*/ 16 h 19679"/>
                        <a:gd name="T8" fmla="*/ 92 w 19676"/>
                        <a:gd name="T9" fmla="*/ 16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6" h="19679">
                          <a:moveTo>
                            <a:pt x="16793" y="2882"/>
                          </a:moveTo>
                          <a:cubicBezTo>
                            <a:pt x="20633" y="6724"/>
                            <a:pt x="20630" y="12954"/>
                            <a:pt x="16786" y="16796"/>
                          </a:cubicBezTo>
                          <a:cubicBezTo>
                            <a:pt x="12942" y="20639"/>
                            <a:pt x="6713" y="20639"/>
                            <a:pt x="2873" y="16796"/>
                          </a:cubicBezTo>
                          <a:cubicBezTo>
                            <a:pt x="-967" y="12954"/>
                            <a:pt x="-964" y="6724"/>
                            <a:pt x="2880" y="2882"/>
                          </a:cubicBezTo>
                          <a:cubicBezTo>
                            <a:pt x="6724" y="-961"/>
                            <a:pt x="12953" y="-961"/>
                            <a:pt x="16793" y="2882"/>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80" name="AutoShape 34"/>
                    <p:cNvSpPr>
                      <a:spLocks/>
                    </p:cNvSpPr>
                    <p:nvPr/>
                  </p:nvSpPr>
                  <p:spPr bwMode="auto">
                    <a:xfrm rot="5536659">
                      <a:off x="-35" y="161"/>
                      <a:ext cx="350" cy="274"/>
                    </a:xfrm>
                    <a:custGeom>
                      <a:avLst/>
                      <a:gdLst>
                        <a:gd name="T0" fmla="*/ 347 w 21287"/>
                        <a:gd name="T1" fmla="*/ 85 h 19280"/>
                        <a:gd name="T2" fmla="*/ 109 w 21287"/>
                        <a:gd name="T3" fmla="*/ 79 h 19280"/>
                        <a:gd name="T4" fmla="*/ 219 w 21287"/>
                        <a:gd name="T5" fmla="*/ 42 h 19280"/>
                        <a:gd name="T6" fmla="*/ 250 w 21287"/>
                        <a:gd name="T7" fmla="*/ 17 h 19280"/>
                        <a:gd name="T8" fmla="*/ 100 w 21287"/>
                        <a:gd name="T9" fmla="*/ 32 h 19280"/>
                        <a:gd name="T10" fmla="*/ 0 w 21287"/>
                        <a:gd name="T11" fmla="*/ 125 h 19280"/>
                        <a:gd name="T12" fmla="*/ 100 w 21287"/>
                        <a:gd name="T13" fmla="*/ 235 h 19280"/>
                        <a:gd name="T14" fmla="*/ 247 w 21287"/>
                        <a:gd name="T15" fmla="*/ 257 h 19280"/>
                        <a:gd name="T16" fmla="*/ 201 w 21287"/>
                        <a:gd name="T17" fmla="*/ 213 h 19280"/>
                        <a:gd name="T18" fmla="*/ 107 w 21287"/>
                        <a:gd name="T19" fmla="*/ 184 h 19280"/>
                        <a:gd name="T20" fmla="*/ 350 w 21287"/>
                        <a:gd name="T21" fmla="*/ 164 h 192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7" h="19280">
                          <a:moveTo>
                            <a:pt x="21129" y="5999"/>
                          </a:moveTo>
                          <a:lnTo>
                            <a:pt x="6601" y="5534"/>
                          </a:lnTo>
                          <a:lnTo>
                            <a:pt x="13316" y="2954"/>
                          </a:lnTo>
                          <a:cubicBezTo>
                            <a:pt x="13316" y="2954"/>
                            <a:pt x="15341" y="2747"/>
                            <a:pt x="15225" y="1206"/>
                          </a:cubicBezTo>
                          <a:cubicBezTo>
                            <a:pt x="15248" y="-891"/>
                            <a:pt x="11969" y="-687"/>
                            <a:pt x="6100" y="2272"/>
                          </a:cubicBezTo>
                          <a:cubicBezTo>
                            <a:pt x="1530" y="4577"/>
                            <a:pt x="178" y="6555"/>
                            <a:pt x="19" y="8773"/>
                          </a:cubicBezTo>
                          <a:cubicBezTo>
                            <a:pt x="-313" y="13388"/>
                            <a:pt x="3876" y="15466"/>
                            <a:pt x="6100" y="16501"/>
                          </a:cubicBezTo>
                          <a:cubicBezTo>
                            <a:pt x="8324" y="17535"/>
                            <a:pt x="14003" y="20709"/>
                            <a:pt x="15018" y="18073"/>
                          </a:cubicBezTo>
                          <a:cubicBezTo>
                            <a:pt x="15600" y="16562"/>
                            <a:pt x="13396" y="15306"/>
                            <a:pt x="12200" y="15006"/>
                          </a:cubicBezTo>
                          <a:cubicBezTo>
                            <a:pt x="10638" y="14615"/>
                            <a:pt x="6515" y="12961"/>
                            <a:pt x="6515" y="12961"/>
                          </a:cubicBezTo>
                          <a:lnTo>
                            <a:pt x="21287" y="11556"/>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grpSp>
              <p:nvGrpSpPr>
                <p:cNvPr id="62" name="Group 43"/>
                <p:cNvGrpSpPr>
                  <a:grpSpLocks/>
                </p:cNvGrpSpPr>
                <p:nvPr/>
              </p:nvGrpSpPr>
              <p:grpSpPr bwMode="auto">
                <a:xfrm>
                  <a:off x="0" y="1875"/>
                  <a:ext cx="4063" cy="878"/>
                  <a:chOff x="0" y="0"/>
                  <a:chExt cx="4063" cy="878"/>
                </a:xfrm>
              </p:grpSpPr>
              <p:sp>
                <p:nvSpPr>
                  <p:cNvPr id="68" name="Freeform 41"/>
                  <p:cNvSpPr>
                    <a:spLocks/>
                  </p:cNvSpPr>
                  <p:nvPr/>
                </p:nvSpPr>
                <p:spPr bwMode="auto">
                  <a:xfrm>
                    <a:off x="0" y="0"/>
                    <a:ext cx="3866" cy="878"/>
                  </a:xfrm>
                  <a:custGeom>
                    <a:avLst/>
                    <a:gdLst>
                      <a:gd name="T0" fmla="*/ 0 w 21600"/>
                      <a:gd name="T1" fmla="*/ 4 h 14341"/>
                      <a:gd name="T2" fmla="*/ 290 w 21600"/>
                      <a:gd name="T3" fmla="*/ 45 h 14341"/>
                      <a:gd name="T4" fmla="*/ 692 w 21600"/>
                      <a:gd name="T5" fmla="*/ 31 h 14341"/>
                      <a:gd name="T6" fmla="*/ 0 60000 65536"/>
                      <a:gd name="T7" fmla="*/ 0 60000 65536"/>
                      <a:gd name="T8" fmla="*/ 0 60000 65536"/>
                    </a:gdLst>
                    <a:ahLst/>
                    <a:cxnLst>
                      <a:cxn ang="T6">
                        <a:pos x="T0" y="T1"/>
                      </a:cxn>
                      <a:cxn ang="T7">
                        <a:pos x="T2" y="T3"/>
                      </a:cxn>
                      <a:cxn ang="T8">
                        <a:pos x="T4" y="T5"/>
                      </a:cxn>
                    </a:cxnLst>
                    <a:rect l="0" t="0" r="r" b="b"/>
                    <a:pathLst>
                      <a:path w="21600" h="14341">
                        <a:moveTo>
                          <a:pt x="0" y="27"/>
                        </a:moveTo>
                        <a:cubicBezTo>
                          <a:pt x="0" y="27"/>
                          <a:pt x="3208" y="-1087"/>
                          <a:pt x="9046" y="10813"/>
                        </a:cubicBezTo>
                        <a:cubicBezTo>
                          <a:pt x="13804" y="20513"/>
                          <a:pt x="21600" y="7134"/>
                          <a:pt x="21600" y="7134"/>
                        </a:cubicBezTo>
                      </a:path>
                    </a:pathLst>
                  </a:custGeom>
                  <a:noFill/>
                  <a:ln w="38100" cap="flat">
                    <a:solidFill>
                      <a:srgbClr val="86CD4D"/>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69" name="AutoShape 42"/>
                  <p:cNvSpPr>
                    <a:spLocks/>
                  </p:cNvSpPr>
                  <p:nvPr/>
                </p:nvSpPr>
                <p:spPr bwMode="auto">
                  <a:xfrm rot="40573">
                    <a:off x="6" y="24"/>
                    <a:ext cx="4053" cy="662"/>
                  </a:xfrm>
                  <a:custGeom>
                    <a:avLst/>
                    <a:gdLst>
                      <a:gd name="T0" fmla="*/ 0 w 21613"/>
                      <a:gd name="T1" fmla="*/ 0 h 17605"/>
                      <a:gd name="T2" fmla="*/ 2401 w 21613"/>
                      <a:gd name="T3" fmla="*/ 469 h 17605"/>
                      <a:gd name="T4" fmla="*/ 4051 w 21613"/>
                      <a:gd name="T5" fmla="*/ 572 h 17605"/>
                      <a:gd name="T6" fmla="*/ 0 60000 65536"/>
                      <a:gd name="T7" fmla="*/ 0 60000 65536"/>
                      <a:gd name="T8" fmla="*/ 0 60000 65536"/>
                    </a:gdLst>
                    <a:ahLst/>
                    <a:cxnLst>
                      <a:cxn ang="T6">
                        <a:pos x="T0" y="T1"/>
                      </a:cxn>
                      <a:cxn ang="T7">
                        <a:pos x="T2" y="T3"/>
                      </a:cxn>
                      <a:cxn ang="T8">
                        <a:pos x="T4" y="T5"/>
                      </a:cxn>
                    </a:cxnLst>
                    <a:rect l="0" t="0" r="r" b="b"/>
                    <a:pathLst>
                      <a:path w="21613" h="17605">
                        <a:moveTo>
                          <a:pt x="0" y="0"/>
                        </a:moveTo>
                        <a:cubicBezTo>
                          <a:pt x="0" y="0"/>
                          <a:pt x="8069" y="-133"/>
                          <a:pt x="12806" y="12472"/>
                        </a:cubicBezTo>
                        <a:cubicBezTo>
                          <a:pt x="16187" y="21467"/>
                          <a:pt x="21600" y="15208"/>
                          <a:pt x="21600" y="15208"/>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nvGrpSpPr>
                <p:cNvPr id="63" name="Group 50"/>
                <p:cNvGrpSpPr>
                  <a:grpSpLocks/>
                </p:cNvGrpSpPr>
                <p:nvPr/>
              </p:nvGrpSpPr>
              <p:grpSpPr bwMode="auto">
                <a:xfrm rot="286653">
                  <a:off x="1198" y="1566"/>
                  <a:ext cx="647" cy="534"/>
                  <a:chOff x="7" y="2"/>
                  <a:chExt cx="646" cy="533"/>
                </a:xfrm>
              </p:grpSpPr>
              <p:sp>
                <p:nvSpPr>
                  <p:cNvPr id="64" name="AutoShape 44"/>
                  <p:cNvSpPr>
                    <a:spLocks/>
                  </p:cNvSpPr>
                  <p:nvPr/>
                </p:nvSpPr>
                <p:spPr bwMode="auto">
                  <a:xfrm rot="-123050">
                    <a:off x="440" y="2"/>
                    <a:ext cx="114" cy="119"/>
                  </a:xfrm>
                  <a:custGeom>
                    <a:avLst/>
                    <a:gdLst>
                      <a:gd name="T0" fmla="*/ 17 w 19679"/>
                      <a:gd name="T1" fmla="*/ 17 h 19679"/>
                      <a:gd name="T2" fmla="*/ 17 w 19679"/>
                      <a:gd name="T3" fmla="*/ 102 h 19679"/>
                      <a:gd name="T4" fmla="*/ 97 w 19679"/>
                      <a:gd name="T5" fmla="*/ 102 h 19679"/>
                      <a:gd name="T6" fmla="*/ 97 w 19679"/>
                      <a:gd name="T7" fmla="*/ 17 h 19679"/>
                      <a:gd name="T8" fmla="*/ 17 w 19679"/>
                      <a:gd name="T9" fmla="*/ 17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2882" y="2882"/>
                        </a:moveTo>
                        <a:cubicBezTo>
                          <a:pt x="-961" y="6724"/>
                          <a:pt x="-961" y="12954"/>
                          <a:pt x="2881" y="16797"/>
                        </a:cubicBezTo>
                        <a:cubicBezTo>
                          <a:pt x="6724" y="20639"/>
                          <a:pt x="12954" y="20639"/>
                          <a:pt x="16796" y="16796"/>
                        </a:cubicBezTo>
                        <a:cubicBezTo>
                          <a:pt x="20639" y="12954"/>
                          <a:pt x="20639" y="6724"/>
                          <a:pt x="16797" y="2881"/>
                        </a:cubicBezTo>
                        <a:cubicBezTo>
                          <a:pt x="12954" y="-961"/>
                          <a:pt x="6724" y="-961"/>
                          <a:pt x="2882" y="2882"/>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65" name="AutoShape 46"/>
                  <p:cNvSpPr>
                    <a:spLocks/>
                  </p:cNvSpPr>
                  <p:nvPr/>
                </p:nvSpPr>
                <p:spPr bwMode="auto">
                  <a:xfrm rot="-5616826">
                    <a:off x="311" y="192"/>
                    <a:ext cx="396" cy="289"/>
                  </a:xfrm>
                  <a:custGeom>
                    <a:avLst/>
                    <a:gdLst>
                      <a:gd name="T0" fmla="*/ 3 w 21285"/>
                      <a:gd name="T1" fmla="*/ 94 h 19294"/>
                      <a:gd name="T2" fmla="*/ 273 w 21285"/>
                      <a:gd name="T3" fmla="*/ 85 h 19294"/>
                      <a:gd name="T4" fmla="*/ 148 w 21285"/>
                      <a:gd name="T5" fmla="*/ 47 h 19294"/>
                      <a:gd name="T6" fmla="*/ 113 w 21285"/>
                      <a:gd name="T7" fmla="*/ 21 h 19294"/>
                      <a:gd name="T8" fmla="*/ 283 w 21285"/>
                      <a:gd name="T9" fmla="*/ 36 h 19294"/>
                      <a:gd name="T10" fmla="*/ 396 w 21285"/>
                      <a:gd name="T11" fmla="*/ 132 h 19294"/>
                      <a:gd name="T12" fmla="*/ 283 w 21285"/>
                      <a:gd name="T13" fmla="*/ 249 h 19294"/>
                      <a:gd name="T14" fmla="*/ 117 w 21285"/>
                      <a:gd name="T15" fmla="*/ 274 h 19294"/>
                      <a:gd name="T16" fmla="*/ 169 w 21285"/>
                      <a:gd name="T17" fmla="*/ 228 h 19294"/>
                      <a:gd name="T18" fmla="*/ 275 w 21285"/>
                      <a:gd name="T19" fmla="*/ 196 h 19294"/>
                      <a:gd name="T20" fmla="*/ 0 w 21285"/>
                      <a:gd name="T21" fmla="*/ 178 h 19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5" h="19294">
                        <a:moveTo>
                          <a:pt x="165" y="6299"/>
                        </a:moveTo>
                        <a:lnTo>
                          <a:pt x="14691" y="5655"/>
                        </a:lnTo>
                        <a:lnTo>
                          <a:pt x="7974" y="3156"/>
                        </a:lnTo>
                        <a:cubicBezTo>
                          <a:pt x="7974" y="3156"/>
                          <a:pt x="5948" y="2974"/>
                          <a:pt x="6063" y="1430"/>
                        </a:cubicBezTo>
                        <a:cubicBezTo>
                          <a:pt x="6038" y="-668"/>
                          <a:pt x="9316" y="-504"/>
                          <a:pt x="15188" y="2385"/>
                        </a:cubicBezTo>
                        <a:cubicBezTo>
                          <a:pt x="19761" y="4635"/>
                          <a:pt x="21115" y="6599"/>
                          <a:pt x="21277" y="8816"/>
                        </a:cubicBezTo>
                        <a:cubicBezTo>
                          <a:pt x="21614" y="13430"/>
                          <a:pt x="17428" y="15561"/>
                          <a:pt x="15205" y="16624"/>
                        </a:cubicBezTo>
                        <a:cubicBezTo>
                          <a:pt x="12983" y="17686"/>
                          <a:pt x="7308" y="20932"/>
                          <a:pt x="6290" y="18306"/>
                        </a:cubicBezTo>
                        <a:cubicBezTo>
                          <a:pt x="5707" y="16802"/>
                          <a:pt x="7908" y="15518"/>
                          <a:pt x="9104" y="15203"/>
                        </a:cubicBezTo>
                        <a:cubicBezTo>
                          <a:pt x="10665" y="14792"/>
                          <a:pt x="14787" y="13086"/>
                          <a:pt x="14787" y="13086"/>
                        </a:cubicBezTo>
                        <a:lnTo>
                          <a:pt x="14" y="11861"/>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66" name="AutoShape 47"/>
                  <p:cNvSpPr>
                    <a:spLocks/>
                  </p:cNvSpPr>
                  <p:nvPr/>
                </p:nvSpPr>
                <p:spPr bwMode="auto">
                  <a:xfrm rot="-123050">
                    <a:off x="62" y="62"/>
                    <a:ext cx="81" cy="90"/>
                  </a:xfrm>
                  <a:custGeom>
                    <a:avLst/>
                    <a:gdLst>
                      <a:gd name="T0" fmla="*/ 12 w 19668"/>
                      <a:gd name="T1" fmla="*/ 13 h 19670"/>
                      <a:gd name="T2" fmla="*/ 12 w 19668"/>
                      <a:gd name="T3" fmla="*/ 77 h 19670"/>
                      <a:gd name="T4" fmla="*/ 69 w 19668"/>
                      <a:gd name="T5" fmla="*/ 77 h 19670"/>
                      <a:gd name="T6" fmla="*/ 69 w 19668"/>
                      <a:gd name="T7" fmla="*/ 13 h 19670"/>
                      <a:gd name="T8" fmla="*/ 12 w 19668"/>
                      <a:gd name="T9" fmla="*/ 13 h 19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8" h="19670">
                        <a:moveTo>
                          <a:pt x="2875" y="2876"/>
                        </a:moveTo>
                        <a:cubicBezTo>
                          <a:pt x="-972" y="6723"/>
                          <a:pt x="-984" y="12950"/>
                          <a:pt x="2849" y="16784"/>
                        </a:cubicBezTo>
                        <a:cubicBezTo>
                          <a:pt x="6682" y="20619"/>
                          <a:pt x="12909" y="20609"/>
                          <a:pt x="16757" y="16762"/>
                        </a:cubicBezTo>
                        <a:cubicBezTo>
                          <a:pt x="20604" y="12915"/>
                          <a:pt x="20616" y="6688"/>
                          <a:pt x="16783" y="2853"/>
                        </a:cubicBezTo>
                        <a:cubicBezTo>
                          <a:pt x="12950" y="-981"/>
                          <a:pt x="6723" y="-971"/>
                          <a:pt x="2875" y="2876"/>
                        </a:cubicBez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67" name="AutoShape 49"/>
                  <p:cNvSpPr>
                    <a:spLocks/>
                  </p:cNvSpPr>
                  <p:nvPr/>
                </p:nvSpPr>
                <p:spPr bwMode="auto">
                  <a:xfrm rot="-5616826">
                    <a:off x="-38" y="211"/>
                    <a:ext cx="297" cy="208"/>
                  </a:xfrm>
                  <a:custGeom>
                    <a:avLst/>
                    <a:gdLst>
                      <a:gd name="T0" fmla="*/ 3 w 21281"/>
                      <a:gd name="T1" fmla="*/ 68 h 19290"/>
                      <a:gd name="T2" fmla="*/ 205 w 21281"/>
                      <a:gd name="T3" fmla="*/ 62 h 19290"/>
                      <a:gd name="T4" fmla="*/ 111 w 21281"/>
                      <a:gd name="T5" fmla="*/ 34 h 19290"/>
                      <a:gd name="T6" fmla="*/ 85 w 21281"/>
                      <a:gd name="T7" fmla="*/ 16 h 19290"/>
                      <a:gd name="T8" fmla="*/ 212 w 21281"/>
                      <a:gd name="T9" fmla="*/ 26 h 19290"/>
                      <a:gd name="T10" fmla="*/ 297 w 21281"/>
                      <a:gd name="T11" fmla="*/ 96 h 19290"/>
                      <a:gd name="T12" fmla="*/ 213 w 21281"/>
                      <a:gd name="T13" fmla="*/ 180 h 19290"/>
                      <a:gd name="T14" fmla="*/ 88 w 21281"/>
                      <a:gd name="T15" fmla="*/ 198 h 19290"/>
                      <a:gd name="T16" fmla="*/ 128 w 21281"/>
                      <a:gd name="T17" fmla="*/ 164 h 19290"/>
                      <a:gd name="T18" fmla="*/ 207 w 21281"/>
                      <a:gd name="T19" fmla="*/ 142 h 19290"/>
                      <a:gd name="T20" fmla="*/ 1 w 21281"/>
                      <a:gd name="T21" fmla="*/ 128 h 19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1" h="19290">
                        <a:moveTo>
                          <a:pt x="180" y="6298"/>
                        </a:moveTo>
                        <a:lnTo>
                          <a:pt x="14702" y="5710"/>
                        </a:lnTo>
                        <a:lnTo>
                          <a:pt x="7980" y="3186"/>
                        </a:lnTo>
                        <a:cubicBezTo>
                          <a:pt x="7980" y="3186"/>
                          <a:pt x="5954" y="2996"/>
                          <a:pt x="6065" y="1453"/>
                        </a:cubicBezTo>
                        <a:cubicBezTo>
                          <a:pt x="6035" y="-645"/>
                          <a:pt x="9313" y="-468"/>
                          <a:pt x="15191" y="2443"/>
                        </a:cubicBezTo>
                        <a:cubicBezTo>
                          <a:pt x="19768" y="4710"/>
                          <a:pt x="21127" y="6678"/>
                          <a:pt x="21294" y="8896"/>
                        </a:cubicBezTo>
                        <a:cubicBezTo>
                          <a:pt x="21642" y="13510"/>
                          <a:pt x="17461" y="15625"/>
                          <a:pt x="15242" y="16678"/>
                        </a:cubicBezTo>
                        <a:cubicBezTo>
                          <a:pt x="13022" y="17732"/>
                          <a:pt x="7356" y="20955"/>
                          <a:pt x="6332" y="18326"/>
                        </a:cubicBezTo>
                        <a:cubicBezTo>
                          <a:pt x="5745" y="16819"/>
                          <a:pt x="7944" y="15545"/>
                          <a:pt x="9139" y="15234"/>
                        </a:cubicBezTo>
                        <a:cubicBezTo>
                          <a:pt x="10698" y="14829"/>
                          <a:pt x="14815" y="13140"/>
                          <a:pt x="14815" y="13140"/>
                        </a:cubicBezTo>
                        <a:lnTo>
                          <a:pt x="42" y="11858"/>
                        </a:lnTo>
                      </a:path>
                    </a:pathLst>
                  </a:custGeom>
                  <a:noFill/>
                  <a:ln w="38100" cap="flat">
                    <a:solidFill>
                      <a:srgbClr val="47CCFC"/>
                    </a:solidFill>
                    <a:prstDash val="solid"/>
                    <a:miter lim="800000"/>
                    <a:headEnd type="none" w="med" len="med"/>
                    <a:tailEnd type="none" w="med" len="med"/>
                  </a:ln>
                </p:spPr>
                <p:txBody>
                  <a:bodyPr lIns="0" tIns="0" rIns="0" bIns="0"/>
                  <a:lstStyle/>
                  <a:p>
                    <a:pPr defTabSz="915406">
                      <a:defRPr/>
                    </a:pPr>
                    <a:endParaRPr lang="zh-CN" altLang="en-US" sz="7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sp>
            <p:nvSpPr>
              <p:cNvPr id="58" name="TextBox 57"/>
              <p:cNvSpPr txBox="1"/>
              <p:nvPr/>
            </p:nvSpPr>
            <p:spPr>
              <a:xfrm>
                <a:off x="-174159" y="2924946"/>
                <a:ext cx="1800200" cy="307777"/>
              </a:xfrm>
              <a:prstGeom prst="rect">
                <a:avLst/>
              </a:prstGeom>
              <a:noFill/>
            </p:spPr>
            <p:txBody>
              <a:bodyPr wrap="square" rtlCol="0">
                <a:spAutoFit/>
              </a:bodyPr>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59" name="矩形 296"/>
              <p:cNvSpPr/>
              <p:nvPr/>
            </p:nvSpPr>
            <p:spPr>
              <a:xfrm>
                <a:off x="-385902" y="2564906"/>
                <a:ext cx="184731" cy="307777"/>
              </a:xfrm>
              <a:prstGeom prst="rect">
                <a:avLst/>
              </a:prstGeom>
            </p:spPr>
            <p:txBody>
              <a:bodyPr wrap="none">
                <a:spAutoFit/>
              </a:bodyPr>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60" name="矩形 297"/>
              <p:cNvSpPr/>
              <p:nvPr/>
            </p:nvSpPr>
            <p:spPr>
              <a:xfrm>
                <a:off x="-426113" y="3356994"/>
                <a:ext cx="184731" cy="307777"/>
              </a:xfrm>
              <a:prstGeom prst="rect">
                <a:avLst/>
              </a:prstGeom>
            </p:spPr>
            <p:txBody>
              <a:bodyPr wrap="none">
                <a:spAutoFit/>
              </a:bodyPr>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sp>
        <p:nvSpPr>
          <p:cNvPr id="183" name="矩形 197"/>
          <p:cNvSpPr/>
          <p:nvPr/>
        </p:nvSpPr>
        <p:spPr>
          <a:xfrm>
            <a:off x="1995206" y="4731708"/>
            <a:ext cx="2739154" cy="246563"/>
          </a:xfrm>
          <a:prstGeom prst="rect">
            <a:avLst/>
          </a:prstGeom>
        </p:spPr>
        <p:txBody>
          <a:bodyPr wrap="square" lIns="91532" tIns="45765" rIns="91532" bIns="45765">
            <a:spAutoFit/>
          </a:bodyPr>
          <a:lstStyle/>
          <a:p>
            <a:pPr defTabSz="915406" fontAlgn="base">
              <a:spcBef>
                <a:spcPct val="0"/>
              </a:spcBef>
              <a:spcAft>
                <a:spcPct val="0"/>
              </a:spcAft>
            </a:pPr>
            <a:r>
              <a:rPr lang="en-US" altLang="zh-CN" sz="1000" b="1" dirty="0" smtClean="0">
                <a:solidFill>
                  <a:schemeClr val="bg1"/>
                </a:solidFill>
                <a:latin typeface="Calibri" panose="020F0502020204030204" pitchFamily="34" charset="0"/>
                <a:ea typeface="微软雅黑" pitchFamily="34" charset="-122"/>
                <a:cs typeface="Calibri" panose="020F0502020204030204" pitchFamily="34" charset="0"/>
              </a:rPr>
              <a:t>Market Size (trillion $)</a:t>
            </a:r>
            <a:endParaRPr lang="en-US" altLang="zh-CN" sz="1000" b="1" dirty="0">
              <a:solidFill>
                <a:schemeClr val="bg1"/>
              </a:solidFill>
              <a:latin typeface="Calibri" panose="020F0502020204030204" pitchFamily="34" charset="0"/>
              <a:ea typeface="微软雅黑" pitchFamily="34" charset="-122"/>
              <a:cs typeface="Calibri" panose="020F0502020204030204" pitchFamily="34" charset="0"/>
            </a:endParaRPr>
          </a:p>
        </p:txBody>
      </p:sp>
      <p:grpSp>
        <p:nvGrpSpPr>
          <p:cNvPr id="187" name="Group 186"/>
          <p:cNvGrpSpPr/>
          <p:nvPr/>
        </p:nvGrpSpPr>
        <p:grpSpPr>
          <a:xfrm>
            <a:off x="570564" y="4443275"/>
            <a:ext cx="11444178" cy="1914002"/>
            <a:chOff x="570564" y="4443275"/>
            <a:chExt cx="11444178" cy="1914002"/>
          </a:xfrm>
        </p:grpSpPr>
        <p:grpSp>
          <p:nvGrpSpPr>
            <p:cNvPr id="95" name="组合 194"/>
            <p:cNvGrpSpPr/>
            <p:nvPr/>
          </p:nvGrpSpPr>
          <p:grpSpPr>
            <a:xfrm>
              <a:off x="1542744" y="4443276"/>
              <a:ext cx="10471998" cy="1676581"/>
              <a:chOff x="1181100" y="4660900"/>
              <a:chExt cx="9863018" cy="1674256"/>
            </a:xfrm>
          </p:grpSpPr>
          <p:sp>
            <p:nvSpPr>
              <p:cNvPr id="96" name="Rectangle 136"/>
              <p:cNvSpPr>
                <a:spLocks/>
              </p:cNvSpPr>
              <p:nvPr/>
            </p:nvSpPr>
            <p:spPr bwMode="auto">
              <a:xfrm>
                <a:off x="2585613" y="5887524"/>
                <a:ext cx="831850" cy="412871"/>
              </a:xfrm>
              <a:prstGeom prst="rect">
                <a:avLst/>
              </a:prstGeom>
              <a:noFill/>
              <a:ln w="12700">
                <a:noFill/>
                <a:miter lim="800000"/>
                <a:headEnd/>
                <a:tailEnd/>
              </a:ln>
            </p:spPr>
            <p:txBody>
              <a:bodyPr lIns="0" tIns="0" rIns="0" bIns="0" anchor="ctr"/>
              <a:lstStyle/>
              <a:p>
                <a:pPr defTabSz="915406">
                  <a:defRPr/>
                </a:pPr>
                <a:r>
                  <a:rPr lang="en-US" altLang="zh-CN" sz="1200" b="1" kern="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Retail</a:t>
                </a:r>
                <a:endParaRPr lang="en-US" altLang="zh-CN" sz="1200" kern="0" dirty="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grpSp>
            <p:nvGrpSpPr>
              <p:cNvPr id="97" name="Group 146"/>
              <p:cNvGrpSpPr>
                <a:grpSpLocks/>
              </p:cNvGrpSpPr>
              <p:nvPr/>
            </p:nvGrpSpPr>
            <p:grpSpPr bwMode="auto">
              <a:xfrm>
                <a:off x="2523625" y="5536276"/>
                <a:ext cx="450002" cy="448893"/>
                <a:chOff x="17" y="0"/>
                <a:chExt cx="467" cy="459"/>
              </a:xfrm>
            </p:grpSpPr>
            <p:sp>
              <p:nvSpPr>
                <p:cNvPr id="172" name="Oval 137"/>
                <p:cNvSpPr>
                  <a:spLocks/>
                </p:cNvSpPr>
                <p:nvPr/>
              </p:nvSpPr>
              <p:spPr bwMode="auto">
                <a:xfrm>
                  <a:off x="17" y="0"/>
                  <a:ext cx="467" cy="459"/>
                </a:xfrm>
                <a:prstGeom prst="ellipse">
                  <a:avLst/>
                </a:prstGeom>
                <a:solidFill>
                  <a:srgbClr val="072169"/>
                </a:solidFill>
                <a:ln w="25400">
                  <a:solidFill>
                    <a:srgbClr val="FFFFFF"/>
                  </a:solidFill>
                  <a:miter lim="800000"/>
                  <a:headEnd/>
                  <a:tailEnd/>
                </a:ln>
              </p:spPr>
              <p:txBody>
                <a:bodyPr lIns="0" tIns="0" rIns="0" bIns="0"/>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73" name="Freeform 138"/>
                <p:cNvSpPr>
                  <a:spLocks/>
                </p:cNvSpPr>
                <p:nvPr/>
              </p:nvSpPr>
              <p:spPr bwMode="auto">
                <a:xfrm>
                  <a:off x="71" y="96"/>
                  <a:ext cx="259" cy="231"/>
                </a:xfrm>
                <a:custGeom>
                  <a:avLst/>
                  <a:gdLst>
                    <a:gd name="T0" fmla="*/ 0 w 21600"/>
                    <a:gd name="T1" fmla="*/ 0 h 21600"/>
                    <a:gd name="T2" fmla="*/ 1 w 21600"/>
                    <a:gd name="T3" fmla="*/ 0 h 21600"/>
                    <a:gd name="T4" fmla="*/ 1 w 21600"/>
                    <a:gd name="T5" fmla="*/ 1 h 21600"/>
                    <a:gd name="T6" fmla="*/ 1 w 21600"/>
                    <a:gd name="T7" fmla="*/ 2 h 21600"/>
                    <a:gd name="T8" fmla="*/ 3 w 21600"/>
                    <a:gd name="T9" fmla="*/ 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384"/>
                      </a:moveTo>
                      <a:lnTo>
                        <a:pt x="4270" y="0"/>
                      </a:lnTo>
                      <a:lnTo>
                        <a:pt x="6901" y="5884"/>
                      </a:lnTo>
                      <a:lnTo>
                        <a:pt x="6554" y="21600"/>
                      </a:lnTo>
                      <a:lnTo>
                        <a:pt x="21600" y="21600"/>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74" name="Freeform 139"/>
                <p:cNvSpPr>
                  <a:spLocks/>
                </p:cNvSpPr>
                <p:nvPr/>
              </p:nvSpPr>
              <p:spPr bwMode="auto">
                <a:xfrm>
                  <a:off x="155" y="161"/>
                  <a:ext cx="224" cy="130"/>
                </a:xfrm>
                <a:custGeom>
                  <a:avLst/>
                  <a:gdLst>
                    <a:gd name="T0" fmla="*/ 0 w 21600"/>
                    <a:gd name="T1" fmla="*/ 0 h 21600"/>
                    <a:gd name="T2" fmla="*/ 2 w 21600"/>
                    <a:gd name="T3" fmla="*/ 0 h 21600"/>
                    <a:gd name="T4" fmla="*/ 2 w 21600"/>
                    <a:gd name="T5" fmla="*/ 0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30" y="0"/>
                      </a:moveTo>
                      <a:lnTo>
                        <a:pt x="21600" y="617"/>
                      </a:lnTo>
                      <a:lnTo>
                        <a:pt x="21600" y="11808"/>
                      </a:lnTo>
                      <a:lnTo>
                        <a:pt x="0" y="21600"/>
                      </a:lnTo>
                      <a:lnTo>
                        <a:pt x="30" y="0"/>
                      </a:lnTo>
                      <a:close/>
                      <a:moveTo>
                        <a:pt x="30" y="0"/>
                      </a:move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75" name="Line 140"/>
                <p:cNvSpPr>
                  <a:spLocks noChangeShapeType="1"/>
                </p:cNvSpPr>
                <p:nvPr/>
              </p:nvSpPr>
              <p:spPr bwMode="auto">
                <a:xfrm>
                  <a:off x="189" y="176"/>
                  <a:ext cx="0" cy="87"/>
                </a:xfrm>
                <a:prstGeom prst="line">
                  <a:avLst/>
                </a:prstGeom>
                <a:noFill/>
                <a:ln w="25400">
                  <a:solidFill>
                    <a:srgbClr val="FFFFFF"/>
                  </a:solidFill>
                  <a:miter lim="800000"/>
                  <a:headEnd/>
                  <a:tailEnd/>
                </a:ln>
              </p:spPr>
              <p:txBody>
                <a:bodyPr lIns="0" tIns="0" rIns="0" bIns="0"/>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76" name="Line 141"/>
                <p:cNvSpPr>
                  <a:spLocks noChangeShapeType="1"/>
                </p:cNvSpPr>
                <p:nvPr/>
              </p:nvSpPr>
              <p:spPr bwMode="auto">
                <a:xfrm>
                  <a:off x="230" y="176"/>
                  <a:ext cx="0" cy="77"/>
                </a:xfrm>
                <a:prstGeom prst="line">
                  <a:avLst/>
                </a:prstGeom>
                <a:noFill/>
                <a:ln w="25400">
                  <a:solidFill>
                    <a:srgbClr val="FFFFFF"/>
                  </a:solidFill>
                  <a:miter lim="800000"/>
                  <a:headEnd/>
                  <a:tailEnd/>
                </a:ln>
              </p:spPr>
              <p:txBody>
                <a:bodyPr lIns="0" tIns="0" rIns="0" bIns="0"/>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77" name="Line 142"/>
                <p:cNvSpPr>
                  <a:spLocks noChangeShapeType="1"/>
                </p:cNvSpPr>
                <p:nvPr/>
              </p:nvSpPr>
              <p:spPr bwMode="auto">
                <a:xfrm>
                  <a:off x="271" y="176"/>
                  <a:ext cx="0" cy="66"/>
                </a:xfrm>
                <a:prstGeom prst="line">
                  <a:avLst/>
                </a:prstGeom>
                <a:noFill/>
                <a:ln w="25400">
                  <a:solidFill>
                    <a:srgbClr val="FFFFFF"/>
                  </a:solidFill>
                  <a:miter lim="800000"/>
                  <a:headEnd/>
                  <a:tailEnd/>
                </a:ln>
              </p:spPr>
              <p:txBody>
                <a:bodyPr lIns="0" tIns="0" rIns="0" bIns="0"/>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78" name="Line 143"/>
                <p:cNvSpPr>
                  <a:spLocks noChangeShapeType="1"/>
                </p:cNvSpPr>
                <p:nvPr/>
              </p:nvSpPr>
              <p:spPr bwMode="auto">
                <a:xfrm>
                  <a:off x="313" y="176"/>
                  <a:ext cx="0" cy="51"/>
                </a:xfrm>
                <a:prstGeom prst="line">
                  <a:avLst/>
                </a:prstGeom>
                <a:noFill/>
                <a:ln w="25400">
                  <a:solidFill>
                    <a:srgbClr val="FFFFFF"/>
                  </a:solidFill>
                  <a:miter lim="800000"/>
                  <a:headEnd/>
                  <a:tailEnd/>
                </a:ln>
              </p:spPr>
              <p:txBody>
                <a:bodyPr lIns="0" tIns="0" rIns="0" bIns="0"/>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79" name="Oval 144"/>
                <p:cNvSpPr>
                  <a:spLocks/>
                </p:cNvSpPr>
                <p:nvPr/>
              </p:nvSpPr>
              <p:spPr bwMode="auto">
                <a:xfrm>
                  <a:off x="305" y="303"/>
                  <a:ext cx="49" cy="47"/>
                </a:xfrm>
                <a:prstGeom prst="ellipse">
                  <a:avLst/>
                </a:prstGeom>
                <a:solidFill>
                  <a:srgbClr val="002939"/>
                </a:solidFill>
                <a:ln w="25400">
                  <a:solidFill>
                    <a:srgbClr val="FFFFFF"/>
                  </a:solidFill>
                  <a:miter lim="800000"/>
                  <a:headEnd/>
                  <a:tailEnd/>
                </a:ln>
              </p:spPr>
              <p:txBody>
                <a:bodyPr lIns="0" tIns="0" rIns="0" bIns="0"/>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80" name="Oval 145"/>
                <p:cNvSpPr>
                  <a:spLocks/>
                </p:cNvSpPr>
                <p:nvPr/>
              </p:nvSpPr>
              <p:spPr bwMode="auto">
                <a:xfrm>
                  <a:off x="114" y="303"/>
                  <a:ext cx="50" cy="47"/>
                </a:xfrm>
                <a:prstGeom prst="ellipse">
                  <a:avLst/>
                </a:prstGeom>
                <a:solidFill>
                  <a:srgbClr val="002939"/>
                </a:solidFill>
                <a:ln w="25400">
                  <a:solidFill>
                    <a:srgbClr val="FFFFFF"/>
                  </a:solidFill>
                  <a:miter lim="800000"/>
                  <a:headEnd/>
                  <a:tailEnd/>
                </a:ln>
              </p:spPr>
              <p:txBody>
                <a:bodyPr lIns="0" tIns="0" rIns="0" bIns="0"/>
                <a:lstStyle/>
                <a:p>
                  <a:pPr defTabSz="915406">
                    <a:defRPr/>
                  </a:pPr>
                  <a:endParaRPr lang="zh-CN" altLang="en-US" sz="14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grpSp>
            <p:nvGrpSpPr>
              <p:cNvPr id="98" name="Group 174"/>
              <p:cNvGrpSpPr>
                <a:grpSpLocks/>
              </p:cNvGrpSpPr>
              <p:nvPr/>
            </p:nvGrpSpPr>
            <p:grpSpPr bwMode="auto">
              <a:xfrm>
                <a:off x="6343939" y="5536275"/>
                <a:ext cx="450000" cy="450000"/>
                <a:chOff x="0" y="0"/>
                <a:chExt cx="467" cy="459"/>
              </a:xfrm>
            </p:grpSpPr>
            <p:sp>
              <p:nvSpPr>
                <p:cNvPr id="166" name="Oval 168"/>
                <p:cNvSpPr>
                  <a:spLocks/>
                </p:cNvSpPr>
                <p:nvPr/>
              </p:nvSpPr>
              <p:spPr bwMode="auto">
                <a:xfrm>
                  <a:off x="0" y="0"/>
                  <a:ext cx="467" cy="459"/>
                </a:xfrm>
                <a:prstGeom prst="ellipse">
                  <a:avLst/>
                </a:prstGeom>
                <a:solidFill>
                  <a:srgbClr val="072169"/>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67" name="AutoShape 169"/>
                <p:cNvSpPr>
                  <a:spLocks/>
                </p:cNvSpPr>
                <p:nvPr/>
              </p:nvSpPr>
              <p:spPr bwMode="auto">
                <a:xfrm rot="1369220">
                  <a:off x="58" y="120"/>
                  <a:ext cx="337" cy="220"/>
                </a:xfrm>
                <a:custGeom>
                  <a:avLst/>
                  <a:gdLst>
                    <a:gd name="T0" fmla="*/ 69 w 21600"/>
                    <a:gd name="T1" fmla="*/ 215 h 20054"/>
                    <a:gd name="T2" fmla="*/ 25 w 21600"/>
                    <a:gd name="T3" fmla="*/ 100 h 20054"/>
                    <a:gd name="T4" fmla="*/ 10 w 21600"/>
                    <a:gd name="T5" fmla="*/ 105 h 20054"/>
                    <a:gd name="T6" fmla="*/ 0 w 21600"/>
                    <a:gd name="T7" fmla="*/ 82 h 20054"/>
                    <a:gd name="T8" fmla="*/ 118 w 21600"/>
                    <a:gd name="T9" fmla="*/ 31 h 20054"/>
                    <a:gd name="T10" fmla="*/ 141 w 21600"/>
                    <a:gd name="T11" fmla="*/ 44 h 20054"/>
                    <a:gd name="T12" fmla="*/ 153 w 21600"/>
                    <a:gd name="T13" fmla="*/ 83 h 20054"/>
                    <a:gd name="T14" fmla="*/ 237 w 21600"/>
                    <a:gd name="T15" fmla="*/ 45 h 20054"/>
                    <a:gd name="T16" fmla="*/ 234 w 21600"/>
                    <a:gd name="T17" fmla="*/ 26 h 20054"/>
                    <a:gd name="T18" fmla="*/ 208 w 21600"/>
                    <a:gd name="T19" fmla="*/ 16 h 20054"/>
                    <a:gd name="T20" fmla="*/ 220 w 21600"/>
                    <a:gd name="T21" fmla="*/ 0 h 20054"/>
                    <a:gd name="T22" fmla="*/ 256 w 21600"/>
                    <a:gd name="T23" fmla="*/ -18 h 20054"/>
                    <a:gd name="T24" fmla="*/ 275 w 21600"/>
                    <a:gd name="T25" fmla="*/ -13 h 20054"/>
                    <a:gd name="T26" fmla="*/ 264 w 21600"/>
                    <a:gd name="T27" fmla="*/ 13 h 20054"/>
                    <a:gd name="T28" fmla="*/ 270 w 21600"/>
                    <a:gd name="T29" fmla="*/ 35 h 20054"/>
                    <a:gd name="T30" fmla="*/ 301 w 21600"/>
                    <a:gd name="T31" fmla="*/ 18 h 20054"/>
                    <a:gd name="T32" fmla="*/ 331 w 21600"/>
                    <a:gd name="T33" fmla="*/ 53 h 20054"/>
                    <a:gd name="T34" fmla="*/ 337 w 21600"/>
                    <a:gd name="T35" fmla="*/ 96 h 20054"/>
                    <a:gd name="T36" fmla="*/ 171 w 21600"/>
                    <a:gd name="T37" fmla="*/ 162 h 200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0054">
                      <a:moveTo>
                        <a:pt x="4407" y="19607"/>
                      </a:moveTo>
                      <a:lnTo>
                        <a:pt x="1615" y="9160"/>
                      </a:lnTo>
                      <a:lnTo>
                        <a:pt x="612" y="9583"/>
                      </a:lnTo>
                      <a:lnTo>
                        <a:pt x="0" y="7459"/>
                      </a:lnTo>
                      <a:lnTo>
                        <a:pt x="7588" y="2816"/>
                      </a:lnTo>
                      <a:cubicBezTo>
                        <a:pt x="7588" y="2816"/>
                        <a:pt x="8558" y="2424"/>
                        <a:pt x="9046" y="3994"/>
                      </a:cubicBezTo>
                      <a:cubicBezTo>
                        <a:pt x="9535" y="5563"/>
                        <a:pt x="9798" y="7596"/>
                        <a:pt x="9798" y="7596"/>
                      </a:cubicBezTo>
                      <a:lnTo>
                        <a:pt x="15214" y="4121"/>
                      </a:lnTo>
                      <a:lnTo>
                        <a:pt x="14984" y="2325"/>
                      </a:lnTo>
                      <a:cubicBezTo>
                        <a:pt x="14984" y="2325"/>
                        <a:pt x="13653" y="2713"/>
                        <a:pt x="13304" y="1491"/>
                      </a:cubicBezTo>
                      <a:cubicBezTo>
                        <a:pt x="12954" y="269"/>
                        <a:pt x="14104" y="-25"/>
                        <a:pt x="14104" y="-25"/>
                      </a:cubicBezTo>
                      <a:lnTo>
                        <a:pt x="16420" y="-1626"/>
                      </a:lnTo>
                      <a:cubicBezTo>
                        <a:pt x="16420" y="-1626"/>
                        <a:pt x="17410" y="-1993"/>
                        <a:pt x="17639" y="-1166"/>
                      </a:cubicBezTo>
                      <a:cubicBezTo>
                        <a:pt x="17869" y="-339"/>
                        <a:pt x="16900" y="1200"/>
                        <a:pt x="16900" y="1200"/>
                      </a:cubicBezTo>
                      <a:lnTo>
                        <a:pt x="17327" y="3170"/>
                      </a:lnTo>
                      <a:lnTo>
                        <a:pt x="19303" y="1615"/>
                      </a:lnTo>
                      <a:cubicBezTo>
                        <a:pt x="19303" y="1615"/>
                        <a:pt x="20905" y="3512"/>
                        <a:pt x="21200" y="4848"/>
                      </a:cubicBezTo>
                      <a:cubicBezTo>
                        <a:pt x="21496" y="6184"/>
                        <a:pt x="21600" y="8746"/>
                        <a:pt x="21600" y="8746"/>
                      </a:cubicBezTo>
                      <a:lnTo>
                        <a:pt x="10990" y="14797"/>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68" name="AutoShape 170"/>
                <p:cNvSpPr>
                  <a:spLocks/>
                </p:cNvSpPr>
                <p:nvPr/>
              </p:nvSpPr>
              <p:spPr bwMode="auto">
                <a:xfrm rot="1369220">
                  <a:off x="105" y="251"/>
                  <a:ext cx="100" cy="99"/>
                </a:xfrm>
                <a:custGeom>
                  <a:avLst/>
                  <a:gdLst>
                    <a:gd name="T0" fmla="*/ 85 w 19678"/>
                    <a:gd name="T1" fmla="*/ 8 h 19275"/>
                    <a:gd name="T2" fmla="*/ 85 w 19678"/>
                    <a:gd name="T3" fmla="*/ 78 h 19275"/>
                    <a:gd name="T4" fmla="*/ 15 w 19678"/>
                    <a:gd name="T5" fmla="*/ 83 h 19275"/>
                    <a:gd name="T6" fmla="*/ 15 w 19678"/>
                    <a:gd name="T7" fmla="*/ 13 h 19275"/>
                    <a:gd name="T8" fmla="*/ 85 w 19678"/>
                    <a:gd name="T9" fmla="*/ 8 h 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275">
                      <a:moveTo>
                        <a:pt x="16797" y="1629"/>
                      </a:moveTo>
                      <a:cubicBezTo>
                        <a:pt x="20640" y="5119"/>
                        <a:pt x="20640" y="11221"/>
                        <a:pt x="16798" y="15258"/>
                      </a:cubicBezTo>
                      <a:cubicBezTo>
                        <a:pt x="12956" y="19295"/>
                        <a:pt x="6726" y="19738"/>
                        <a:pt x="2883" y="16247"/>
                      </a:cubicBezTo>
                      <a:cubicBezTo>
                        <a:pt x="-960" y="12757"/>
                        <a:pt x="-960" y="6655"/>
                        <a:pt x="2882" y="2618"/>
                      </a:cubicBezTo>
                      <a:cubicBezTo>
                        <a:pt x="6724" y="-1419"/>
                        <a:pt x="12954" y="-1862"/>
                        <a:pt x="16797" y="1629"/>
                      </a:cubicBez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69" name="AutoShape 171"/>
                <p:cNvSpPr>
                  <a:spLocks/>
                </p:cNvSpPr>
                <p:nvPr/>
              </p:nvSpPr>
              <p:spPr bwMode="auto">
                <a:xfrm rot="1369220">
                  <a:off x="222" y="288"/>
                  <a:ext cx="59" cy="58"/>
                </a:xfrm>
                <a:custGeom>
                  <a:avLst/>
                  <a:gdLst>
                    <a:gd name="T0" fmla="*/ 50 w 19678"/>
                    <a:gd name="T1" fmla="*/ 5 h 19275"/>
                    <a:gd name="T2" fmla="*/ 50 w 19678"/>
                    <a:gd name="T3" fmla="*/ 46 h 19275"/>
                    <a:gd name="T4" fmla="*/ 9 w 19678"/>
                    <a:gd name="T5" fmla="*/ 49 h 19275"/>
                    <a:gd name="T6" fmla="*/ 9 w 19678"/>
                    <a:gd name="T7" fmla="*/ 8 h 19275"/>
                    <a:gd name="T8" fmla="*/ 50 w 19678"/>
                    <a:gd name="T9" fmla="*/ 5 h 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275">
                      <a:moveTo>
                        <a:pt x="16797" y="1629"/>
                      </a:moveTo>
                      <a:cubicBezTo>
                        <a:pt x="20640" y="5119"/>
                        <a:pt x="20640" y="11221"/>
                        <a:pt x="16798" y="15258"/>
                      </a:cubicBezTo>
                      <a:cubicBezTo>
                        <a:pt x="12956" y="19295"/>
                        <a:pt x="6726" y="19738"/>
                        <a:pt x="2883" y="16247"/>
                      </a:cubicBezTo>
                      <a:cubicBezTo>
                        <a:pt x="-960" y="12757"/>
                        <a:pt x="-960" y="6655"/>
                        <a:pt x="2882" y="2618"/>
                      </a:cubicBezTo>
                      <a:cubicBezTo>
                        <a:pt x="6724" y="-1419"/>
                        <a:pt x="12954" y="-1862"/>
                        <a:pt x="16797" y="1629"/>
                      </a:cubicBez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70" name="AutoShape 172"/>
                <p:cNvSpPr>
                  <a:spLocks/>
                </p:cNvSpPr>
                <p:nvPr/>
              </p:nvSpPr>
              <p:spPr bwMode="auto">
                <a:xfrm rot="1369220">
                  <a:off x="310" y="287"/>
                  <a:ext cx="59" cy="58"/>
                </a:xfrm>
                <a:custGeom>
                  <a:avLst/>
                  <a:gdLst>
                    <a:gd name="T0" fmla="*/ 50 w 19678"/>
                    <a:gd name="T1" fmla="*/ 5 h 19275"/>
                    <a:gd name="T2" fmla="*/ 50 w 19678"/>
                    <a:gd name="T3" fmla="*/ 46 h 19275"/>
                    <a:gd name="T4" fmla="*/ 9 w 19678"/>
                    <a:gd name="T5" fmla="*/ 49 h 19275"/>
                    <a:gd name="T6" fmla="*/ 9 w 19678"/>
                    <a:gd name="T7" fmla="*/ 8 h 19275"/>
                    <a:gd name="T8" fmla="*/ 50 w 19678"/>
                    <a:gd name="T9" fmla="*/ 5 h 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275">
                      <a:moveTo>
                        <a:pt x="16797" y="1629"/>
                      </a:moveTo>
                      <a:cubicBezTo>
                        <a:pt x="20640" y="5119"/>
                        <a:pt x="20640" y="11221"/>
                        <a:pt x="16798" y="15258"/>
                      </a:cubicBezTo>
                      <a:cubicBezTo>
                        <a:pt x="12956" y="19295"/>
                        <a:pt x="6726" y="19738"/>
                        <a:pt x="2883" y="16247"/>
                      </a:cubicBezTo>
                      <a:cubicBezTo>
                        <a:pt x="-960" y="12757"/>
                        <a:pt x="-960" y="6655"/>
                        <a:pt x="2882" y="2618"/>
                      </a:cubicBezTo>
                      <a:cubicBezTo>
                        <a:pt x="6724" y="-1419"/>
                        <a:pt x="12954" y="-1862"/>
                        <a:pt x="16797" y="1629"/>
                      </a:cubicBez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71" name="AutoShape 173"/>
                <p:cNvSpPr>
                  <a:spLocks/>
                </p:cNvSpPr>
                <p:nvPr/>
              </p:nvSpPr>
              <p:spPr bwMode="auto">
                <a:xfrm rot="9625">
                  <a:off x="120" y="164"/>
                  <a:ext cx="66" cy="75"/>
                </a:xfrm>
                <a:custGeom>
                  <a:avLst/>
                  <a:gdLst>
                    <a:gd name="T0" fmla="*/ 0 w 21600"/>
                    <a:gd name="T1" fmla="*/ 0 h 20885"/>
                    <a:gd name="T2" fmla="*/ 66 w 21600"/>
                    <a:gd name="T3" fmla="*/ -3 h 20885"/>
                    <a:gd name="T4" fmla="*/ 66 w 21600"/>
                    <a:gd name="T5" fmla="*/ 72 h 20885"/>
                    <a:gd name="T6" fmla="*/ 0 w 21600"/>
                    <a:gd name="T7" fmla="*/ 75 h 20885"/>
                    <a:gd name="T8" fmla="*/ 0 w 21600"/>
                    <a:gd name="T9" fmla="*/ 0 h 20885"/>
                    <a:gd name="T10" fmla="*/ 0 w 21600"/>
                    <a:gd name="T11" fmla="*/ 0 h 208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0885">
                      <a:moveTo>
                        <a:pt x="0" y="0"/>
                      </a:moveTo>
                      <a:lnTo>
                        <a:pt x="21600" y="-715"/>
                      </a:lnTo>
                      <a:lnTo>
                        <a:pt x="21600" y="20170"/>
                      </a:lnTo>
                      <a:lnTo>
                        <a:pt x="0" y="20885"/>
                      </a:lnTo>
                      <a:lnTo>
                        <a:pt x="0" y="0"/>
                      </a:lnTo>
                      <a:close/>
                      <a:moveTo>
                        <a:pt x="0" y="0"/>
                      </a:move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sp>
            <p:nvSpPr>
              <p:cNvPr id="99" name="Rectangle 136"/>
              <p:cNvSpPr>
                <a:spLocks/>
              </p:cNvSpPr>
              <p:nvPr/>
            </p:nvSpPr>
            <p:spPr bwMode="auto">
              <a:xfrm>
                <a:off x="6396387" y="5899380"/>
                <a:ext cx="553050" cy="401667"/>
              </a:xfrm>
              <a:prstGeom prst="rect">
                <a:avLst/>
              </a:prstGeom>
              <a:noFill/>
              <a:ln w="12700">
                <a:noFill/>
                <a:miter lim="800000"/>
                <a:headEnd/>
                <a:tailEnd/>
              </a:ln>
            </p:spPr>
            <p:txBody>
              <a:bodyPr lIns="0" tIns="0" rIns="0" bIns="0" anchor="ctr"/>
              <a:lstStyle/>
              <a:p>
                <a:pPr defTabSz="915406">
                  <a:defRPr/>
                </a:pPr>
                <a:r>
                  <a:rPr lang="en-US" altLang="zh-CN" sz="1200" b="1" kern="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Traffic</a:t>
                </a:r>
                <a:endParaRPr lang="en-US" altLang="zh-CN" sz="1200" kern="0" dirty="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grpSp>
            <p:nvGrpSpPr>
              <p:cNvPr id="100" name="组合 175"/>
              <p:cNvGrpSpPr/>
              <p:nvPr/>
            </p:nvGrpSpPr>
            <p:grpSpPr>
              <a:xfrm>
                <a:off x="5388861" y="5536275"/>
                <a:ext cx="450000" cy="450000"/>
                <a:chOff x="3632988" y="5581939"/>
                <a:chExt cx="742950" cy="730250"/>
              </a:xfrm>
            </p:grpSpPr>
            <p:sp>
              <p:nvSpPr>
                <p:cNvPr id="160" name="Oval 183"/>
                <p:cNvSpPr>
                  <a:spLocks/>
                </p:cNvSpPr>
                <p:nvPr/>
              </p:nvSpPr>
              <p:spPr bwMode="auto">
                <a:xfrm>
                  <a:off x="3632988" y="5581939"/>
                  <a:ext cx="742950" cy="730250"/>
                </a:xfrm>
                <a:prstGeom prst="ellipse">
                  <a:avLst/>
                </a:prstGeom>
                <a:solidFill>
                  <a:srgbClr val="07236B"/>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61" name="Freeform 184"/>
                <p:cNvSpPr>
                  <a:spLocks/>
                </p:cNvSpPr>
                <p:nvPr/>
              </p:nvSpPr>
              <p:spPr bwMode="auto">
                <a:xfrm>
                  <a:off x="3768214" y="5791946"/>
                  <a:ext cx="509088" cy="276827"/>
                </a:xfrm>
                <a:custGeom>
                  <a:avLst/>
                  <a:gdLst>
                    <a:gd name="T0" fmla="*/ 0 w 21600"/>
                    <a:gd name="T1" fmla="*/ 1 h 21600"/>
                    <a:gd name="T2" fmla="*/ 0 w 21600"/>
                    <a:gd name="T3" fmla="*/ 0 h 21600"/>
                    <a:gd name="T4" fmla="*/ 3 w 21600"/>
                    <a:gd name="T5" fmla="*/ 0 h 21600"/>
                    <a:gd name="T6" fmla="*/ 5 w 21600"/>
                    <a:gd name="T7" fmla="*/ 1 h 21600"/>
                    <a:gd name="T8" fmla="*/ 5 w 21600"/>
                    <a:gd name="T9" fmla="*/ 1 h 21600"/>
                    <a:gd name="T10" fmla="*/ 0 w 21600"/>
                    <a:gd name="T11" fmla="*/ 1 h 21600"/>
                    <a:gd name="T12" fmla="*/ 0 w 21600"/>
                    <a:gd name="T13" fmla="*/ 1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21600"/>
                      </a:moveTo>
                      <a:lnTo>
                        <a:pt x="0" y="0"/>
                      </a:lnTo>
                      <a:lnTo>
                        <a:pt x="15442" y="0"/>
                      </a:lnTo>
                      <a:lnTo>
                        <a:pt x="21563" y="11270"/>
                      </a:lnTo>
                      <a:lnTo>
                        <a:pt x="21600" y="21544"/>
                      </a:lnTo>
                      <a:lnTo>
                        <a:pt x="0" y="21600"/>
                      </a:lnTo>
                      <a:close/>
                      <a:moveTo>
                        <a:pt x="0" y="21600"/>
                      </a:move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62" name="Oval 185"/>
                <p:cNvSpPr>
                  <a:spLocks/>
                </p:cNvSpPr>
                <p:nvPr/>
              </p:nvSpPr>
              <p:spPr bwMode="auto">
                <a:xfrm>
                  <a:off x="3838214" y="6027407"/>
                  <a:ext cx="109772" cy="109776"/>
                </a:xfrm>
                <a:prstGeom prst="ellipse">
                  <a:avLst/>
                </a:prstGeom>
                <a:solidFill>
                  <a:srgbClr val="002939"/>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63" name="Oval 186"/>
                <p:cNvSpPr>
                  <a:spLocks/>
                </p:cNvSpPr>
                <p:nvPr/>
              </p:nvSpPr>
              <p:spPr bwMode="auto">
                <a:xfrm>
                  <a:off x="4084803" y="6027407"/>
                  <a:ext cx="109772" cy="109776"/>
                </a:xfrm>
                <a:prstGeom prst="ellipse">
                  <a:avLst/>
                </a:prstGeom>
                <a:solidFill>
                  <a:srgbClr val="002939"/>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64" name="Freeform 187"/>
                <p:cNvSpPr>
                  <a:spLocks/>
                </p:cNvSpPr>
                <p:nvPr/>
              </p:nvSpPr>
              <p:spPr bwMode="auto">
                <a:xfrm>
                  <a:off x="3819123" y="5841265"/>
                  <a:ext cx="151135" cy="1527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7141" y="0"/>
                      </a:moveTo>
                      <a:lnTo>
                        <a:pt x="13466" y="0"/>
                      </a:lnTo>
                      <a:lnTo>
                        <a:pt x="13362" y="8228"/>
                      </a:lnTo>
                      <a:lnTo>
                        <a:pt x="21554" y="8188"/>
                      </a:lnTo>
                      <a:lnTo>
                        <a:pt x="21600" y="13556"/>
                      </a:lnTo>
                      <a:lnTo>
                        <a:pt x="13338" y="13522"/>
                      </a:lnTo>
                      <a:lnTo>
                        <a:pt x="13521" y="21600"/>
                      </a:lnTo>
                      <a:lnTo>
                        <a:pt x="7076" y="21600"/>
                      </a:lnTo>
                      <a:lnTo>
                        <a:pt x="7076" y="13507"/>
                      </a:lnTo>
                      <a:lnTo>
                        <a:pt x="0" y="13507"/>
                      </a:lnTo>
                      <a:lnTo>
                        <a:pt x="0" y="8419"/>
                      </a:lnTo>
                      <a:lnTo>
                        <a:pt x="7129" y="8401"/>
                      </a:lnTo>
                      <a:lnTo>
                        <a:pt x="7141" y="0"/>
                      </a:lnTo>
                      <a:close/>
                      <a:moveTo>
                        <a:pt x="7141" y="0"/>
                      </a:move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65" name="Freeform 188"/>
                <p:cNvSpPr>
                  <a:spLocks/>
                </p:cNvSpPr>
                <p:nvPr/>
              </p:nvSpPr>
              <p:spPr bwMode="auto">
                <a:xfrm>
                  <a:off x="4122985" y="5803082"/>
                  <a:ext cx="149545" cy="1479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sp>
            <p:nvSpPr>
              <p:cNvPr id="101" name="Rectangle 136"/>
              <p:cNvSpPr>
                <a:spLocks/>
              </p:cNvSpPr>
              <p:nvPr/>
            </p:nvSpPr>
            <p:spPr bwMode="auto">
              <a:xfrm>
                <a:off x="5449831" y="5899380"/>
                <a:ext cx="583486" cy="401665"/>
              </a:xfrm>
              <a:prstGeom prst="rect">
                <a:avLst/>
              </a:prstGeom>
              <a:noFill/>
              <a:ln w="12700">
                <a:noFill/>
                <a:miter lim="800000"/>
                <a:headEnd/>
                <a:tailEnd/>
              </a:ln>
            </p:spPr>
            <p:txBody>
              <a:bodyPr lIns="0" tIns="0" rIns="0" bIns="0" anchor="ctr"/>
              <a:lstStyle/>
              <a:p>
                <a:pPr defTabSz="915406">
                  <a:defRPr/>
                </a:pPr>
                <a:r>
                  <a:rPr lang="en-US" altLang="zh-CN" sz="1200" kern="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Medical</a:t>
                </a:r>
                <a:endParaRPr lang="en-US" altLang="zh-CN" sz="1200" kern="0" dirty="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grpSp>
            <p:nvGrpSpPr>
              <p:cNvPr id="102" name="Group 134"/>
              <p:cNvGrpSpPr>
                <a:grpSpLocks/>
              </p:cNvGrpSpPr>
              <p:nvPr/>
            </p:nvGrpSpPr>
            <p:grpSpPr bwMode="auto">
              <a:xfrm>
                <a:off x="7299017" y="5536275"/>
                <a:ext cx="450000" cy="450000"/>
                <a:chOff x="0" y="0"/>
                <a:chExt cx="467" cy="459"/>
              </a:xfrm>
            </p:grpSpPr>
            <p:sp>
              <p:nvSpPr>
                <p:cNvPr id="152" name="Oval 126"/>
                <p:cNvSpPr>
                  <a:spLocks/>
                </p:cNvSpPr>
                <p:nvPr/>
              </p:nvSpPr>
              <p:spPr bwMode="auto">
                <a:xfrm>
                  <a:off x="0" y="0"/>
                  <a:ext cx="467" cy="459"/>
                </a:xfrm>
                <a:prstGeom prst="ellipse">
                  <a:avLst/>
                </a:prstGeom>
                <a:solidFill>
                  <a:srgbClr val="082365"/>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53" name="Freeform 127"/>
                <p:cNvSpPr>
                  <a:spLocks/>
                </p:cNvSpPr>
                <p:nvPr/>
              </p:nvSpPr>
              <p:spPr bwMode="auto">
                <a:xfrm>
                  <a:off x="50" y="104"/>
                  <a:ext cx="369" cy="92"/>
                </a:xfrm>
                <a:custGeom>
                  <a:avLst/>
                  <a:gdLst>
                    <a:gd name="T0" fmla="*/ 0 w 21600"/>
                    <a:gd name="T1" fmla="*/ 0 h 21600"/>
                    <a:gd name="T2" fmla="*/ 3 w 21600"/>
                    <a:gd name="T3" fmla="*/ 0 h 21600"/>
                    <a:gd name="T4" fmla="*/ 6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0872"/>
                      </a:moveTo>
                      <a:lnTo>
                        <a:pt x="10862" y="0"/>
                      </a:lnTo>
                      <a:lnTo>
                        <a:pt x="21600" y="21600"/>
                      </a:lnTo>
                      <a:lnTo>
                        <a:pt x="0" y="20872"/>
                      </a:lnTo>
                      <a:close/>
                      <a:moveTo>
                        <a:pt x="0" y="20872"/>
                      </a:move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54" name="Line 128"/>
                <p:cNvSpPr>
                  <a:spLocks noChangeShapeType="1"/>
                </p:cNvSpPr>
                <p:nvPr/>
              </p:nvSpPr>
              <p:spPr bwMode="auto">
                <a:xfrm>
                  <a:off x="79" y="218"/>
                  <a:ext cx="322" cy="0"/>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55" name="Line 129"/>
                <p:cNvSpPr>
                  <a:spLocks noChangeShapeType="1"/>
                </p:cNvSpPr>
                <p:nvPr/>
              </p:nvSpPr>
              <p:spPr bwMode="auto">
                <a:xfrm>
                  <a:off x="238" y="230"/>
                  <a:ext cx="0" cy="110"/>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56" name="Line 130"/>
                <p:cNvSpPr>
                  <a:spLocks noChangeShapeType="1"/>
                </p:cNvSpPr>
                <p:nvPr/>
              </p:nvSpPr>
              <p:spPr bwMode="auto">
                <a:xfrm>
                  <a:off x="375" y="230"/>
                  <a:ext cx="0" cy="110"/>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57" name="Line 131"/>
                <p:cNvSpPr>
                  <a:spLocks noChangeShapeType="1"/>
                </p:cNvSpPr>
                <p:nvPr/>
              </p:nvSpPr>
              <p:spPr bwMode="auto">
                <a:xfrm>
                  <a:off x="101" y="230"/>
                  <a:ext cx="0" cy="110"/>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58" name="Line 132"/>
                <p:cNvSpPr>
                  <a:spLocks noChangeShapeType="1"/>
                </p:cNvSpPr>
                <p:nvPr/>
              </p:nvSpPr>
              <p:spPr bwMode="auto">
                <a:xfrm>
                  <a:off x="169" y="230"/>
                  <a:ext cx="0" cy="110"/>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59" name="Line 133"/>
                <p:cNvSpPr>
                  <a:spLocks noChangeShapeType="1"/>
                </p:cNvSpPr>
                <p:nvPr/>
              </p:nvSpPr>
              <p:spPr bwMode="auto">
                <a:xfrm>
                  <a:off x="306" y="230"/>
                  <a:ext cx="0" cy="110"/>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sp>
            <p:nvSpPr>
              <p:cNvPr id="103" name="Rectangle 136"/>
              <p:cNvSpPr>
                <a:spLocks/>
              </p:cNvSpPr>
              <p:nvPr/>
            </p:nvSpPr>
            <p:spPr bwMode="auto">
              <a:xfrm>
                <a:off x="7006640" y="5866989"/>
                <a:ext cx="954702" cy="468167"/>
              </a:xfrm>
              <a:prstGeom prst="rect">
                <a:avLst/>
              </a:prstGeom>
              <a:noFill/>
              <a:ln w="12700">
                <a:noFill/>
                <a:miter lim="800000"/>
                <a:headEnd/>
                <a:tailEnd/>
              </a:ln>
            </p:spPr>
            <p:txBody>
              <a:bodyPr lIns="0" tIns="0" rIns="0" bIns="0" anchor="ctr"/>
              <a:lstStyle/>
              <a:p>
                <a:pPr defTabSz="915406">
                  <a:defRPr/>
                </a:pPr>
                <a:r>
                  <a:rPr lang="en-US" altLang="zh-CN" sz="1200" b="1" kern="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Government</a:t>
                </a:r>
                <a:endParaRPr lang="en-US" altLang="zh-CN" sz="1200" kern="0" dirty="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grpSp>
            <p:nvGrpSpPr>
              <p:cNvPr id="104" name="Group 113"/>
              <p:cNvGrpSpPr>
                <a:grpSpLocks/>
              </p:cNvGrpSpPr>
              <p:nvPr/>
            </p:nvGrpSpPr>
            <p:grpSpPr bwMode="auto">
              <a:xfrm>
                <a:off x="4433783" y="5536275"/>
                <a:ext cx="450000" cy="450000"/>
                <a:chOff x="0" y="0"/>
                <a:chExt cx="467" cy="459"/>
              </a:xfrm>
            </p:grpSpPr>
            <p:sp>
              <p:nvSpPr>
                <p:cNvPr id="147" name="Oval 108"/>
                <p:cNvSpPr>
                  <a:spLocks/>
                </p:cNvSpPr>
                <p:nvPr/>
              </p:nvSpPr>
              <p:spPr bwMode="auto">
                <a:xfrm>
                  <a:off x="0" y="0"/>
                  <a:ext cx="467" cy="459"/>
                </a:xfrm>
                <a:prstGeom prst="ellipse">
                  <a:avLst/>
                </a:prstGeom>
                <a:solidFill>
                  <a:srgbClr val="07236D"/>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8" name="Freeform 109"/>
                <p:cNvSpPr>
                  <a:spLocks/>
                </p:cNvSpPr>
                <p:nvPr/>
              </p:nvSpPr>
              <p:spPr bwMode="auto">
                <a:xfrm>
                  <a:off x="75" y="107"/>
                  <a:ext cx="320" cy="175"/>
                </a:xfrm>
                <a:custGeom>
                  <a:avLst/>
                  <a:gdLst>
                    <a:gd name="T0" fmla="*/ 0 w 21600"/>
                    <a:gd name="T1" fmla="*/ 1 h 21600"/>
                    <a:gd name="T2" fmla="*/ 2 w 21600"/>
                    <a:gd name="T3" fmla="*/ 0 h 21600"/>
                    <a:gd name="T4" fmla="*/ 5 w 21600"/>
                    <a:gd name="T5" fmla="*/ 1 h 21600"/>
                    <a:gd name="T6" fmla="*/ 2 w 21600"/>
                    <a:gd name="T7" fmla="*/ 1 h 21600"/>
                    <a:gd name="T8" fmla="*/ 0 w 21600"/>
                    <a:gd name="T9" fmla="*/ 1 h 21600"/>
                    <a:gd name="T10" fmla="*/ 0 w 21600"/>
                    <a:gd name="T11" fmla="*/ 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1518"/>
                      </a:moveTo>
                      <a:lnTo>
                        <a:pt x="10982" y="0"/>
                      </a:lnTo>
                      <a:lnTo>
                        <a:pt x="21600" y="11666"/>
                      </a:lnTo>
                      <a:lnTo>
                        <a:pt x="10539" y="21600"/>
                      </a:lnTo>
                      <a:lnTo>
                        <a:pt x="0" y="11518"/>
                      </a:lnTo>
                      <a:close/>
                      <a:moveTo>
                        <a:pt x="0" y="11518"/>
                      </a:move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9" name="Freeform 110"/>
                <p:cNvSpPr>
                  <a:spLocks/>
                </p:cNvSpPr>
                <p:nvPr/>
              </p:nvSpPr>
              <p:spPr bwMode="auto">
                <a:xfrm>
                  <a:off x="134" y="235"/>
                  <a:ext cx="204" cy="101"/>
                </a:xfrm>
                <a:custGeom>
                  <a:avLst/>
                  <a:gdLst>
                    <a:gd name="T0" fmla="*/ 2 w 21600"/>
                    <a:gd name="T1" fmla="*/ 0 h 21317"/>
                    <a:gd name="T2" fmla="*/ 2 w 21600"/>
                    <a:gd name="T3" fmla="*/ 0 h 21317"/>
                    <a:gd name="T4" fmla="*/ 1 w 21600"/>
                    <a:gd name="T5" fmla="*/ 0 h 21317"/>
                    <a:gd name="T6" fmla="*/ 0 w 21600"/>
                    <a:gd name="T7" fmla="*/ 0 h 21317"/>
                    <a:gd name="T8" fmla="*/ 0 w 21600"/>
                    <a:gd name="T9" fmla="*/ 0 h 21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317">
                      <a:moveTo>
                        <a:pt x="21600" y="0"/>
                      </a:moveTo>
                      <a:lnTo>
                        <a:pt x="21600" y="10503"/>
                      </a:lnTo>
                      <a:cubicBezTo>
                        <a:pt x="21600" y="10503"/>
                        <a:pt x="21097" y="20991"/>
                        <a:pt x="11416" y="21309"/>
                      </a:cubicBezTo>
                      <a:cubicBezTo>
                        <a:pt x="2575" y="21600"/>
                        <a:pt x="156" y="13366"/>
                        <a:pt x="156" y="13366"/>
                      </a:cubicBezTo>
                      <a:lnTo>
                        <a:pt x="0" y="804"/>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50" name="Line 111"/>
                <p:cNvSpPr>
                  <a:spLocks noChangeShapeType="1"/>
                </p:cNvSpPr>
                <p:nvPr/>
              </p:nvSpPr>
              <p:spPr bwMode="auto">
                <a:xfrm>
                  <a:off x="99" y="219"/>
                  <a:ext cx="0" cy="36"/>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51" name="Freeform 112"/>
                <p:cNvSpPr>
                  <a:spLocks/>
                </p:cNvSpPr>
                <p:nvPr/>
              </p:nvSpPr>
              <p:spPr bwMode="auto">
                <a:xfrm>
                  <a:off x="84" y="249"/>
                  <a:ext cx="29" cy="8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21600" y="0"/>
                      </a:lnTo>
                      <a:lnTo>
                        <a:pt x="0" y="0"/>
                      </a:lnTo>
                      <a:lnTo>
                        <a:pt x="0" y="21105"/>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sp>
            <p:nvSpPr>
              <p:cNvPr id="105" name="Rectangle 136"/>
              <p:cNvSpPr>
                <a:spLocks/>
              </p:cNvSpPr>
              <p:nvPr/>
            </p:nvSpPr>
            <p:spPr bwMode="auto">
              <a:xfrm>
                <a:off x="4322896" y="5885535"/>
                <a:ext cx="789902" cy="429374"/>
              </a:xfrm>
              <a:prstGeom prst="rect">
                <a:avLst/>
              </a:prstGeom>
              <a:noFill/>
              <a:ln w="12700">
                <a:noFill/>
                <a:miter lim="800000"/>
                <a:headEnd/>
                <a:tailEnd/>
              </a:ln>
            </p:spPr>
            <p:txBody>
              <a:bodyPr lIns="0" tIns="0" rIns="0" bIns="0" anchor="ctr"/>
              <a:lstStyle/>
              <a:p>
                <a:pPr defTabSz="915406">
                  <a:defRPr/>
                </a:pPr>
                <a:r>
                  <a:rPr lang="en-US" altLang="zh-CN" sz="1200" b="1" kern="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Education</a:t>
                </a:r>
                <a:endParaRPr lang="en-US" altLang="zh-CN" sz="1200" kern="0" dirty="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grpSp>
            <p:nvGrpSpPr>
              <p:cNvPr id="106" name="Group 179"/>
              <p:cNvGrpSpPr>
                <a:grpSpLocks/>
              </p:cNvGrpSpPr>
              <p:nvPr/>
            </p:nvGrpSpPr>
            <p:grpSpPr bwMode="auto">
              <a:xfrm>
                <a:off x="8254095" y="5536275"/>
                <a:ext cx="450000" cy="450000"/>
                <a:chOff x="0" y="0"/>
                <a:chExt cx="467" cy="459"/>
              </a:xfrm>
            </p:grpSpPr>
            <p:sp>
              <p:nvSpPr>
                <p:cNvPr id="144" name="Oval 176"/>
                <p:cNvSpPr>
                  <a:spLocks/>
                </p:cNvSpPr>
                <p:nvPr/>
              </p:nvSpPr>
              <p:spPr bwMode="auto">
                <a:xfrm>
                  <a:off x="0" y="0"/>
                  <a:ext cx="467" cy="459"/>
                </a:xfrm>
                <a:prstGeom prst="ellipse">
                  <a:avLst/>
                </a:prstGeom>
                <a:solidFill>
                  <a:srgbClr val="08246B"/>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5" name="Freeform 177"/>
                <p:cNvSpPr>
                  <a:spLocks/>
                </p:cNvSpPr>
                <p:nvPr/>
              </p:nvSpPr>
              <p:spPr bwMode="auto">
                <a:xfrm>
                  <a:off x="106" y="121"/>
                  <a:ext cx="271" cy="193"/>
                </a:xfrm>
                <a:custGeom>
                  <a:avLst/>
                  <a:gdLst>
                    <a:gd name="T0" fmla="*/ 3 w 21600"/>
                    <a:gd name="T1" fmla="*/ 2 h 21600"/>
                    <a:gd name="T2" fmla="*/ 0 w 21600"/>
                    <a:gd name="T3" fmla="*/ 2 h 21600"/>
                    <a:gd name="T4" fmla="*/ 0 w 21600"/>
                    <a:gd name="T5" fmla="*/ 0 h 21600"/>
                    <a:gd name="T6" fmla="*/ 1 w 21600"/>
                    <a:gd name="T7" fmla="*/ 0 h 21600"/>
                    <a:gd name="T8" fmla="*/ 1 w 21600"/>
                    <a:gd name="T9" fmla="*/ 0 h 21600"/>
                    <a:gd name="T10" fmla="*/ 2 w 21600"/>
                    <a:gd name="T11" fmla="*/ 0 h 21600"/>
                    <a:gd name="T12" fmla="*/ 2 w 21600"/>
                    <a:gd name="T13" fmla="*/ 1 h 21600"/>
                    <a:gd name="T14" fmla="*/ 2 w 21600"/>
                    <a:gd name="T15" fmla="*/ 0 h 21600"/>
                    <a:gd name="T16" fmla="*/ 3 w 21600"/>
                    <a:gd name="T17" fmla="*/ 1 h 21600"/>
                    <a:gd name="T18" fmla="*/ 3 w 21600"/>
                    <a:gd name="T19" fmla="*/ 1 h 21600"/>
                    <a:gd name="T20" fmla="*/ 3 w 21600"/>
                    <a:gd name="T21" fmla="*/ 2 h 21600"/>
                    <a:gd name="T22" fmla="*/ 3 w 21600"/>
                    <a:gd name="T23" fmla="*/ 2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21600" y="21600"/>
                      </a:moveTo>
                      <a:lnTo>
                        <a:pt x="0" y="21600"/>
                      </a:lnTo>
                      <a:lnTo>
                        <a:pt x="0" y="0"/>
                      </a:lnTo>
                      <a:lnTo>
                        <a:pt x="4890" y="0"/>
                      </a:lnTo>
                      <a:lnTo>
                        <a:pt x="4890" y="5639"/>
                      </a:lnTo>
                      <a:lnTo>
                        <a:pt x="9907" y="1765"/>
                      </a:lnTo>
                      <a:lnTo>
                        <a:pt x="10259" y="7709"/>
                      </a:lnTo>
                      <a:lnTo>
                        <a:pt x="15864" y="2145"/>
                      </a:lnTo>
                      <a:lnTo>
                        <a:pt x="16216" y="6942"/>
                      </a:lnTo>
                      <a:lnTo>
                        <a:pt x="21510" y="6942"/>
                      </a:lnTo>
                      <a:lnTo>
                        <a:pt x="21600" y="21600"/>
                      </a:lnTo>
                      <a:close/>
                      <a:moveTo>
                        <a:pt x="21600" y="21600"/>
                      </a:move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6" name="Line 178"/>
                <p:cNvSpPr>
                  <a:spLocks noChangeShapeType="1"/>
                </p:cNvSpPr>
                <p:nvPr/>
              </p:nvSpPr>
              <p:spPr bwMode="auto">
                <a:xfrm>
                  <a:off x="109" y="145"/>
                  <a:ext cx="51" cy="0"/>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sp>
            <p:nvSpPr>
              <p:cNvPr id="107" name="Rectangle 136"/>
              <p:cNvSpPr>
                <a:spLocks/>
              </p:cNvSpPr>
              <p:nvPr/>
            </p:nvSpPr>
            <p:spPr bwMode="auto">
              <a:xfrm>
                <a:off x="8039752" y="5885535"/>
                <a:ext cx="967632" cy="429374"/>
              </a:xfrm>
              <a:prstGeom prst="rect">
                <a:avLst/>
              </a:prstGeom>
              <a:noFill/>
              <a:ln w="12700">
                <a:noFill/>
                <a:miter lim="800000"/>
                <a:headEnd/>
                <a:tailEnd/>
              </a:ln>
            </p:spPr>
            <p:txBody>
              <a:bodyPr lIns="0" tIns="0" rIns="0" bIns="0" anchor="ctr"/>
              <a:lstStyle/>
              <a:p>
                <a:pPr defTabSz="915406">
                  <a:defRPr/>
                </a:pPr>
                <a:r>
                  <a:rPr lang="en-US" altLang="zh-CN" sz="1200" b="1" kern="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Manufacture</a:t>
                </a:r>
                <a:endParaRPr lang="en-US" altLang="zh-CN" sz="1200" kern="0" dirty="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grpSp>
            <p:nvGrpSpPr>
              <p:cNvPr id="108" name="Group 107"/>
              <p:cNvGrpSpPr>
                <a:grpSpLocks/>
              </p:cNvGrpSpPr>
              <p:nvPr/>
            </p:nvGrpSpPr>
            <p:grpSpPr bwMode="auto">
              <a:xfrm>
                <a:off x="3478705" y="5519651"/>
                <a:ext cx="450000" cy="450000"/>
                <a:chOff x="0" y="0"/>
                <a:chExt cx="467" cy="459"/>
              </a:xfrm>
            </p:grpSpPr>
            <p:sp>
              <p:nvSpPr>
                <p:cNvPr id="138" name="Oval 99"/>
                <p:cNvSpPr>
                  <a:spLocks/>
                </p:cNvSpPr>
                <p:nvPr/>
              </p:nvSpPr>
              <p:spPr bwMode="auto">
                <a:xfrm>
                  <a:off x="0" y="0"/>
                  <a:ext cx="467" cy="459"/>
                </a:xfrm>
                <a:prstGeom prst="ellipse">
                  <a:avLst/>
                </a:prstGeom>
                <a:solidFill>
                  <a:srgbClr val="08246D"/>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39" name="Freeform 100"/>
                <p:cNvSpPr>
                  <a:spLocks/>
                </p:cNvSpPr>
                <p:nvPr/>
              </p:nvSpPr>
              <p:spPr bwMode="auto">
                <a:xfrm>
                  <a:off x="146" y="77"/>
                  <a:ext cx="188" cy="302"/>
                </a:xfrm>
                <a:custGeom>
                  <a:avLst/>
                  <a:gdLst>
                    <a:gd name="T0" fmla="*/ 0 w 21264"/>
                    <a:gd name="T1" fmla="*/ 0 h 21600"/>
                    <a:gd name="T2" fmla="*/ 1 w 21264"/>
                    <a:gd name="T3" fmla="*/ 0 h 21600"/>
                    <a:gd name="T4" fmla="*/ 1 w 21264"/>
                    <a:gd name="T5" fmla="*/ 1 h 21600"/>
                    <a:gd name="T6" fmla="*/ 0 w 21264"/>
                    <a:gd name="T7" fmla="*/ 2 h 21600"/>
                    <a:gd name="T8" fmla="*/ 0 w 21264"/>
                    <a:gd name="T9" fmla="*/ 4 h 21600"/>
                    <a:gd name="T10" fmla="*/ 2 w 21264"/>
                    <a:gd name="T11" fmla="*/ 4 h 21600"/>
                    <a:gd name="T12" fmla="*/ 2 w 21264"/>
                    <a:gd name="T13" fmla="*/ 2 h 21600"/>
                    <a:gd name="T14" fmla="*/ 1 w 21264"/>
                    <a:gd name="T15" fmla="*/ 1 h 21600"/>
                    <a:gd name="T16" fmla="*/ 0 w 21264"/>
                    <a:gd name="T17" fmla="*/ 0 h 21600"/>
                    <a:gd name="T18" fmla="*/ 0 w 21264"/>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264" h="21600">
                      <a:moveTo>
                        <a:pt x="3426" y="0"/>
                      </a:moveTo>
                      <a:lnTo>
                        <a:pt x="17478" y="0"/>
                      </a:lnTo>
                      <a:cubicBezTo>
                        <a:pt x="17478" y="0"/>
                        <a:pt x="15359" y="4306"/>
                        <a:pt x="10748" y="4527"/>
                      </a:cubicBezTo>
                      <a:cubicBezTo>
                        <a:pt x="6136" y="4748"/>
                        <a:pt x="-336" y="6300"/>
                        <a:pt x="13" y="9831"/>
                      </a:cubicBezTo>
                      <a:cubicBezTo>
                        <a:pt x="362" y="13361"/>
                        <a:pt x="13" y="21600"/>
                        <a:pt x="13" y="21600"/>
                      </a:cubicBezTo>
                      <a:lnTo>
                        <a:pt x="20961" y="21600"/>
                      </a:lnTo>
                      <a:lnTo>
                        <a:pt x="21264" y="9549"/>
                      </a:lnTo>
                      <a:cubicBezTo>
                        <a:pt x="21264" y="9549"/>
                        <a:pt x="20355" y="4371"/>
                        <a:pt x="10557" y="4351"/>
                      </a:cubicBezTo>
                      <a:cubicBezTo>
                        <a:pt x="5366" y="4341"/>
                        <a:pt x="3426" y="0"/>
                        <a:pt x="3426" y="0"/>
                      </a:cubicBezTo>
                      <a:close/>
                      <a:moveTo>
                        <a:pt x="3426" y="0"/>
                      </a:move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0" name="Freeform 101"/>
                <p:cNvSpPr>
                  <a:spLocks/>
                </p:cNvSpPr>
                <p:nvPr/>
              </p:nvSpPr>
              <p:spPr bwMode="auto">
                <a:xfrm>
                  <a:off x="138" y="117"/>
                  <a:ext cx="90" cy="3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0" y="0"/>
                        <a:pt x="1677" y="11489"/>
                        <a:pt x="6528" y="13061"/>
                      </a:cubicBezTo>
                      <a:cubicBezTo>
                        <a:pt x="11380" y="14633"/>
                        <a:pt x="21600" y="21600"/>
                        <a:pt x="21600" y="21600"/>
                      </a:cubicBez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1" name="Freeform 102"/>
                <p:cNvSpPr>
                  <a:spLocks/>
                </p:cNvSpPr>
                <p:nvPr/>
              </p:nvSpPr>
              <p:spPr bwMode="auto">
                <a:xfrm>
                  <a:off x="200" y="208"/>
                  <a:ext cx="88" cy="118"/>
                </a:xfrm>
                <a:custGeom>
                  <a:avLst/>
                  <a:gdLst>
                    <a:gd name="T0" fmla="*/ 0 w 20883"/>
                    <a:gd name="T1" fmla="*/ 0 h 17077"/>
                    <a:gd name="T2" fmla="*/ 0 w 20883"/>
                    <a:gd name="T3" fmla="*/ 0 h 17077"/>
                    <a:gd name="T4" fmla="*/ 0 w 20883"/>
                    <a:gd name="T5" fmla="*/ 1 h 17077"/>
                    <a:gd name="T6" fmla="*/ 0 w 20883"/>
                    <a:gd name="T7" fmla="*/ 1 h 170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83" h="17077">
                      <a:moveTo>
                        <a:pt x="18084" y="1312"/>
                      </a:moveTo>
                      <a:cubicBezTo>
                        <a:pt x="18084" y="1312"/>
                        <a:pt x="0" y="-2492"/>
                        <a:pt x="0" y="2856"/>
                      </a:cubicBezTo>
                      <a:cubicBezTo>
                        <a:pt x="0" y="8204"/>
                        <a:pt x="21600" y="8683"/>
                        <a:pt x="20864" y="13896"/>
                      </a:cubicBezTo>
                      <a:cubicBezTo>
                        <a:pt x="20128" y="19108"/>
                        <a:pt x="348" y="16347"/>
                        <a:pt x="348" y="16347"/>
                      </a:cubicBez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2" name="Line 103"/>
                <p:cNvSpPr>
                  <a:spLocks noChangeShapeType="1"/>
                </p:cNvSpPr>
                <p:nvPr/>
              </p:nvSpPr>
              <p:spPr bwMode="auto">
                <a:xfrm>
                  <a:off x="230" y="184"/>
                  <a:ext cx="0" cy="164"/>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3" name="Line 104"/>
                <p:cNvSpPr>
                  <a:spLocks noChangeShapeType="1"/>
                </p:cNvSpPr>
                <p:nvPr/>
              </p:nvSpPr>
              <p:spPr bwMode="auto">
                <a:xfrm>
                  <a:off x="258" y="184"/>
                  <a:ext cx="0" cy="164"/>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sp>
            <p:nvSpPr>
              <p:cNvPr id="109" name="Rectangle 136"/>
              <p:cNvSpPr>
                <a:spLocks/>
              </p:cNvSpPr>
              <p:nvPr/>
            </p:nvSpPr>
            <p:spPr bwMode="auto">
              <a:xfrm>
                <a:off x="3423154" y="5885536"/>
                <a:ext cx="831850" cy="429374"/>
              </a:xfrm>
              <a:prstGeom prst="rect">
                <a:avLst/>
              </a:prstGeom>
              <a:noFill/>
              <a:ln w="12700">
                <a:noFill/>
                <a:miter lim="800000"/>
                <a:headEnd/>
                <a:tailEnd/>
              </a:ln>
            </p:spPr>
            <p:txBody>
              <a:bodyPr lIns="0" tIns="0" rIns="0" bIns="0" anchor="ctr"/>
              <a:lstStyle/>
              <a:p>
                <a:pPr defTabSz="915406">
                  <a:defRPr/>
                </a:pPr>
                <a:r>
                  <a:rPr lang="en-US" altLang="zh-CN" sz="1200" kern="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Finance</a:t>
                </a:r>
                <a:endParaRPr lang="en-US" altLang="zh-CN" sz="1200" kern="0" dirty="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grpSp>
            <p:nvGrpSpPr>
              <p:cNvPr id="110" name="Group 123"/>
              <p:cNvGrpSpPr>
                <a:grpSpLocks/>
              </p:cNvGrpSpPr>
              <p:nvPr/>
            </p:nvGrpSpPr>
            <p:grpSpPr bwMode="auto">
              <a:xfrm>
                <a:off x="9209173" y="5536275"/>
                <a:ext cx="450000" cy="450000"/>
                <a:chOff x="0" y="0"/>
                <a:chExt cx="467" cy="459"/>
              </a:xfrm>
            </p:grpSpPr>
            <p:sp>
              <p:nvSpPr>
                <p:cNvPr id="131" name="Oval 116"/>
                <p:cNvSpPr>
                  <a:spLocks/>
                </p:cNvSpPr>
                <p:nvPr/>
              </p:nvSpPr>
              <p:spPr bwMode="auto">
                <a:xfrm>
                  <a:off x="0" y="0"/>
                  <a:ext cx="467" cy="459"/>
                </a:xfrm>
                <a:prstGeom prst="ellipse">
                  <a:avLst/>
                </a:prstGeom>
                <a:solidFill>
                  <a:srgbClr val="071F5C"/>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32" name="Oval 117"/>
                <p:cNvSpPr>
                  <a:spLocks/>
                </p:cNvSpPr>
                <p:nvPr/>
              </p:nvSpPr>
              <p:spPr bwMode="auto">
                <a:xfrm>
                  <a:off x="73" y="241"/>
                  <a:ext cx="78" cy="74"/>
                </a:xfrm>
                <a:prstGeom prst="ellipse">
                  <a:avLst/>
                </a:prstGeom>
                <a:solidFill>
                  <a:srgbClr val="002939"/>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33" name="Freeform 118"/>
                <p:cNvSpPr>
                  <a:spLocks/>
                </p:cNvSpPr>
                <p:nvPr/>
              </p:nvSpPr>
              <p:spPr bwMode="auto">
                <a:xfrm>
                  <a:off x="91" y="125"/>
                  <a:ext cx="217" cy="156"/>
                </a:xfrm>
                <a:custGeom>
                  <a:avLst/>
                  <a:gdLst>
                    <a:gd name="T0" fmla="*/ 1 w 21600"/>
                    <a:gd name="T1" fmla="*/ 1 h 21600"/>
                    <a:gd name="T2" fmla="*/ 1 w 21600"/>
                    <a:gd name="T3" fmla="*/ 1 h 21600"/>
                    <a:gd name="T4" fmla="*/ 2 w 21600"/>
                    <a:gd name="T5" fmla="*/ 0 h 21600"/>
                    <a:gd name="T6" fmla="*/ 2 w 21600"/>
                    <a:gd name="T7" fmla="*/ 0 h 21600"/>
                    <a:gd name="T8" fmla="*/ 2 w 21600"/>
                    <a:gd name="T9" fmla="*/ 0 h 21600"/>
                    <a:gd name="T10" fmla="*/ 2 w 21600"/>
                    <a:gd name="T11" fmla="*/ 0 h 21600"/>
                    <a:gd name="T12" fmla="*/ 2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1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6083" y="21600"/>
                      </a:moveTo>
                      <a:lnTo>
                        <a:pt x="14385" y="21600"/>
                      </a:lnTo>
                      <a:lnTo>
                        <a:pt x="21274" y="6127"/>
                      </a:lnTo>
                      <a:lnTo>
                        <a:pt x="21600" y="0"/>
                      </a:lnTo>
                      <a:lnTo>
                        <a:pt x="19884" y="0"/>
                      </a:lnTo>
                      <a:lnTo>
                        <a:pt x="19030" y="4964"/>
                      </a:lnTo>
                      <a:lnTo>
                        <a:pt x="16234" y="4986"/>
                      </a:lnTo>
                      <a:lnTo>
                        <a:pt x="13856" y="2956"/>
                      </a:lnTo>
                      <a:lnTo>
                        <a:pt x="13856" y="5589"/>
                      </a:lnTo>
                      <a:lnTo>
                        <a:pt x="6529" y="5589"/>
                      </a:lnTo>
                      <a:lnTo>
                        <a:pt x="6529" y="1114"/>
                      </a:lnTo>
                      <a:lnTo>
                        <a:pt x="4028" y="1114"/>
                      </a:lnTo>
                      <a:lnTo>
                        <a:pt x="4028" y="4906"/>
                      </a:lnTo>
                      <a:lnTo>
                        <a:pt x="1047" y="6157"/>
                      </a:lnTo>
                      <a:lnTo>
                        <a:pt x="0" y="8244"/>
                      </a:lnTo>
                      <a:lnTo>
                        <a:pt x="0" y="16866"/>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34" name="Oval 119"/>
                <p:cNvSpPr>
                  <a:spLocks/>
                </p:cNvSpPr>
                <p:nvPr/>
              </p:nvSpPr>
              <p:spPr bwMode="auto">
                <a:xfrm>
                  <a:off x="236" y="167"/>
                  <a:ext cx="169" cy="163"/>
                </a:xfrm>
                <a:prstGeom prst="ellipse">
                  <a:avLst/>
                </a:prstGeom>
                <a:solidFill>
                  <a:srgbClr val="002939"/>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35" name="Oval 120"/>
                <p:cNvSpPr>
                  <a:spLocks/>
                </p:cNvSpPr>
                <p:nvPr/>
              </p:nvSpPr>
              <p:spPr bwMode="auto">
                <a:xfrm>
                  <a:off x="282" y="211"/>
                  <a:ext cx="77" cy="75"/>
                </a:xfrm>
                <a:prstGeom prst="ellipse">
                  <a:avLst/>
                </a:prstGeom>
                <a:solidFill>
                  <a:srgbClr val="002939"/>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36" name="Line 121"/>
                <p:cNvSpPr>
                  <a:spLocks noChangeShapeType="1"/>
                </p:cNvSpPr>
                <p:nvPr/>
              </p:nvSpPr>
              <p:spPr bwMode="auto">
                <a:xfrm>
                  <a:off x="91" y="196"/>
                  <a:ext cx="75" cy="0"/>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37" name="Line 122"/>
                <p:cNvSpPr>
                  <a:spLocks noChangeShapeType="1"/>
                </p:cNvSpPr>
                <p:nvPr/>
              </p:nvSpPr>
              <p:spPr bwMode="auto">
                <a:xfrm>
                  <a:off x="91" y="219"/>
                  <a:ext cx="75" cy="0"/>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sp>
            <p:nvSpPr>
              <p:cNvPr id="111" name="Rectangle 136"/>
              <p:cNvSpPr>
                <a:spLocks/>
              </p:cNvSpPr>
              <p:nvPr/>
            </p:nvSpPr>
            <p:spPr bwMode="auto">
              <a:xfrm>
                <a:off x="9075276" y="5869769"/>
                <a:ext cx="831850" cy="429374"/>
              </a:xfrm>
              <a:prstGeom prst="rect">
                <a:avLst/>
              </a:prstGeom>
              <a:noFill/>
              <a:ln w="12700">
                <a:noFill/>
                <a:miter lim="800000"/>
                <a:headEnd/>
                <a:tailEnd/>
              </a:ln>
            </p:spPr>
            <p:txBody>
              <a:bodyPr lIns="0" tIns="0" rIns="0" bIns="0" anchor="ctr"/>
              <a:lstStyle/>
              <a:p>
                <a:pPr defTabSz="915406">
                  <a:defRPr/>
                </a:pPr>
                <a:r>
                  <a:rPr lang="en-US" altLang="zh-CN" sz="1200" b="1" kern="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Agriculture</a:t>
                </a:r>
                <a:endParaRPr lang="en-US" altLang="zh-CN" sz="1200" kern="0" dirty="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grpSp>
            <p:nvGrpSpPr>
              <p:cNvPr id="112" name="Group 165"/>
              <p:cNvGrpSpPr>
                <a:grpSpLocks/>
              </p:cNvGrpSpPr>
              <p:nvPr/>
            </p:nvGrpSpPr>
            <p:grpSpPr bwMode="auto">
              <a:xfrm>
                <a:off x="1568548" y="5536274"/>
                <a:ext cx="449999" cy="450003"/>
                <a:chOff x="0" y="0"/>
                <a:chExt cx="467" cy="459"/>
              </a:xfrm>
            </p:grpSpPr>
            <p:sp>
              <p:nvSpPr>
                <p:cNvPr id="124" name="Oval 158"/>
                <p:cNvSpPr>
                  <a:spLocks/>
                </p:cNvSpPr>
                <p:nvPr/>
              </p:nvSpPr>
              <p:spPr bwMode="auto">
                <a:xfrm>
                  <a:off x="0" y="0"/>
                  <a:ext cx="467" cy="459"/>
                </a:xfrm>
                <a:prstGeom prst="ellipse">
                  <a:avLst/>
                </a:prstGeom>
                <a:solidFill>
                  <a:srgbClr val="072367"/>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25" name="AutoShape 159"/>
                <p:cNvSpPr>
                  <a:spLocks/>
                </p:cNvSpPr>
                <p:nvPr/>
              </p:nvSpPr>
              <p:spPr bwMode="auto">
                <a:xfrm rot="21568469">
                  <a:off x="212" y="120"/>
                  <a:ext cx="47" cy="48"/>
                </a:xfrm>
                <a:custGeom>
                  <a:avLst/>
                  <a:gdLst>
                    <a:gd name="T0" fmla="*/ 40 w 19677"/>
                    <a:gd name="T1" fmla="*/ 7 h 19677"/>
                    <a:gd name="T2" fmla="*/ 40 w 19677"/>
                    <a:gd name="T3" fmla="*/ 41 h 19677"/>
                    <a:gd name="T4" fmla="*/ 7 w 19677"/>
                    <a:gd name="T5" fmla="*/ 41 h 19677"/>
                    <a:gd name="T6" fmla="*/ 7 w 19677"/>
                    <a:gd name="T7" fmla="*/ 7 h 19677"/>
                    <a:gd name="T8" fmla="*/ 40 w 19677"/>
                    <a:gd name="T9" fmla="*/ 7 h 19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7" h="19677">
                      <a:moveTo>
                        <a:pt x="16796" y="2886"/>
                      </a:moveTo>
                      <a:cubicBezTo>
                        <a:pt x="20639" y="6729"/>
                        <a:pt x="20641" y="12959"/>
                        <a:pt x="16800" y="16800"/>
                      </a:cubicBezTo>
                      <a:cubicBezTo>
                        <a:pt x="12959" y="20641"/>
                        <a:pt x="6730" y="20639"/>
                        <a:pt x="2886" y="16796"/>
                      </a:cubicBezTo>
                      <a:cubicBezTo>
                        <a:pt x="-957" y="12953"/>
                        <a:pt x="-959" y="6723"/>
                        <a:pt x="2882" y="2882"/>
                      </a:cubicBezTo>
                      <a:cubicBezTo>
                        <a:pt x="6723" y="-959"/>
                        <a:pt x="12952" y="-957"/>
                        <a:pt x="16796" y="2886"/>
                      </a:cubicBez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26" name="AutoShape 160"/>
                <p:cNvSpPr>
                  <a:spLocks/>
                </p:cNvSpPr>
                <p:nvPr/>
              </p:nvSpPr>
              <p:spPr bwMode="auto">
                <a:xfrm rot="5462247">
                  <a:off x="155" y="195"/>
                  <a:ext cx="160" cy="122"/>
                </a:xfrm>
                <a:custGeom>
                  <a:avLst/>
                  <a:gdLst>
                    <a:gd name="T0" fmla="*/ 159 w 21286"/>
                    <a:gd name="T1" fmla="*/ 40 h 19295"/>
                    <a:gd name="T2" fmla="*/ 50 w 21286"/>
                    <a:gd name="T3" fmla="*/ 36 h 19295"/>
                    <a:gd name="T4" fmla="*/ 100 w 21286"/>
                    <a:gd name="T5" fmla="*/ 20 h 19295"/>
                    <a:gd name="T6" fmla="*/ 114 w 21286"/>
                    <a:gd name="T7" fmla="*/ 9 h 19295"/>
                    <a:gd name="T8" fmla="*/ 46 w 21286"/>
                    <a:gd name="T9" fmla="*/ 15 h 19295"/>
                    <a:gd name="T10" fmla="*/ 0 w 21286"/>
                    <a:gd name="T11" fmla="*/ 56 h 19295"/>
                    <a:gd name="T12" fmla="*/ 46 w 21286"/>
                    <a:gd name="T13" fmla="*/ 105 h 19295"/>
                    <a:gd name="T14" fmla="*/ 113 w 21286"/>
                    <a:gd name="T15" fmla="*/ 116 h 19295"/>
                    <a:gd name="T16" fmla="*/ 92 w 21286"/>
                    <a:gd name="T17" fmla="*/ 96 h 19295"/>
                    <a:gd name="T18" fmla="*/ 49 w 21286"/>
                    <a:gd name="T19" fmla="*/ 83 h 19295"/>
                    <a:gd name="T20" fmla="*/ 160 w 21286"/>
                    <a:gd name="T21" fmla="*/ 75 h 19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6" h="19295">
                      <a:moveTo>
                        <a:pt x="21124" y="6283"/>
                      </a:moveTo>
                      <a:lnTo>
                        <a:pt x="6598" y="5625"/>
                      </a:lnTo>
                      <a:lnTo>
                        <a:pt x="13313" y="3133"/>
                      </a:lnTo>
                      <a:cubicBezTo>
                        <a:pt x="13313" y="3133"/>
                        <a:pt x="15339" y="2952"/>
                        <a:pt x="15224" y="1408"/>
                      </a:cubicBezTo>
                      <a:cubicBezTo>
                        <a:pt x="15247" y="-690"/>
                        <a:pt x="11969" y="-529"/>
                        <a:pt x="6099" y="2355"/>
                      </a:cubicBezTo>
                      <a:cubicBezTo>
                        <a:pt x="1527" y="4601"/>
                        <a:pt x="174" y="6563"/>
                        <a:pt x="13" y="8780"/>
                      </a:cubicBezTo>
                      <a:cubicBezTo>
                        <a:pt x="-321" y="13394"/>
                        <a:pt x="3867" y="15529"/>
                        <a:pt x="6090" y="16594"/>
                      </a:cubicBezTo>
                      <a:cubicBezTo>
                        <a:pt x="8313" y="17659"/>
                        <a:pt x="13990" y="20910"/>
                        <a:pt x="15007" y="18285"/>
                      </a:cubicBezTo>
                      <a:cubicBezTo>
                        <a:pt x="15589" y="16781"/>
                        <a:pt x="13386" y="15495"/>
                        <a:pt x="12191" y="15179"/>
                      </a:cubicBezTo>
                      <a:cubicBezTo>
                        <a:pt x="10629" y="14767"/>
                        <a:pt x="6506" y="13057"/>
                        <a:pt x="6506" y="13057"/>
                      </a:cubicBezTo>
                      <a:lnTo>
                        <a:pt x="21279" y="11846"/>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27" name="AutoShape 161"/>
                <p:cNvSpPr>
                  <a:spLocks/>
                </p:cNvSpPr>
                <p:nvPr/>
              </p:nvSpPr>
              <p:spPr bwMode="auto">
                <a:xfrm rot="21568469">
                  <a:off x="327" y="147"/>
                  <a:ext cx="40" cy="41"/>
                </a:xfrm>
                <a:custGeom>
                  <a:avLst/>
                  <a:gdLst>
                    <a:gd name="T0" fmla="*/ 34 w 19677"/>
                    <a:gd name="T1" fmla="*/ 6 h 19677"/>
                    <a:gd name="T2" fmla="*/ 34 w 19677"/>
                    <a:gd name="T3" fmla="*/ 35 h 19677"/>
                    <a:gd name="T4" fmla="*/ 6 w 19677"/>
                    <a:gd name="T5" fmla="*/ 35 h 19677"/>
                    <a:gd name="T6" fmla="*/ 6 w 19677"/>
                    <a:gd name="T7" fmla="*/ 6 h 19677"/>
                    <a:gd name="T8" fmla="*/ 34 w 19677"/>
                    <a:gd name="T9" fmla="*/ 6 h 19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7" h="19677">
                      <a:moveTo>
                        <a:pt x="16796" y="2886"/>
                      </a:moveTo>
                      <a:cubicBezTo>
                        <a:pt x="20639" y="6729"/>
                        <a:pt x="20641" y="12959"/>
                        <a:pt x="16800" y="16800"/>
                      </a:cubicBezTo>
                      <a:cubicBezTo>
                        <a:pt x="12959" y="20641"/>
                        <a:pt x="6729" y="20639"/>
                        <a:pt x="2886" y="16796"/>
                      </a:cubicBezTo>
                      <a:cubicBezTo>
                        <a:pt x="-957" y="12953"/>
                        <a:pt x="-959" y="6723"/>
                        <a:pt x="2882" y="2882"/>
                      </a:cubicBezTo>
                      <a:cubicBezTo>
                        <a:pt x="6723" y="-959"/>
                        <a:pt x="12953" y="-957"/>
                        <a:pt x="16796" y="2886"/>
                      </a:cubicBez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28" name="AutoShape 162"/>
                <p:cNvSpPr>
                  <a:spLocks/>
                </p:cNvSpPr>
                <p:nvPr/>
              </p:nvSpPr>
              <p:spPr bwMode="auto">
                <a:xfrm rot="5462247">
                  <a:off x="279" y="211"/>
                  <a:ext cx="136" cy="104"/>
                </a:xfrm>
                <a:custGeom>
                  <a:avLst/>
                  <a:gdLst>
                    <a:gd name="T0" fmla="*/ 135 w 21286"/>
                    <a:gd name="T1" fmla="*/ 34 h 19295"/>
                    <a:gd name="T2" fmla="*/ 42 w 21286"/>
                    <a:gd name="T3" fmla="*/ 30 h 19295"/>
                    <a:gd name="T4" fmla="*/ 85 w 21286"/>
                    <a:gd name="T5" fmla="*/ 17 h 19295"/>
                    <a:gd name="T6" fmla="*/ 97 w 21286"/>
                    <a:gd name="T7" fmla="*/ 8 h 19295"/>
                    <a:gd name="T8" fmla="*/ 39 w 21286"/>
                    <a:gd name="T9" fmla="*/ 13 h 19295"/>
                    <a:gd name="T10" fmla="*/ 0 w 21286"/>
                    <a:gd name="T11" fmla="*/ 47 h 19295"/>
                    <a:gd name="T12" fmla="*/ 39 w 21286"/>
                    <a:gd name="T13" fmla="*/ 89 h 19295"/>
                    <a:gd name="T14" fmla="*/ 96 w 21286"/>
                    <a:gd name="T15" fmla="*/ 99 h 19295"/>
                    <a:gd name="T16" fmla="*/ 78 w 21286"/>
                    <a:gd name="T17" fmla="*/ 82 h 19295"/>
                    <a:gd name="T18" fmla="*/ 42 w 21286"/>
                    <a:gd name="T19" fmla="*/ 70 h 19295"/>
                    <a:gd name="T20" fmla="*/ 136 w 21286"/>
                    <a:gd name="T21" fmla="*/ 64 h 19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6" h="19295">
                      <a:moveTo>
                        <a:pt x="21124" y="6282"/>
                      </a:moveTo>
                      <a:lnTo>
                        <a:pt x="6598" y="5625"/>
                      </a:lnTo>
                      <a:lnTo>
                        <a:pt x="13313" y="3132"/>
                      </a:lnTo>
                      <a:cubicBezTo>
                        <a:pt x="13313" y="3132"/>
                        <a:pt x="15339" y="2951"/>
                        <a:pt x="15224" y="1407"/>
                      </a:cubicBezTo>
                      <a:cubicBezTo>
                        <a:pt x="15248" y="-691"/>
                        <a:pt x="11970" y="-530"/>
                        <a:pt x="6099" y="2354"/>
                      </a:cubicBezTo>
                      <a:cubicBezTo>
                        <a:pt x="1527" y="4600"/>
                        <a:pt x="174" y="6562"/>
                        <a:pt x="14" y="8780"/>
                      </a:cubicBezTo>
                      <a:cubicBezTo>
                        <a:pt x="-321" y="13393"/>
                        <a:pt x="3867" y="15529"/>
                        <a:pt x="6090" y="16593"/>
                      </a:cubicBezTo>
                      <a:cubicBezTo>
                        <a:pt x="8313" y="17658"/>
                        <a:pt x="13990" y="20909"/>
                        <a:pt x="15006" y="18284"/>
                      </a:cubicBezTo>
                      <a:cubicBezTo>
                        <a:pt x="15589" y="16780"/>
                        <a:pt x="13386" y="15494"/>
                        <a:pt x="12190" y="15178"/>
                      </a:cubicBezTo>
                      <a:cubicBezTo>
                        <a:pt x="10629" y="14766"/>
                        <a:pt x="6506" y="13056"/>
                        <a:pt x="6506" y="13056"/>
                      </a:cubicBezTo>
                      <a:lnTo>
                        <a:pt x="21279" y="11845"/>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29" name="AutoShape 163"/>
                <p:cNvSpPr>
                  <a:spLocks/>
                </p:cNvSpPr>
                <p:nvPr/>
              </p:nvSpPr>
              <p:spPr bwMode="auto">
                <a:xfrm rot="21568469">
                  <a:off x="100" y="147"/>
                  <a:ext cx="41" cy="41"/>
                </a:xfrm>
                <a:custGeom>
                  <a:avLst/>
                  <a:gdLst>
                    <a:gd name="T0" fmla="*/ 35 w 19677"/>
                    <a:gd name="T1" fmla="*/ 6 h 19677"/>
                    <a:gd name="T2" fmla="*/ 35 w 19677"/>
                    <a:gd name="T3" fmla="*/ 35 h 19677"/>
                    <a:gd name="T4" fmla="*/ 6 w 19677"/>
                    <a:gd name="T5" fmla="*/ 35 h 19677"/>
                    <a:gd name="T6" fmla="*/ 6 w 19677"/>
                    <a:gd name="T7" fmla="*/ 6 h 19677"/>
                    <a:gd name="T8" fmla="*/ 35 w 19677"/>
                    <a:gd name="T9" fmla="*/ 6 h 19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7" h="19677">
                      <a:moveTo>
                        <a:pt x="16796" y="2886"/>
                      </a:moveTo>
                      <a:cubicBezTo>
                        <a:pt x="20639" y="6729"/>
                        <a:pt x="20641" y="12959"/>
                        <a:pt x="16800" y="16800"/>
                      </a:cubicBezTo>
                      <a:cubicBezTo>
                        <a:pt x="12959" y="20641"/>
                        <a:pt x="6729" y="20639"/>
                        <a:pt x="2886" y="16796"/>
                      </a:cubicBezTo>
                      <a:cubicBezTo>
                        <a:pt x="-957" y="12953"/>
                        <a:pt x="-959" y="6723"/>
                        <a:pt x="2882" y="2882"/>
                      </a:cubicBezTo>
                      <a:cubicBezTo>
                        <a:pt x="6723" y="-959"/>
                        <a:pt x="12953" y="-957"/>
                        <a:pt x="16796" y="2886"/>
                      </a:cubicBez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30" name="AutoShape 164"/>
                <p:cNvSpPr>
                  <a:spLocks/>
                </p:cNvSpPr>
                <p:nvPr/>
              </p:nvSpPr>
              <p:spPr bwMode="auto">
                <a:xfrm rot="5462247">
                  <a:off x="51" y="211"/>
                  <a:ext cx="137" cy="104"/>
                </a:xfrm>
                <a:custGeom>
                  <a:avLst/>
                  <a:gdLst>
                    <a:gd name="T0" fmla="*/ 136 w 21286"/>
                    <a:gd name="T1" fmla="*/ 34 h 19295"/>
                    <a:gd name="T2" fmla="*/ 42 w 21286"/>
                    <a:gd name="T3" fmla="*/ 30 h 19295"/>
                    <a:gd name="T4" fmla="*/ 86 w 21286"/>
                    <a:gd name="T5" fmla="*/ 17 h 19295"/>
                    <a:gd name="T6" fmla="*/ 98 w 21286"/>
                    <a:gd name="T7" fmla="*/ 8 h 19295"/>
                    <a:gd name="T8" fmla="*/ 39 w 21286"/>
                    <a:gd name="T9" fmla="*/ 13 h 19295"/>
                    <a:gd name="T10" fmla="*/ 0 w 21286"/>
                    <a:gd name="T11" fmla="*/ 47 h 19295"/>
                    <a:gd name="T12" fmla="*/ 39 w 21286"/>
                    <a:gd name="T13" fmla="*/ 89 h 19295"/>
                    <a:gd name="T14" fmla="*/ 97 w 21286"/>
                    <a:gd name="T15" fmla="*/ 99 h 19295"/>
                    <a:gd name="T16" fmla="*/ 78 w 21286"/>
                    <a:gd name="T17" fmla="*/ 82 h 19295"/>
                    <a:gd name="T18" fmla="*/ 42 w 21286"/>
                    <a:gd name="T19" fmla="*/ 70 h 19295"/>
                    <a:gd name="T20" fmla="*/ 137 w 21286"/>
                    <a:gd name="T21" fmla="*/ 64 h 19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86" h="19295">
                      <a:moveTo>
                        <a:pt x="21124" y="6282"/>
                      </a:moveTo>
                      <a:lnTo>
                        <a:pt x="6598" y="5625"/>
                      </a:lnTo>
                      <a:lnTo>
                        <a:pt x="13313" y="3132"/>
                      </a:lnTo>
                      <a:cubicBezTo>
                        <a:pt x="13313" y="3132"/>
                        <a:pt x="15339" y="2951"/>
                        <a:pt x="15224" y="1407"/>
                      </a:cubicBezTo>
                      <a:cubicBezTo>
                        <a:pt x="15248" y="-691"/>
                        <a:pt x="11970" y="-530"/>
                        <a:pt x="6099" y="2354"/>
                      </a:cubicBezTo>
                      <a:cubicBezTo>
                        <a:pt x="1527" y="4600"/>
                        <a:pt x="174" y="6562"/>
                        <a:pt x="14" y="8780"/>
                      </a:cubicBezTo>
                      <a:cubicBezTo>
                        <a:pt x="-321" y="13393"/>
                        <a:pt x="3867" y="15529"/>
                        <a:pt x="6090" y="16593"/>
                      </a:cubicBezTo>
                      <a:cubicBezTo>
                        <a:pt x="8313" y="17658"/>
                        <a:pt x="13990" y="20909"/>
                        <a:pt x="15006" y="18284"/>
                      </a:cubicBezTo>
                      <a:cubicBezTo>
                        <a:pt x="15589" y="16780"/>
                        <a:pt x="13386" y="15494"/>
                        <a:pt x="12190" y="15178"/>
                      </a:cubicBezTo>
                      <a:cubicBezTo>
                        <a:pt x="10629" y="14766"/>
                        <a:pt x="6506" y="13056"/>
                        <a:pt x="6506" y="13056"/>
                      </a:cubicBezTo>
                      <a:lnTo>
                        <a:pt x="21279" y="11845"/>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sp>
            <p:nvSpPr>
              <p:cNvPr id="113" name="Rectangle 136"/>
              <p:cNvSpPr>
                <a:spLocks/>
              </p:cNvSpPr>
              <p:nvPr/>
            </p:nvSpPr>
            <p:spPr bwMode="auto">
              <a:xfrm>
                <a:off x="1590094" y="5885535"/>
                <a:ext cx="831850" cy="429374"/>
              </a:xfrm>
              <a:prstGeom prst="rect">
                <a:avLst/>
              </a:prstGeom>
              <a:noFill/>
              <a:ln w="12700">
                <a:noFill/>
                <a:miter lim="800000"/>
                <a:headEnd/>
                <a:tailEnd/>
              </a:ln>
            </p:spPr>
            <p:txBody>
              <a:bodyPr lIns="0" tIns="0" rIns="0" bIns="0" anchor="ctr"/>
              <a:lstStyle/>
              <a:p>
                <a:pPr defTabSz="915406">
                  <a:defRPr/>
                </a:pPr>
                <a:r>
                  <a:rPr lang="en-US" altLang="zh-CN" sz="1200" b="1" kern="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Media</a:t>
                </a:r>
                <a:endParaRPr lang="en-US" altLang="zh-CN" sz="1200" kern="0" dirty="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grpSp>
            <p:nvGrpSpPr>
              <p:cNvPr id="114" name="Group 155"/>
              <p:cNvGrpSpPr>
                <a:grpSpLocks/>
              </p:cNvGrpSpPr>
              <p:nvPr/>
            </p:nvGrpSpPr>
            <p:grpSpPr bwMode="auto">
              <a:xfrm>
                <a:off x="10164254" y="5519650"/>
                <a:ext cx="450000" cy="450000"/>
                <a:chOff x="0" y="0"/>
                <a:chExt cx="467" cy="459"/>
              </a:xfrm>
            </p:grpSpPr>
            <p:sp>
              <p:nvSpPr>
                <p:cNvPr id="118" name="Oval 149"/>
                <p:cNvSpPr>
                  <a:spLocks/>
                </p:cNvSpPr>
                <p:nvPr/>
              </p:nvSpPr>
              <p:spPr bwMode="auto">
                <a:xfrm>
                  <a:off x="0" y="0"/>
                  <a:ext cx="467" cy="459"/>
                </a:xfrm>
                <a:prstGeom prst="ellipse">
                  <a:avLst/>
                </a:prstGeom>
                <a:solidFill>
                  <a:srgbClr val="082573"/>
                </a:solid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19" name="Freeform 150"/>
                <p:cNvSpPr>
                  <a:spLocks/>
                </p:cNvSpPr>
                <p:nvPr/>
              </p:nvSpPr>
              <p:spPr bwMode="auto">
                <a:xfrm>
                  <a:off x="102" y="86"/>
                  <a:ext cx="284" cy="168"/>
                </a:xfrm>
                <a:custGeom>
                  <a:avLst/>
                  <a:gdLst>
                    <a:gd name="T0" fmla="*/ 0 w 21600"/>
                    <a:gd name="T1" fmla="*/ 0 h 21600"/>
                    <a:gd name="T2" fmla="*/ 0 w 21600"/>
                    <a:gd name="T3" fmla="*/ 0 h 21600"/>
                    <a:gd name="T4" fmla="*/ 3 w 21600"/>
                    <a:gd name="T5" fmla="*/ 1 h 21600"/>
                    <a:gd name="T6" fmla="*/ 4 w 21600"/>
                    <a:gd name="T7" fmla="*/ 1 h 21600"/>
                    <a:gd name="T8" fmla="*/ 3 w 21600"/>
                    <a:gd name="T9" fmla="*/ 1 h 21600"/>
                    <a:gd name="T10" fmla="*/ 3 w 21600"/>
                    <a:gd name="T11" fmla="*/ 1 h 21600"/>
                    <a:gd name="T12" fmla="*/ 3 w 21600"/>
                    <a:gd name="T13" fmla="*/ 1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4719"/>
                      </a:moveTo>
                      <a:lnTo>
                        <a:pt x="1285" y="0"/>
                      </a:lnTo>
                      <a:lnTo>
                        <a:pt x="16129" y="11140"/>
                      </a:lnTo>
                      <a:lnTo>
                        <a:pt x="21600" y="10446"/>
                      </a:lnTo>
                      <a:cubicBezTo>
                        <a:pt x="21600" y="10446"/>
                        <a:pt x="21586" y="14120"/>
                        <a:pt x="20166" y="16747"/>
                      </a:cubicBezTo>
                      <a:cubicBezTo>
                        <a:pt x="18745" y="19374"/>
                        <a:pt x="17602" y="21600"/>
                        <a:pt x="17602" y="21600"/>
                      </a:cubicBezTo>
                      <a:lnTo>
                        <a:pt x="16107" y="15901"/>
                      </a:lnTo>
                      <a:lnTo>
                        <a:pt x="0" y="4719"/>
                      </a:lnTo>
                      <a:close/>
                      <a:moveTo>
                        <a:pt x="0" y="4719"/>
                      </a:move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20" name="Freeform 151"/>
                <p:cNvSpPr>
                  <a:spLocks/>
                </p:cNvSpPr>
                <p:nvPr/>
              </p:nvSpPr>
              <p:spPr bwMode="auto">
                <a:xfrm>
                  <a:off x="182" y="174"/>
                  <a:ext cx="129" cy="188"/>
                </a:xfrm>
                <a:custGeom>
                  <a:avLst/>
                  <a:gdLst>
                    <a:gd name="T0" fmla="*/ 0 w 21600"/>
                    <a:gd name="T1" fmla="*/ 0 h 21600"/>
                    <a:gd name="T2" fmla="*/ 0 w 21600"/>
                    <a:gd name="T3" fmla="*/ 1 h 21600"/>
                    <a:gd name="T4" fmla="*/ 0 w 21600"/>
                    <a:gd name="T5" fmla="*/ 2 h 21600"/>
                    <a:gd name="T6" fmla="*/ 1 w 21600"/>
                    <a:gd name="T7" fmla="*/ 2 h 21600"/>
                    <a:gd name="T8" fmla="*/ 1 w 21600"/>
                    <a:gd name="T9" fmla="*/ 1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528" y="0"/>
                      </a:moveTo>
                      <a:lnTo>
                        <a:pt x="570" y="15655"/>
                      </a:lnTo>
                      <a:lnTo>
                        <a:pt x="0" y="21600"/>
                      </a:lnTo>
                      <a:lnTo>
                        <a:pt x="21600" y="21441"/>
                      </a:lnTo>
                      <a:lnTo>
                        <a:pt x="20709" y="15827"/>
                      </a:lnTo>
                      <a:lnTo>
                        <a:pt x="11311" y="1438"/>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21" name="Line 152"/>
                <p:cNvSpPr>
                  <a:spLocks noChangeShapeType="1"/>
                </p:cNvSpPr>
                <p:nvPr/>
              </p:nvSpPr>
              <p:spPr bwMode="auto">
                <a:xfrm>
                  <a:off x="198" y="316"/>
                  <a:ext cx="94" cy="0"/>
                </a:xfrm>
                <a:prstGeom prst="line">
                  <a:avLst/>
                </a:prstGeom>
                <a:noFill/>
                <a:ln w="25400">
                  <a:solidFill>
                    <a:srgbClr val="FFFFFF"/>
                  </a:solidFill>
                  <a:miter lim="800000"/>
                  <a:headEnd/>
                  <a:tailEn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22" name="Freeform 153"/>
                <p:cNvSpPr>
                  <a:spLocks/>
                </p:cNvSpPr>
                <p:nvPr/>
              </p:nvSpPr>
              <p:spPr bwMode="auto">
                <a:xfrm>
                  <a:off x="348" y="209"/>
                  <a:ext cx="47" cy="131"/>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1195" y="0"/>
                      </a:moveTo>
                      <a:lnTo>
                        <a:pt x="11195" y="14587"/>
                      </a:lnTo>
                      <a:lnTo>
                        <a:pt x="0" y="21600"/>
                      </a:lnTo>
                      <a:lnTo>
                        <a:pt x="21600" y="21600"/>
                      </a:lnTo>
                      <a:lnTo>
                        <a:pt x="12004" y="15348"/>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23" name="Freeform 154"/>
                <p:cNvSpPr>
                  <a:spLocks/>
                </p:cNvSpPr>
                <p:nvPr/>
              </p:nvSpPr>
              <p:spPr bwMode="auto">
                <a:xfrm>
                  <a:off x="88" y="124"/>
                  <a:ext cx="46" cy="130"/>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1195" y="0"/>
                      </a:moveTo>
                      <a:lnTo>
                        <a:pt x="11195" y="14587"/>
                      </a:lnTo>
                      <a:lnTo>
                        <a:pt x="0" y="21600"/>
                      </a:lnTo>
                      <a:lnTo>
                        <a:pt x="21600" y="21600"/>
                      </a:lnTo>
                      <a:lnTo>
                        <a:pt x="12004" y="15348"/>
                      </a:lnTo>
                    </a:path>
                  </a:pathLst>
                </a:custGeom>
                <a:noFill/>
                <a:ln w="25400" cap="flat">
                  <a:solidFill>
                    <a:srgbClr val="FFFFFF"/>
                  </a:solidFill>
                  <a:prstDash val="solid"/>
                  <a:miter lim="800000"/>
                  <a:headEnd type="none" w="med" len="med"/>
                  <a:tailEnd type="none" w="med" len="med"/>
                </a:ln>
              </p:spPr>
              <p:txBody>
                <a:bodyPr lIns="0" tIns="0" rIns="0" bIns="0"/>
                <a:lstStyle/>
                <a:p>
                  <a:pPr defTabSz="915406">
                    <a:defRPr/>
                  </a:pPr>
                  <a:endParaRPr lang="zh-CN" altLang="en-US" sz="1800" kern="0" dirty="0">
                    <a:solidFill>
                      <a:schemeClr val="bg1"/>
                    </a:solidFill>
                    <a:latin typeface="Calibri" panose="020F0502020204030204" pitchFamily="34" charset="0"/>
                    <a:ea typeface="微软雅黑" pitchFamily="34" charset="-122"/>
                    <a:cs typeface="Calibri" panose="020F0502020204030204" pitchFamily="34" charset="0"/>
                  </a:endParaRPr>
                </a:p>
              </p:txBody>
            </p:sp>
          </p:grpSp>
          <p:sp>
            <p:nvSpPr>
              <p:cNvPr id="115" name="Rectangle 136"/>
              <p:cNvSpPr>
                <a:spLocks/>
              </p:cNvSpPr>
              <p:nvPr/>
            </p:nvSpPr>
            <p:spPr bwMode="auto">
              <a:xfrm>
                <a:off x="10212268" y="5868910"/>
                <a:ext cx="831850" cy="429374"/>
              </a:xfrm>
              <a:prstGeom prst="rect">
                <a:avLst/>
              </a:prstGeom>
              <a:noFill/>
              <a:ln w="12700">
                <a:noFill/>
                <a:miter lim="800000"/>
                <a:headEnd/>
                <a:tailEnd/>
              </a:ln>
            </p:spPr>
            <p:txBody>
              <a:bodyPr lIns="0" tIns="0" rIns="0" bIns="0" anchor="ctr"/>
              <a:lstStyle/>
              <a:p>
                <a:pPr defTabSz="915406">
                  <a:defRPr/>
                </a:pPr>
                <a:r>
                  <a:rPr lang="en-US" altLang="zh-CN" sz="1200" b="1" kern="0" dirty="0" smtClean="0">
                    <a:solidFill>
                      <a:schemeClr val="bg1"/>
                    </a:solidFill>
                    <a:latin typeface="Calibri" panose="020F0502020204030204" pitchFamily="34" charset="0"/>
                    <a:ea typeface="微软雅黑" pitchFamily="34" charset="-122"/>
                    <a:cs typeface="Calibri" panose="020F0502020204030204" pitchFamily="34" charset="0"/>
                    <a:sym typeface="Arial" pitchFamily="34" charset="0"/>
                  </a:rPr>
                  <a:t>Energy</a:t>
                </a:r>
                <a:endParaRPr lang="en-US" altLang="zh-CN" sz="1200" kern="0" dirty="0">
                  <a:solidFill>
                    <a:schemeClr val="bg1"/>
                  </a:solidFill>
                  <a:latin typeface="Calibri" panose="020F0502020204030204" pitchFamily="34" charset="0"/>
                  <a:ea typeface="微软雅黑" pitchFamily="34" charset="-122"/>
                  <a:cs typeface="Calibri" panose="020F0502020204030204" pitchFamily="34" charset="0"/>
                  <a:sym typeface="Arial" pitchFamily="34" charset="0"/>
                </a:endParaRPr>
              </a:p>
            </p:txBody>
          </p:sp>
          <p:cxnSp>
            <p:nvCxnSpPr>
              <p:cNvPr id="116" name="直接箭头连接符 355"/>
              <p:cNvCxnSpPr/>
              <p:nvPr/>
            </p:nvCxnSpPr>
            <p:spPr bwMode="auto">
              <a:xfrm>
                <a:off x="1546170" y="5504873"/>
                <a:ext cx="9210502" cy="0"/>
              </a:xfrm>
              <a:prstGeom prst="straightConnector1">
                <a:avLst/>
              </a:prstGeom>
              <a:noFill/>
              <a:ln w="28575" cap="flat" cmpd="sng" algn="ctr">
                <a:solidFill>
                  <a:srgbClr val="99CCFF">
                    <a:shade val="95000"/>
                    <a:satMod val="105000"/>
                  </a:srgbClr>
                </a:solidFill>
                <a:prstDash val="soli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17" name="图表 356"/>
              <p:cNvGraphicFramePr/>
              <p:nvPr/>
            </p:nvGraphicFramePr>
            <p:xfrm>
              <a:off x="1181100" y="4660900"/>
              <a:ext cx="9804400" cy="922337"/>
            </p:xfrm>
            <a:graphic>
              <a:graphicData uri="http://schemas.openxmlformats.org/drawingml/2006/chart">
                <c:chart xmlns:c="http://schemas.openxmlformats.org/drawingml/2006/chart" xmlns:r="http://schemas.openxmlformats.org/officeDocument/2006/relationships" r:id="rId3"/>
              </a:graphicData>
            </a:graphic>
          </p:graphicFrame>
        </p:grpSp>
        <p:sp>
          <p:nvSpPr>
            <p:cNvPr id="181" name="TextBox 180"/>
            <p:cNvSpPr txBox="1"/>
            <p:nvPr/>
          </p:nvSpPr>
          <p:spPr>
            <a:xfrm>
              <a:off x="570564" y="6110714"/>
              <a:ext cx="3024341" cy="246563"/>
            </a:xfrm>
            <a:prstGeom prst="rect">
              <a:avLst/>
            </a:prstGeom>
            <a:noFill/>
          </p:spPr>
          <p:txBody>
            <a:bodyPr wrap="square" lIns="91532" tIns="45765" rIns="91532" bIns="45765" rtlCol="0">
              <a:spAutoFit/>
            </a:bodyPr>
            <a:lstStyle/>
            <a:p>
              <a:pPr defTabSz="915406">
                <a:defRPr/>
              </a:pPr>
              <a:r>
                <a:rPr lang="en-US" altLang="zh-CN" sz="1000" i="1" dirty="0" smtClean="0">
                  <a:solidFill>
                    <a:schemeClr val="bg1"/>
                  </a:solidFill>
                  <a:latin typeface="Calibri" panose="020F0502020204030204" pitchFamily="34" charset="0"/>
                  <a:ea typeface="宋体" pitchFamily="2" charset="-122"/>
                  <a:cs typeface="Calibri" panose="020F0502020204030204" pitchFamily="34" charset="0"/>
                </a:rPr>
                <a:t>Source: OECD, S&amp;P, Huawei MI</a:t>
              </a:r>
              <a:endParaRPr lang="zh-CN" altLang="en-US" sz="1000" i="1" dirty="0">
                <a:solidFill>
                  <a:schemeClr val="bg1"/>
                </a:solidFill>
                <a:latin typeface="Calibri" panose="020F0502020204030204" pitchFamily="34" charset="0"/>
                <a:ea typeface="宋体" pitchFamily="2" charset="-122"/>
                <a:cs typeface="Calibri" panose="020F0502020204030204" pitchFamily="34" charset="0"/>
              </a:endParaRPr>
            </a:p>
          </p:txBody>
        </p:sp>
        <p:sp>
          <p:nvSpPr>
            <p:cNvPr id="182" name="TextBox 181"/>
            <p:cNvSpPr txBox="1"/>
            <p:nvPr/>
          </p:nvSpPr>
          <p:spPr>
            <a:xfrm>
              <a:off x="697639" y="4803815"/>
              <a:ext cx="1081320" cy="955432"/>
            </a:xfrm>
            <a:prstGeom prst="rect">
              <a:avLst/>
            </a:prstGeom>
            <a:noFill/>
          </p:spPr>
          <p:txBody>
            <a:bodyPr wrap="square" lIns="91532" tIns="45765" rIns="91532" bIns="45765" rtlCol="0">
              <a:spAutoFit/>
            </a:bodyPr>
            <a:lstStyle/>
            <a:p>
              <a:pPr algn="ctr" defTabSz="915406">
                <a:defRPr/>
              </a:pPr>
              <a:r>
                <a:rPr lang="en-US" altLang="zh-CN" sz="1400" b="1" kern="0" dirty="0" smtClean="0">
                  <a:solidFill>
                    <a:schemeClr val="bg1"/>
                  </a:solidFill>
                  <a:latin typeface="Calibri" panose="020F0502020204030204" pitchFamily="34" charset="0"/>
                  <a:ea typeface="微软雅黑" pitchFamily="34" charset="-122"/>
                  <a:cs typeface="Calibri" panose="020F0502020204030204" pitchFamily="34" charset="0"/>
                </a:rPr>
                <a:t>Industrial Internet  Evolution Roadmap</a:t>
              </a:r>
              <a:endParaRPr lang="zh-CN" altLang="en-US" sz="1400" b="1"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84" name="矩形 198"/>
            <p:cNvSpPr/>
            <p:nvPr/>
          </p:nvSpPr>
          <p:spPr bwMode="auto">
            <a:xfrm>
              <a:off x="697639" y="4443275"/>
              <a:ext cx="11245020" cy="1586376"/>
            </a:xfrm>
            <a:prstGeom prst="rect">
              <a:avLst/>
            </a:prstGeom>
            <a:noFill/>
            <a:ln>
              <a:solidFill>
                <a:schemeClr val="bg1">
                  <a:lumMod val="6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2" tIns="45765" rIns="91532" bIns="45765" numCol="1" rtlCol="0" anchor="t" anchorCtr="0" compatLnSpc="1">
              <a:prstTxWarp prst="textNoShape">
                <a:avLst/>
              </a:prstTxWarp>
            </a:bodyPr>
            <a:lstStyle/>
            <a:p>
              <a:pPr defTabSz="915314" fontAlgn="base">
                <a:spcBef>
                  <a:spcPct val="0"/>
                </a:spcBef>
                <a:spcAft>
                  <a:spcPct val="0"/>
                </a:spcAft>
                <a:buClr>
                  <a:srgbClr val="CC9900"/>
                </a:buClr>
                <a:buFont typeface="Wingdings" pitchFamily="2" charset="2"/>
                <a:buChar char="n"/>
              </a:pPr>
              <a:endParaRPr lang="zh-CN" altLang="en-US" sz="1800" dirty="0" smtClean="0">
                <a:solidFill>
                  <a:schemeClr val="bg1"/>
                </a:solidFill>
                <a:latin typeface="Calibri" panose="020F0502020204030204" pitchFamily="34" charset="0"/>
                <a:ea typeface="宋体" charset="-122"/>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24935" y="333450"/>
            <a:ext cx="11277392" cy="713252"/>
          </a:xfrm>
          <a:prstGeom prst="rect">
            <a:avLst/>
          </a:prstGeom>
        </p:spPr>
        <p:txBody>
          <a:bodyPr vert="horz" lIns="91428" tIns="45714" rIns="91428" bIns="45714" rtlCol="0" anchor="ctr">
            <a:noAutofit/>
          </a:bodyPr>
          <a:lstStyle/>
          <a:p>
            <a:pPr marR="0" indent="0" defTabSz="1219444" fontAlgn="auto">
              <a:lnSpc>
                <a:spcPct val="140000"/>
              </a:lnSpc>
              <a:spcBef>
                <a:spcPct val="0"/>
              </a:spcBef>
              <a:spcAft>
                <a:spcPts val="0"/>
              </a:spcAft>
              <a:buClrTx/>
              <a:buSzTx/>
              <a:buFontTx/>
              <a:buNone/>
              <a:tabLst/>
              <a:defRPr/>
            </a:pPr>
            <a:r>
              <a:rPr kumimoji="1" lang="en-US" altLang="zh-CN" sz="32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Arial" pitchFamily="34" charset="0"/>
              </a:rPr>
              <a:t>Integration of the Internet to Industries is catalytic</a:t>
            </a:r>
          </a:p>
          <a:p>
            <a:pPr marR="0" indent="0" defTabSz="1219444" fontAlgn="auto">
              <a:lnSpc>
                <a:spcPct val="140000"/>
              </a:lnSpc>
              <a:spcBef>
                <a:spcPct val="0"/>
              </a:spcBef>
              <a:spcAft>
                <a:spcPts val="0"/>
              </a:spcAft>
              <a:buClrTx/>
              <a:buSzTx/>
              <a:buFontTx/>
              <a:buNone/>
              <a:tabLst/>
              <a:defRPr/>
            </a:pPr>
            <a:r>
              <a:rPr kumimoji="1" lang="en-US" altLang="zh-CN" sz="32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Arial" pitchFamily="34" charset="0"/>
              </a:rPr>
              <a:t> for the Economy</a:t>
            </a:r>
            <a:endParaRPr kumimoji="1" lang="zh-CN" altLang="en-US" sz="3200" b="1" dirty="0">
              <a:gradFill>
                <a:gsLst>
                  <a:gs pos="49000">
                    <a:prstClr val="white"/>
                  </a:gs>
                  <a:gs pos="100000">
                    <a:prstClr val="white">
                      <a:lumMod val="65000"/>
                    </a:prstClr>
                  </a:gs>
                </a:gsLst>
                <a:lin ang="5400000" scaled="1"/>
              </a:gradFill>
              <a:latin typeface="Huawei Script Regular" pitchFamily="50" charset="0"/>
              <a:cs typeface="Arial" pitchFamily="34" charset="0"/>
              <a:sym typeface="Arial" pitchFamily="34" charset="0"/>
            </a:endParaRPr>
          </a:p>
        </p:txBody>
      </p:sp>
      <p:sp>
        <p:nvSpPr>
          <p:cNvPr id="5" name="TextBox 4"/>
          <p:cNvSpPr txBox="1"/>
          <p:nvPr/>
        </p:nvSpPr>
        <p:spPr>
          <a:xfrm>
            <a:off x="632828" y="6166731"/>
            <a:ext cx="2453749" cy="184709"/>
          </a:xfrm>
          <a:prstGeom prst="rect">
            <a:avLst/>
          </a:prstGeom>
          <a:noFill/>
        </p:spPr>
        <p:txBody>
          <a:bodyPr wrap="none" lIns="0" tIns="0" rIns="0" bIns="0">
            <a:spAutoFit/>
          </a:bodyPr>
          <a:lstStyle/>
          <a:p>
            <a:pPr>
              <a:buNone/>
            </a:pPr>
            <a:r>
              <a:rPr lang="en-GB" sz="1200" dirty="0">
                <a:latin typeface="Arial" pitchFamily="34" charset="0"/>
                <a:ea typeface="Arial Unicode MS" panose="020B0604020202020204" pitchFamily="34" charset="-128"/>
              </a:rPr>
              <a:t>Source: </a:t>
            </a:r>
            <a:r>
              <a:rPr lang="en-GB" sz="1200" dirty="0" smtClean="0">
                <a:latin typeface="Arial" pitchFamily="34" charset="0"/>
                <a:ea typeface="Arial Unicode MS" panose="020B0604020202020204" pitchFamily="34" charset="-128"/>
              </a:rPr>
              <a:t>Huawei Consulting Analysis</a:t>
            </a:r>
            <a:endParaRPr lang="en-US" sz="1200" dirty="0">
              <a:latin typeface="Arial" pitchFamily="34" charset="0"/>
              <a:ea typeface="Arial Unicode MS" panose="020B0604020202020204" pitchFamily="34" charset="-128"/>
              <a:cs typeface="Arial" pitchFamily="34" charset="0"/>
            </a:endParaRPr>
          </a:p>
        </p:txBody>
      </p:sp>
      <p:sp>
        <p:nvSpPr>
          <p:cNvPr id="6" name="TextBox 5"/>
          <p:cNvSpPr txBox="1"/>
          <p:nvPr/>
        </p:nvSpPr>
        <p:spPr>
          <a:xfrm>
            <a:off x="632828" y="6166731"/>
            <a:ext cx="2453749" cy="184709"/>
          </a:xfrm>
          <a:prstGeom prst="rect">
            <a:avLst/>
          </a:prstGeom>
          <a:noFill/>
        </p:spPr>
        <p:txBody>
          <a:bodyPr wrap="none" lIns="0" tIns="0" rIns="0" bIns="0">
            <a:spAutoFit/>
          </a:bodyPr>
          <a:lstStyle/>
          <a:p>
            <a:pPr>
              <a:buNone/>
            </a:pPr>
            <a:r>
              <a:rPr lang="en-GB" sz="1200" dirty="0">
                <a:solidFill>
                  <a:schemeClr val="bg1"/>
                </a:solidFill>
                <a:latin typeface="Arial" pitchFamily="34" charset="0"/>
                <a:ea typeface="Arial Unicode MS" panose="020B0604020202020204" pitchFamily="34" charset="-128"/>
              </a:rPr>
              <a:t>Source: </a:t>
            </a:r>
            <a:r>
              <a:rPr lang="en-GB" sz="1200" dirty="0" smtClean="0">
                <a:solidFill>
                  <a:schemeClr val="bg1"/>
                </a:solidFill>
                <a:latin typeface="Arial" pitchFamily="34" charset="0"/>
                <a:ea typeface="Arial Unicode MS" panose="020B0604020202020204" pitchFamily="34" charset="-128"/>
              </a:rPr>
              <a:t>Huawei Consulting Analysis</a:t>
            </a:r>
            <a:endParaRPr lang="en-US" sz="1200" dirty="0">
              <a:solidFill>
                <a:schemeClr val="bg1"/>
              </a:solidFill>
              <a:latin typeface="Arial" pitchFamily="34" charset="0"/>
              <a:ea typeface="Arial Unicode MS" panose="020B0604020202020204" pitchFamily="34" charset="-128"/>
              <a:cs typeface="Arial" pitchFamily="34" charset="0"/>
            </a:endParaRPr>
          </a:p>
        </p:txBody>
      </p:sp>
      <p:sp>
        <p:nvSpPr>
          <p:cNvPr id="7" name="Up Arrow 6"/>
          <p:cNvSpPr/>
          <p:nvPr/>
        </p:nvSpPr>
        <p:spPr bwMode="gray">
          <a:xfrm>
            <a:off x="1280900" y="3645868"/>
            <a:ext cx="1584176" cy="360123"/>
          </a:xfrm>
          <a:prstGeom prst="upArrow">
            <a:avLst/>
          </a:prstGeom>
          <a:solidFill>
            <a:schemeClr val="bg1">
              <a:lumMod val="85000"/>
              <a:alpha val="39000"/>
            </a:schemeClr>
          </a:solidFill>
          <a:ln>
            <a:noFill/>
          </a:ln>
        </p:spPr>
        <p:txBody>
          <a:bodyPr spcFirstLastPara="1" wrap="square" rtlCol="0" fromWordArt="1" anchor="ctr"/>
          <a:lstStyle/>
          <a:p>
            <a:pPr algn="ctr"/>
            <a:endParaRPr lang="en-US" sz="1600" kern="10" dirty="0" err="1" smtClean="0">
              <a:ln w="9525">
                <a:noFill/>
                <a:round/>
                <a:headEnd/>
                <a:tailEnd/>
              </a:ln>
              <a:solidFill>
                <a:schemeClr val="bg1"/>
              </a:solidFill>
              <a:latin typeface="Arial" pitchFamily="34" charset="0"/>
              <a:ea typeface="Arial Unicode MS" panose="020B0604020202020204" pitchFamily="34" charset="-128"/>
              <a:cs typeface="Arial" pitchFamily="34" charset="0"/>
            </a:endParaRPr>
          </a:p>
        </p:txBody>
      </p:sp>
      <p:sp>
        <p:nvSpPr>
          <p:cNvPr id="8" name="Up Arrow 7"/>
          <p:cNvSpPr/>
          <p:nvPr/>
        </p:nvSpPr>
        <p:spPr bwMode="gray">
          <a:xfrm>
            <a:off x="1280900" y="4798263"/>
            <a:ext cx="1584176" cy="360123"/>
          </a:xfrm>
          <a:prstGeom prst="upArrow">
            <a:avLst/>
          </a:prstGeom>
          <a:solidFill>
            <a:schemeClr val="bg1">
              <a:lumMod val="85000"/>
              <a:alpha val="39000"/>
            </a:schemeClr>
          </a:solidFill>
          <a:ln>
            <a:noFill/>
          </a:ln>
        </p:spPr>
        <p:txBody>
          <a:bodyPr spcFirstLastPara="1" wrap="square" rtlCol="0" fromWordArt="1" anchor="ctr"/>
          <a:lstStyle/>
          <a:p>
            <a:pPr algn="ctr"/>
            <a:endParaRPr lang="en-US" sz="1600" kern="10" dirty="0" err="1" smtClean="0">
              <a:ln w="9525">
                <a:noFill/>
                <a:round/>
                <a:headEnd/>
                <a:tailEnd/>
              </a:ln>
              <a:solidFill>
                <a:schemeClr val="bg1"/>
              </a:solidFill>
              <a:latin typeface="Arial" pitchFamily="34" charset="0"/>
              <a:ea typeface="Arial Unicode MS" panose="020B0604020202020204" pitchFamily="34" charset="-128"/>
              <a:cs typeface="Arial" pitchFamily="34" charset="0"/>
            </a:endParaRPr>
          </a:p>
        </p:txBody>
      </p:sp>
      <p:grpSp>
        <p:nvGrpSpPr>
          <p:cNvPr id="24" name="Group 224"/>
          <p:cNvGrpSpPr>
            <a:grpSpLocks/>
          </p:cNvGrpSpPr>
          <p:nvPr/>
        </p:nvGrpSpPr>
        <p:grpSpPr bwMode="auto">
          <a:xfrm rot="16200000">
            <a:off x="1460860" y="4100081"/>
            <a:ext cx="2954556" cy="602547"/>
            <a:chOff x="564" y="1992"/>
            <a:chExt cx="2658" cy="611"/>
          </a:xfrm>
          <a:solidFill>
            <a:srgbClr val="0070C0"/>
          </a:solidFill>
        </p:grpSpPr>
        <p:sp>
          <p:nvSpPr>
            <p:cNvPr id="25" name="Freeform 20"/>
            <p:cNvSpPr>
              <a:spLocks/>
            </p:cNvSpPr>
            <p:nvPr/>
          </p:nvSpPr>
          <p:spPr bwMode="invGray">
            <a:xfrm>
              <a:off x="564" y="1997"/>
              <a:ext cx="1197" cy="606"/>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pFill/>
            <a:ln>
              <a:noFill/>
            </a:ln>
            <a:effectLst/>
            <a:extLst/>
          </p:spPr>
          <p:txBody>
            <a:bodyPr wrap="none" anchor="ctr"/>
            <a:lstStyle/>
            <a:p>
              <a:pPr>
                <a:buClr>
                  <a:srgbClr val="CC9900"/>
                </a:buClr>
                <a:buFont typeface="Wingdings" pitchFamily="2" charset="2"/>
                <a:buNone/>
                <a:defRPr/>
              </a:pPr>
              <a:endParaRPr lang="zh-CN" altLang="en-US" sz="1300" dirty="0">
                <a:solidFill>
                  <a:schemeClr val="bg1"/>
                </a:solidFill>
                <a:latin typeface="+mn-lt"/>
                <a:ea typeface="Arial Unicode MS" panose="020B0604020202020204" pitchFamily="34" charset="-128"/>
              </a:endParaRPr>
            </a:p>
          </p:txBody>
        </p:sp>
        <p:sp>
          <p:nvSpPr>
            <p:cNvPr id="26" name="Freeform 21"/>
            <p:cNvSpPr>
              <a:spLocks/>
            </p:cNvSpPr>
            <p:nvPr/>
          </p:nvSpPr>
          <p:spPr bwMode="invGray">
            <a:xfrm>
              <a:off x="1809" y="1992"/>
              <a:ext cx="142" cy="60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pFill/>
            <a:ln>
              <a:noFill/>
            </a:ln>
            <a:effectLst/>
            <a:extLst/>
          </p:spPr>
          <p:txBody>
            <a:bodyPr wrap="none" anchor="ctr"/>
            <a:lstStyle/>
            <a:p>
              <a:pPr>
                <a:buClr>
                  <a:srgbClr val="CC9900"/>
                </a:buClr>
                <a:buFont typeface="Wingdings" pitchFamily="2" charset="2"/>
                <a:buNone/>
                <a:defRPr/>
              </a:pPr>
              <a:endParaRPr lang="zh-CN" altLang="en-US" sz="1300" dirty="0">
                <a:solidFill>
                  <a:schemeClr val="bg1"/>
                </a:solidFill>
                <a:latin typeface="+mn-lt"/>
                <a:ea typeface="Arial Unicode MS" panose="020B0604020202020204" pitchFamily="34" charset="-128"/>
              </a:endParaRPr>
            </a:p>
          </p:txBody>
        </p:sp>
        <p:sp>
          <p:nvSpPr>
            <p:cNvPr id="27" name="Freeform 22"/>
            <p:cNvSpPr>
              <a:spLocks/>
            </p:cNvSpPr>
            <p:nvPr/>
          </p:nvSpPr>
          <p:spPr bwMode="invGray">
            <a:xfrm flipH="1">
              <a:off x="2025" y="2003"/>
              <a:ext cx="1197" cy="586"/>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pFill/>
            <a:ln>
              <a:noFill/>
            </a:ln>
            <a:effectLst/>
            <a:extLst/>
          </p:spPr>
          <p:txBody>
            <a:bodyPr wrap="none" anchor="ctr"/>
            <a:lstStyle/>
            <a:p>
              <a:pPr>
                <a:buClr>
                  <a:srgbClr val="CC9900"/>
                </a:buClr>
                <a:buFont typeface="Wingdings" pitchFamily="2" charset="2"/>
                <a:buNone/>
                <a:defRPr/>
              </a:pPr>
              <a:endParaRPr lang="zh-CN" altLang="en-US" sz="1300" dirty="0">
                <a:solidFill>
                  <a:schemeClr val="bg1"/>
                </a:solidFill>
                <a:latin typeface="+mn-lt"/>
                <a:ea typeface="Arial Unicode MS" panose="020B0604020202020204" pitchFamily="34" charset="-128"/>
              </a:endParaRPr>
            </a:p>
          </p:txBody>
        </p:sp>
      </p:grpSp>
      <p:grpSp>
        <p:nvGrpSpPr>
          <p:cNvPr id="28" name="Group 23"/>
          <p:cNvGrpSpPr>
            <a:grpSpLocks/>
          </p:cNvGrpSpPr>
          <p:nvPr/>
        </p:nvGrpSpPr>
        <p:grpSpPr bwMode="auto">
          <a:xfrm>
            <a:off x="552971" y="4218874"/>
            <a:ext cx="355655" cy="248196"/>
            <a:chOff x="2180" y="1372"/>
            <a:chExt cx="1346" cy="878"/>
          </a:xfrm>
          <a:solidFill>
            <a:srgbClr val="0070C0"/>
          </a:solidFill>
        </p:grpSpPr>
        <p:grpSp>
          <p:nvGrpSpPr>
            <p:cNvPr id="29" name="Group 25"/>
            <p:cNvGrpSpPr>
              <a:grpSpLocks/>
            </p:cNvGrpSpPr>
            <p:nvPr/>
          </p:nvGrpSpPr>
          <p:grpSpPr bwMode="auto">
            <a:xfrm rot="10082854">
              <a:off x="2180" y="2013"/>
              <a:ext cx="926" cy="237"/>
              <a:chOff x="2598" y="1026"/>
              <a:chExt cx="957" cy="242"/>
            </a:xfrm>
            <a:grpFill/>
          </p:grpSpPr>
          <p:grpSp>
            <p:nvGrpSpPr>
              <p:cNvPr id="50" name="Group 26"/>
              <p:cNvGrpSpPr>
                <a:grpSpLocks/>
              </p:cNvGrpSpPr>
              <p:nvPr/>
            </p:nvGrpSpPr>
            <p:grpSpPr bwMode="auto">
              <a:xfrm rot="-9970459" flipH="1" flipV="1">
                <a:off x="2598" y="1026"/>
                <a:ext cx="957" cy="242"/>
                <a:chOff x="2532" y="1051"/>
                <a:chExt cx="893" cy="246"/>
              </a:xfrm>
              <a:grpFill/>
            </p:grpSpPr>
            <p:grpSp>
              <p:nvGrpSpPr>
                <p:cNvPr id="61" name="Group 27"/>
                <p:cNvGrpSpPr>
                  <a:grpSpLocks/>
                </p:cNvGrpSpPr>
                <p:nvPr/>
              </p:nvGrpSpPr>
              <p:grpSpPr bwMode="auto">
                <a:xfrm>
                  <a:off x="2532" y="1051"/>
                  <a:ext cx="743" cy="185"/>
                  <a:chOff x="1565" y="2568"/>
                  <a:chExt cx="1118" cy="279"/>
                </a:xfrm>
                <a:grpFill/>
              </p:grpSpPr>
              <p:sp>
                <p:nvSpPr>
                  <p:cNvPr id="67" name="AutoShape 28"/>
                  <p:cNvSpPr>
                    <a:spLocks noChangeArrowheads="1"/>
                  </p:cNvSpPr>
                  <p:nvPr/>
                </p:nvSpPr>
                <p:spPr bwMode="gray">
                  <a:xfrm rot="5263130">
                    <a:off x="1859"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68" name="AutoShape 29"/>
                  <p:cNvSpPr>
                    <a:spLocks noChangeArrowheads="1"/>
                  </p:cNvSpPr>
                  <p:nvPr/>
                </p:nvSpPr>
                <p:spPr bwMode="gray">
                  <a:xfrm rot="6078281">
                    <a:off x="1995"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69" name="AutoShape 30"/>
                  <p:cNvSpPr>
                    <a:spLocks noChangeArrowheads="1"/>
                  </p:cNvSpPr>
                  <p:nvPr/>
                </p:nvSpPr>
                <p:spPr bwMode="gray">
                  <a:xfrm rot="6373927">
                    <a:off x="2071" y="229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70" name="AutoShape 31"/>
                  <p:cNvSpPr>
                    <a:spLocks noChangeArrowheads="1"/>
                  </p:cNvSpPr>
                  <p:nvPr/>
                </p:nvSpPr>
                <p:spPr bwMode="gray">
                  <a:xfrm rot="6906312">
                    <a:off x="2161" y="232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grpSp>
            <p:grpSp>
              <p:nvGrpSpPr>
                <p:cNvPr id="62" name="Group 32"/>
                <p:cNvGrpSpPr>
                  <a:grpSpLocks/>
                </p:cNvGrpSpPr>
                <p:nvPr/>
              </p:nvGrpSpPr>
              <p:grpSpPr bwMode="auto">
                <a:xfrm rot="1353540">
                  <a:off x="2682" y="1111"/>
                  <a:ext cx="743" cy="186"/>
                  <a:chOff x="1565" y="2568"/>
                  <a:chExt cx="1118" cy="279"/>
                </a:xfrm>
                <a:grpFill/>
              </p:grpSpPr>
              <p:sp>
                <p:nvSpPr>
                  <p:cNvPr id="63" name="AutoShape 33"/>
                  <p:cNvSpPr>
                    <a:spLocks noChangeArrowheads="1"/>
                  </p:cNvSpPr>
                  <p:nvPr/>
                </p:nvSpPr>
                <p:spPr bwMode="gray">
                  <a:xfrm rot="5263130">
                    <a:off x="1859"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64" name="AutoShape 34"/>
                  <p:cNvSpPr>
                    <a:spLocks noChangeArrowheads="1"/>
                  </p:cNvSpPr>
                  <p:nvPr/>
                </p:nvSpPr>
                <p:spPr bwMode="gray">
                  <a:xfrm rot="6078281">
                    <a:off x="1995"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65" name="AutoShape 35"/>
                  <p:cNvSpPr>
                    <a:spLocks noChangeArrowheads="1"/>
                  </p:cNvSpPr>
                  <p:nvPr/>
                </p:nvSpPr>
                <p:spPr bwMode="gray">
                  <a:xfrm rot="6373927">
                    <a:off x="2071" y="229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66" name="AutoShape 36"/>
                  <p:cNvSpPr>
                    <a:spLocks noChangeArrowheads="1"/>
                  </p:cNvSpPr>
                  <p:nvPr/>
                </p:nvSpPr>
                <p:spPr bwMode="gray">
                  <a:xfrm rot="6906312">
                    <a:off x="2161" y="232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grpSp>
          </p:grpSp>
          <p:grpSp>
            <p:nvGrpSpPr>
              <p:cNvPr id="51" name="Group 37"/>
              <p:cNvGrpSpPr>
                <a:grpSpLocks/>
              </p:cNvGrpSpPr>
              <p:nvPr/>
            </p:nvGrpSpPr>
            <p:grpSpPr bwMode="auto">
              <a:xfrm rot="-9970459" flipH="1" flipV="1">
                <a:off x="2693" y="1051"/>
                <a:ext cx="737" cy="173"/>
                <a:chOff x="2532" y="1051"/>
                <a:chExt cx="839" cy="215"/>
              </a:xfrm>
              <a:grpFill/>
            </p:grpSpPr>
            <p:grpSp>
              <p:nvGrpSpPr>
                <p:cNvPr id="52" name="Group 38"/>
                <p:cNvGrpSpPr>
                  <a:grpSpLocks/>
                </p:cNvGrpSpPr>
                <p:nvPr/>
              </p:nvGrpSpPr>
              <p:grpSpPr bwMode="auto">
                <a:xfrm>
                  <a:off x="2532" y="1051"/>
                  <a:ext cx="743" cy="185"/>
                  <a:chOff x="1565" y="2568"/>
                  <a:chExt cx="1118" cy="279"/>
                </a:xfrm>
                <a:grpFill/>
              </p:grpSpPr>
              <p:sp>
                <p:nvSpPr>
                  <p:cNvPr id="57" name="AutoShape 39"/>
                  <p:cNvSpPr>
                    <a:spLocks noChangeArrowheads="1"/>
                  </p:cNvSpPr>
                  <p:nvPr/>
                </p:nvSpPr>
                <p:spPr bwMode="gray">
                  <a:xfrm rot="5263130">
                    <a:off x="1859"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58" name="AutoShape 40"/>
                  <p:cNvSpPr>
                    <a:spLocks noChangeArrowheads="1"/>
                  </p:cNvSpPr>
                  <p:nvPr/>
                </p:nvSpPr>
                <p:spPr bwMode="gray">
                  <a:xfrm rot="6078281">
                    <a:off x="1995"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59" name="AutoShape 41"/>
                  <p:cNvSpPr>
                    <a:spLocks noChangeArrowheads="1"/>
                  </p:cNvSpPr>
                  <p:nvPr/>
                </p:nvSpPr>
                <p:spPr bwMode="gray">
                  <a:xfrm rot="6373927">
                    <a:off x="2071" y="229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60" name="AutoShape 42"/>
                  <p:cNvSpPr>
                    <a:spLocks noChangeArrowheads="1"/>
                  </p:cNvSpPr>
                  <p:nvPr/>
                </p:nvSpPr>
                <p:spPr bwMode="gray">
                  <a:xfrm rot="6906312">
                    <a:off x="2161" y="232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grpSp>
            <p:grpSp>
              <p:nvGrpSpPr>
                <p:cNvPr id="53" name="Group 43"/>
                <p:cNvGrpSpPr>
                  <a:grpSpLocks/>
                </p:cNvGrpSpPr>
                <p:nvPr/>
              </p:nvGrpSpPr>
              <p:grpSpPr bwMode="auto">
                <a:xfrm rot="1353540">
                  <a:off x="2688" y="1100"/>
                  <a:ext cx="683" cy="166"/>
                  <a:chOff x="1565" y="2568"/>
                  <a:chExt cx="1028" cy="249"/>
                </a:xfrm>
                <a:grpFill/>
              </p:grpSpPr>
              <p:sp>
                <p:nvSpPr>
                  <p:cNvPr id="54" name="AutoShape 44"/>
                  <p:cNvSpPr>
                    <a:spLocks noChangeArrowheads="1"/>
                  </p:cNvSpPr>
                  <p:nvPr/>
                </p:nvSpPr>
                <p:spPr bwMode="gray">
                  <a:xfrm rot="5263130">
                    <a:off x="1859"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55" name="AutoShape 45"/>
                  <p:cNvSpPr>
                    <a:spLocks noChangeArrowheads="1"/>
                  </p:cNvSpPr>
                  <p:nvPr/>
                </p:nvSpPr>
                <p:spPr bwMode="gray">
                  <a:xfrm rot="6078281">
                    <a:off x="1995"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56" name="AutoShape 46"/>
                  <p:cNvSpPr>
                    <a:spLocks noChangeArrowheads="1"/>
                  </p:cNvSpPr>
                  <p:nvPr/>
                </p:nvSpPr>
                <p:spPr bwMode="gray">
                  <a:xfrm rot="6373927">
                    <a:off x="2071" y="229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grpSp>
          </p:grpSp>
        </p:grpSp>
        <p:grpSp>
          <p:nvGrpSpPr>
            <p:cNvPr id="30" name="Group 48"/>
            <p:cNvGrpSpPr>
              <a:grpSpLocks/>
            </p:cNvGrpSpPr>
            <p:nvPr/>
          </p:nvGrpSpPr>
          <p:grpSpPr bwMode="auto">
            <a:xfrm>
              <a:off x="2695" y="1372"/>
              <a:ext cx="831" cy="237"/>
              <a:chOff x="2693" y="1037"/>
              <a:chExt cx="859" cy="242"/>
            </a:xfrm>
            <a:grpFill/>
          </p:grpSpPr>
          <p:grpSp>
            <p:nvGrpSpPr>
              <p:cNvPr id="31" name="Group 49"/>
              <p:cNvGrpSpPr>
                <a:grpSpLocks/>
              </p:cNvGrpSpPr>
              <p:nvPr/>
            </p:nvGrpSpPr>
            <p:grpSpPr bwMode="auto">
              <a:xfrm rot="-9970459" flipH="1" flipV="1">
                <a:off x="2693" y="1037"/>
                <a:ext cx="859" cy="242"/>
                <a:chOff x="2623" y="1051"/>
                <a:chExt cx="802" cy="246"/>
              </a:xfrm>
              <a:grpFill/>
            </p:grpSpPr>
            <p:grpSp>
              <p:nvGrpSpPr>
                <p:cNvPr id="41" name="Group 50"/>
                <p:cNvGrpSpPr>
                  <a:grpSpLocks/>
                </p:cNvGrpSpPr>
                <p:nvPr/>
              </p:nvGrpSpPr>
              <p:grpSpPr bwMode="auto">
                <a:xfrm>
                  <a:off x="2623" y="1051"/>
                  <a:ext cx="653" cy="185"/>
                  <a:chOff x="1701" y="2568"/>
                  <a:chExt cx="982" cy="279"/>
                </a:xfrm>
                <a:grpFill/>
              </p:grpSpPr>
              <p:sp>
                <p:nvSpPr>
                  <p:cNvPr id="47" name="AutoShape 52"/>
                  <p:cNvSpPr>
                    <a:spLocks noChangeArrowheads="1"/>
                  </p:cNvSpPr>
                  <p:nvPr/>
                </p:nvSpPr>
                <p:spPr bwMode="gray">
                  <a:xfrm rot="6078281">
                    <a:off x="1995"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48" name="AutoShape 53"/>
                  <p:cNvSpPr>
                    <a:spLocks noChangeArrowheads="1"/>
                  </p:cNvSpPr>
                  <p:nvPr/>
                </p:nvSpPr>
                <p:spPr bwMode="gray">
                  <a:xfrm rot="6373927">
                    <a:off x="2071" y="229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49" name="AutoShape 54"/>
                  <p:cNvSpPr>
                    <a:spLocks noChangeArrowheads="1"/>
                  </p:cNvSpPr>
                  <p:nvPr/>
                </p:nvSpPr>
                <p:spPr bwMode="gray">
                  <a:xfrm rot="6906312">
                    <a:off x="2161" y="232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grpSp>
            <p:grpSp>
              <p:nvGrpSpPr>
                <p:cNvPr id="42" name="Group 55"/>
                <p:cNvGrpSpPr>
                  <a:grpSpLocks/>
                </p:cNvGrpSpPr>
                <p:nvPr/>
              </p:nvGrpSpPr>
              <p:grpSpPr bwMode="auto">
                <a:xfrm rot="1353540">
                  <a:off x="2682" y="1111"/>
                  <a:ext cx="743" cy="186"/>
                  <a:chOff x="1565" y="2568"/>
                  <a:chExt cx="1118" cy="279"/>
                </a:xfrm>
                <a:grpFill/>
              </p:grpSpPr>
              <p:sp>
                <p:nvSpPr>
                  <p:cNvPr id="43" name="AutoShape 56"/>
                  <p:cNvSpPr>
                    <a:spLocks noChangeArrowheads="1"/>
                  </p:cNvSpPr>
                  <p:nvPr/>
                </p:nvSpPr>
                <p:spPr bwMode="gray">
                  <a:xfrm rot="5263130">
                    <a:off x="1859"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44" name="AutoShape 57"/>
                  <p:cNvSpPr>
                    <a:spLocks noChangeArrowheads="1"/>
                  </p:cNvSpPr>
                  <p:nvPr/>
                </p:nvSpPr>
                <p:spPr bwMode="gray">
                  <a:xfrm rot="6078281">
                    <a:off x="1995"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45" name="AutoShape 58"/>
                  <p:cNvSpPr>
                    <a:spLocks noChangeArrowheads="1"/>
                  </p:cNvSpPr>
                  <p:nvPr/>
                </p:nvSpPr>
                <p:spPr bwMode="gray">
                  <a:xfrm rot="6373927">
                    <a:off x="2071" y="229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46" name="AutoShape 59"/>
                  <p:cNvSpPr>
                    <a:spLocks noChangeArrowheads="1"/>
                  </p:cNvSpPr>
                  <p:nvPr/>
                </p:nvSpPr>
                <p:spPr bwMode="gray">
                  <a:xfrm rot="6906312">
                    <a:off x="2161" y="232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grpSp>
          </p:grpSp>
          <p:grpSp>
            <p:nvGrpSpPr>
              <p:cNvPr id="32" name="Group 60"/>
              <p:cNvGrpSpPr>
                <a:grpSpLocks/>
              </p:cNvGrpSpPr>
              <p:nvPr/>
            </p:nvGrpSpPr>
            <p:grpSpPr bwMode="auto">
              <a:xfrm rot="-9970459" flipH="1" flipV="1">
                <a:off x="2696" y="1045"/>
                <a:ext cx="699" cy="151"/>
                <a:chOff x="2532" y="1051"/>
                <a:chExt cx="796" cy="188"/>
              </a:xfrm>
              <a:grpFill/>
            </p:grpSpPr>
            <p:grpSp>
              <p:nvGrpSpPr>
                <p:cNvPr id="33" name="Group 61"/>
                <p:cNvGrpSpPr>
                  <a:grpSpLocks/>
                </p:cNvGrpSpPr>
                <p:nvPr/>
              </p:nvGrpSpPr>
              <p:grpSpPr bwMode="auto">
                <a:xfrm>
                  <a:off x="2532" y="1051"/>
                  <a:ext cx="743" cy="185"/>
                  <a:chOff x="1565" y="2568"/>
                  <a:chExt cx="1118" cy="279"/>
                </a:xfrm>
                <a:grpFill/>
              </p:grpSpPr>
              <p:sp>
                <p:nvSpPr>
                  <p:cNvPr id="37" name="AutoShape 62"/>
                  <p:cNvSpPr>
                    <a:spLocks noChangeArrowheads="1"/>
                  </p:cNvSpPr>
                  <p:nvPr/>
                </p:nvSpPr>
                <p:spPr bwMode="gray">
                  <a:xfrm rot="5263130">
                    <a:off x="1859"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38" name="AutoShape 63"/>
                  <p:cNvSpPr>
                    <a:spLocks noChangeArrowheads="1"/>
                  </p:cNvSpPr>
                  <p:nvPr/>
                </p:nvSpPr>
                <p:spPr bwMode="gray">
                  <a:xfrm rot="6078281">
                    <a:off x="1995"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39" name="AutoShape 64"/>
                  <p:cNvSpPr>
                    <a:spLocks noChangeArrowheads="1"/>
                  </p:cNvSpPr>
                  <p:nvPr/>
                </p:nvSpPr>
                <p:spPr bwMode="gray">
                  <a:xfrm rot="6373927">
                    <a:off x="2071" y="229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40" name="AutoShape 65"/>
                  <p:cNvSpPr>
                    <a:spLocks noChangeArrowheads="1"/>
                  </p:cNvSpPr>
                  <p:nvPr/>
                </p:nvSpPr>
                <p:spPr bwMode="gray">
                  <a:xfrm rot="6906312">
                    <a:off x="2161" y="2326"/>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grpSp>
            <p:grpSp>
              <p:nvGrpSpPr>
                <p:cNvPr id="34" name="Group 66"/>
                <p:cNvGrpSpPr>
                  <a:grpSpLocks/>
                </p:cNvGrpSpPr>
                <p:nvPr/>
              </p:nvGrpSpPr>
              <p:grpSpPr bwMode="auto">
                <a:xfrm rot="1353540">
                  <a:off x="2695" y="1088"/>
                  <a:ext cx="633" cy="151"/>
                  <a:chOff x="1565" y="2568"/>
                  <a:chExt cx="952" cy="227"/>
                </a:xfrm>
                <a:grpFill/>
              </p:grpSpPr>
              <p:sp>
                <p:nvSpPr>
                  <p:cNvPr id="35" name="AutoShape 67"/>
                  <p:cNvSpPr>
                    <a:spLocks noChangeArrowheads="1"/>
                  </p:cNvSpPr>
                  <p:nvPr/>
                </p:nvSpPr>
                <p:spPr bwMode="gray">
                  <a:xfrm rot="5263130">
                    <a:off x="1859"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36" name="AutoShape 68"/>
                  <p:cNvSpPr>
                    <a:spLocks noChangeArrowheads="1"/>
                  </p:cNvSpPr>
                  <p:nvPr/>
                </p:nvSpPr>
                <p:spPr bwMode="gray">
                  <a:xfrm rot="6078281">
                    <a:off x="1995" y="2274"/>
                    <a:ext cx="227" cy="816"/>
                  </a:xfrm>
                  <a:prstGeom prst="moon">
                    <a:avLst>
                      <a:gd name="adj" fmla="val 49773"/>
                    </a:avLst>
                  </a:prstGeom>
                  <a:grpFill/>
                  <a:ln w="9525">
                    <a:noFill/>
                    <a:miter lim="800000"/>
                    <a:headEnd/>
                    <a:tailEnd/>
                  </a:ln>
                </p:spPr>
                <p:txBody>
                  <a:bodyPr wrap="none" anchor="ct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grpSp>
          </p:grpSp>
        </p:grpSp>
      </p:grpSp>
      <p:cxnSp>
        <p:nvCxnSpPr>
          <p:cNvPr id="71" name="AutoShape 71"/>
          <p:cNvCxnSpPr>
            <a:cxnSpLocks noChangeShapeType="1"/>
          </p:cNvCxnSpPr>
          <p:nvPr/>
        </p:nvCxnSpPr>
        <p:spPr bwMode="auto">
          <a:xfrm rot="16200000">
            <a:off x="436029" y="3438412"/>
            <a:ext cx="1024293" cy="457546"/>
          </a:xfrm>
          <a:prstGeom prst="bentConnector2">
            <a:avLst/>
          </a:prstGeom>
          <a:solidFill>
            <a:srgbClr val="0070C0"/>
          </a:solidFill>
          <a:ln w="19050">
            <a:noFill/>
            <a:miter lim="800000"/>
            <a:headEnd/>
            <a:tailEnd type="triangle" w="med" len="med"/>
          </a:ln>
        </p:spPr>
      </p:cxnSp>
      <p:cxnSp>
        <p:nvCxnSpPr>
          <p:cNvPr id="72" name="AutoShape 72"/>
          <p:cNvCxnSpPr>
            <a:cxnSpLocks noChangeShapeType="1"/>
          </p:cNvCxnSpPr>
          <p:nvPr/>
        </p:nvCxnSpPr>
        <p:spPr bwMode="auto">
          <a:xfrm rot="16200000" flipH="1">
            <a:off x="438349" y="4772429"/>
            <a:ext cx="1019653" cy="457546"/>
          </a:xfrm>
          <a:prstGeom prst="bentConnector2">
            <a:avLst/>
          </a:prstGeom>
          <a:solidFill>
            <a:srgbClr val="0070C0"/>
          </a:solidFill>
          <a:ln w="19050">
            <a:noFill/>
            <a:miter lim="800000"/>
            <a:headEnd/>
            <a:tailEnd type="triangle" w="med" len="med"/>
          </a:ln>
        </p:spPr>
      </p:cxnSp>
      <p:sp>
        <p:nvSpPr>
          <p:cNvPr id="73" name="Line 73"/>
          <p:cNvSpPr>
            <a:spLocks noChangeShapeType="1"/>
          </p:cNvSpPr>
          <p:nvPr/>
        </p:nvSpPr>
        <p:spPr bwMode="auto">
          <a:xfrm>
            <a:off x="878241" y="4341153"/>
            <a:ext cx="307922" cy="0"/>
          </a:xfrm>
          <a:prstGeom prst="line">
            <a:avLst/>
          </a:prstGeom>
          <a:solidFill>
            <a:srgbClr val="0070C0"/>
          </a:solidFill>
          <a:ln w="19050">
            <a:noFill/>
            <a:round/>
            <a:headEnd/>
            <a:tailEnd type="triangle" w="med" len="med"/>
          </a:ln>
        </p:spPr>
        <p:txBody>
          <a:bodyPr/>
          <a:lstStyle/>
          <a:p>
            <a:pPr>
              <a:buClr>
                <a:srgbClr val="CC9900"/>
              </a:buClr>
              <a:buFont typeface="Wingdings" pitchFamily="2" charset="2"/>
              <a:buNone/>
            </a:pPr>
            <a:endParaRPr lang="zh-CN" altLang="en-US" sz="1300" dirty="0">
              <a:solidFill>
                <a:schemeClr val="bg1"/>
              </a:solidFill>
              <a:latin typeface="+mn-lt"/>
              <a:ea typeface="Arial Unicode MS" panose="020B0604020202020204" pitchFamily="34" charset="-128"/>
            </a:endParaRPr>
          </a:p>
        </p:txBody>
      </p:sp>
      <p:sp>
        <p:nvSpPr>
          <p:cNvPr id="74" name="AutoShape 75"/>
          <p:cNvSpPr>
            <a:spLocks noChangeArrowheads="1"/>
          </p:cNvSpPr>
          <p:nvPr/>
        </p:nvSpPr>
        <p:spPr bwMode="ltGray">
          <a:xfrm>
            <a:off x="1420580" y="2838230"/>
            <a:ext cx="1293266" cy="732674"/>
          </a:xfrm>
          <a:prstGeom prst="roundRect">
            <a:avLst>
              <a:gd name="adj" fmla="val 11921"/>
            </a:avLst>
          </a:prstGeom>
          <a:solidFill>
            <a:srgbClr val="0070C0"/>
          </a:solidFill>
          <a:ln w="25400">
            <a:noFill/>
            <a:round/>
            <a:headEnd/>
            <a:tailEnd/>
          </a:ln>
          <a:effectLst/>
        </p:spPr>
        <p:txBody>
          <a:bodyPr wrap="none" anchor="ctr"/>
          <a:lstStyle/>
          <a:p>
            <a:pPr algn="ctr">
              <a:buClr>
                <a:srgbClr val="CC9900"/>
              </a:buClr>
              <a:buFont typeface="Wingdings" pitchFamily="2" charset="2"/>
              <a:buNone/>
            </a:pPr>
            <a:r>
              <a:rPr lang="en-US" altLang="zh-CN" sz="1300" dirty="0" smtClean="0">
                <a:solidFill>
                  <a:schemeClr val="bg1"/>
                </a:solidFill>
                <a:latin typeface="+mn-lt"/>
                <a:ea typeface="Arial Unicode MS" panose="020B0604020202020204" pitchFamily="34" charset="-128"/>
                <a:cs typeface="Arial" pitchFamily="34" charset="0"/>
              </a:rPr>
              <a:t>Internet PR %</a:t>
            </a:r>
          </a:p>
          <a:p>
            <a:pPr algn="ctr">
              <a:buClr>
                <a:srgbClr val="CC9900"/>
              </a:buClr>
              <a:buFont typeface="Wingdings" pitchFamily="2" charset="2"/>
              <a:buNone/>
            </a:pPr>
            <a:r>
              <a:rPr lang="en-US" altLang="zh-CN" sz="1300" dirty="0" smtClean="0">
                <a:solidFill>
                  <a:schemeClr val="bg1"/>
                </a:solidFill>
                <a:latin typeface="+mn-lt"/>
                <a:ea typeface="Arial Unicode MS" panose="020B0604020202020204" pitchFamily="34" charset="-128"/>
                <a:cs typeface="Arial" pitchFamily="34" charset="0"/>
              </a:rPr>
              <a:t>OTT Eco </a:t>
            </a:r>
          </a:p>
          <a:p>
            <a:pPr algn="ctr">
              <a:buClr>
                <a:srgbClr val="CC9900"/>
              </a:buClr>
              <a:buFont typeface="Wingdings" pitchFamily="2" charset="2"/>
              <a:buNone/>
            </a:pPr>
            <a:r>
              <a:rPr lang="en-US" altLang="zh-CN" sz="1300" dirty="0" smtClean="0">
                <a:solidFill>
                  <a:schemeClr val="bg1"/>
                </a:solidFill>
                <a:latin typeface="+mn-lt"/>
                <a:ea typeface="Arial Unicode MS" panose="020B0604020202020204" pitchFamily="34" charset="-128"/>
                <a:cs typeface="Arial" pitchFamily="34" charset="0"/>
              </a:rPr>
              <a:t>Maturity</a:t>
            </a:r>
            <a:endParaRPr lang="zh-CN" altLang="en-US" sz="1300" dirty="0">
              <a:solidFill>
                <a:schemeClr val="bg1"/>
              </a:solidFill>
              <a:latin typeface="+mn-lt"/>
              <a:ea typeface="Arial Unicode MS" panose="020B0604020202020204" pitchFamily="34" charset="-128"/>
            </a:endParaRPr>
          </a:p>
        </p:txBody>
      </p:sp>
      <p:sp>
        <p:nvSpPr>
          <p:cNvPr id="75" name="AutoShape 78"/>
          <p:cNvSpPr>
            <a:spLocks noChangeArrowheads="1"/>
          </p:cNvSpPr>
          <p:nvPr/>
        </p:nvSpPr>
        <p:spPr bwMode="ltGray">
          <a:xfrm>
            <a:off x="1422748" y="4024925"/>
            <a:ext cx="1293266" cy="732674"/>
          </a:xfrm>
          <a:prstGeom prst="roundRect">
            <a:avLst>
              <a:gd name="adj" fmla="val 11921"/>
            </a:avLst>
          </a:prstGeom>
          <a:solidFill>
            <a:srgbClr val="0070C0"/>
          </a:solidFill>
          <a:ln w="25400">
            <a:noFill/>
            <a:round/>
            <a:headEnd/>
            <a:tailEnd/>
          </a:ln>
          <a:effectLst/>
        </p:spPr>
        <p:txBody>
          <a:bodyPr wrap="none" anchor="ctr"/>
          <a:lstStyle/>
          <a:p>
            <a:pPr algn="ctr">
              <a:buClr>
                <a:srgbClr val="CC9900"/>
              </a:buClr>
              <a:buFont typeface="Wingdings" pitchFamily="2" charset="2"/>
              <a:buNone/>
            </a:pPr>
            <a:r>
              <a:rPr lang="en-US" altLang="zh-CN" sz="1300" dirty="0" smtClean="0">
                <a:solidFill>
                  <a:schemeClr val="bg1"/>
                </a:solidFill>
                <a:latin typeface="+mn-lt"/>
                <a:ea typeface="Arial Unicode MS" panose="020B0604020202020204" pitchFamily="34" charset="-128"/>
                <a:cs typeface="Arial" pitchFamily="34" charset="0"/>
              </a:rPr>
              <a:t>CDN/IDC</a:t>
            </a:r>
          </a:p>
          <a:p>
            <a:pPr algn="ctr">
              <a:buClr>
                <a:srgbClr val="CC9900"/>
              </a:buClr>
              <a:buFont typeface="Wingdings" pitchFamily="2" charset="2"/>
              <a:buNone/>
            </a:pPr>
            <a:r>
              <a:rPr lang="en-US" altLang="zh-CN" sz="1300" dirty="0" smtClean="0">
                <a:solidFill>
                  <a:schemeClr val="bg1"/>
                </a:solidFill>
                <a:latin typeface="+mn-lt"/>
                <a:ea typeface="Arial Unicode MS" panose="020B0604020202020204" pitchFamily="34" charset="-128"/>
                <a:cs typeface="Arial" pitchFamily="34" charset="0"/>
              </a:rPr>
              <a:t>Cloud </a:t>
            </a:r>
          </a:p>
          <a:p>
            <a:pPr algn="ctr">
              <a:buClr>
                <a:srgbClr val="CC9900"/>
              </a:buClr>
              <a:buFont typeface="Wingdings" pitchFamily="2" charset="2"/>
              <a:buNone/>
            </a:pPr>
            <a:r>
              <a:rPr lang="en-US" altLang="zh-CN" sz="1300" dirty="0" smtClean="0">
                <a:solidFill>
                  <a:schemeClr val="bg1"/>
                </a:solidFill>
                <a:latin typeface="+mn-lt"/>
                <a:ea typeface="Arial Unicode MS" panose="020B0604020202020204" pitchFamily="34" charset="-128"/>
                <a:cs typeface="Arial" pitchFamily="34" charset="0"/>
              </a:rPr>
              <a:t>Big Data</a:t>
            </a:r>
            <a:endParaRPr lang="zh-CN" altLang="en-US" sz="1300" dirty="0">
              <a:solidFill>
                <a:schemeClr val="bg1"/>
              </a:solidFill>
              <a:latin typeface="+mn-lt"/>
              <a:ea typeface="Arial Unicode MS" panose="020B0604020202020204" pitchFamily="34" charset="-128"/>
            </a:endParaRPr>
          </a:p>
        </p:txBody>
      </p:sp>
      <p:sp>
        <p:nvSpPr>
          <p:cNvPr id="76" name="AutoShape 81"/>
          <p:cNvSpPr>
            <a:spLocks noChangeArrowheads="1"/>
          </p:cNvSpPr>
          <p:nvPr/>
        </p:nvSpPr>
        <p:spPr bwMode="ltGray">
          <a:xfrm>
            <a:off x="1424917" y="5213939"/>
            <a:ext cx="1293266" cy="732674"/>
          </a:xfrm>
          <a:prstGeom prst="roundRect">
            <a:avLst>
              <a:gd name="adj" fmla="val 11921"/>
            </a:avLst>
          </a:prstGeom>
          <a:solidFill>
            <a:srgbClr val="0070C0"/>
          </a:solidFill>
          <a:ln w="25400">
            <a:noFill/>
            <a:round/>
            <a:headEnd/>
            <a:tailEnd/>
          </a:ln>
          <a:effectLst/>
        </p:spPr>
        <p:txBody>
          <a:bodyPr wrap="none" anchor="ctr"/>
          <a:lstStyle/>
          <a:p>
            <a:pPr algn="ctr">
              <a:buClr>
                <a:srgbClr val="CC9900"/>
              </a:buClr>
              <a:buFont typeface="Wingdings" pitchFamily="2" charset="2"/>
              <a:buNone/>
            </a:pPr>
            <a:r>
              <a:rPr lang="en-US" altLang="zh-CN" sz="1300" dirty="0" smtClean="0">
                <a:solidFill>
                  <a:schemeClr val="bg1"/>
                </a:solidFill>
                <a:latin typeface="+mn-lt"/>
                <a:ea typeface="Arial Unicode MS" panose="020B0604020202020204" pitchFamily="34" charset="-128"/>
                <a:cs typeface="Arial" pitchFamily="34" charset="0"/>
              </a:rPr>
              <a:t>Mobile PR%</a:t>
            </a:r>
          </a:p>
          <a:p>
            <a:pPr algn="ctr">
              <a:buClr>
                <a:srgbClr val="CC9900"/>
              </a:buClr>
              <a:buFont typeface="Wingdings" pitchFamily="2" charset="2"/>
              <a:buNone/>
            </a:pPr>
            <a:r>
              <a:rPr lang="en-US" altLang="zh-CN" sz="1300" dirty="0" smtClean="0">
                <a:solidFill>
                  <a:schemeClr val="bg1"/>
                </a:solidFill>
                <a:latin typeface="+mn-lt"/>
                <a:ea typeface="Arial Unicode MS" panose="020B0604020202020204" pitchFamily="34" charset="-128"/>
                <a:cs typeface="Arial" pitchFamily="34" charset="0"/>
              </a:rPr>
              <a:t>BB PR %</a:t>
            </a:r>
          </a:p>
          <a:p>
            <a:pPr algn="ctr">
              <a:buClr>
                <a:srgbClr val="CC9900"/>
              </a:buClr>
              <a:buFont typeface="Wingdings" pitchFamily="2" charset="2"/>
              <a:buNone/>
            </a:pPr>
            <a:r>
              <a:rPr lang="en-US" altLang="zh-CN" sz="1300" dirty="0" smtClean="0">
                <a:solidFill>
                  <a:schemeClr val="bg1"/>
                </a:solidFill>
                <a:latin typeface="+mn-lt"/>
                <a:ea typeface="Arial Unicode MS" panose="020B0604020202020204" pitchFamily="34" charset="-128"/>
                <a:cs typeface="Arial" pitchFamily="34" charset="0"/>
              </a:rPr>
              <a:t>Bandwidth</a:t>
            </a:r>
          </a:p>
        </p:txBody>
      </p:sp>
      <p:sp>
        <p:nvSpPr>
          <p:cNvPr id="77" name="椭圆 385"/>
          <p:cNvSpPr/>
          <p:nvPr/>
        </p:nvSpPr>
        <p:spPr bwMode="auto">
          <a:xfrm>
            <a:off x="560820" y="4078016"/>
            <a:ext cx="792088" cy="711895"/>
          </a:xfrm>
          <a:prstGeom prst="ellipse">
            <a:avLst/>
          </a:prstGeom>
          <a:solidFill>
            <a:srgbClr val="00B0F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0" rIns="91401" bIns="45700" numCol="1" rtlCol="0" anchor="ctr" anchorCtr="0" compatLnSpc="1">
            <a:prstTxWarp prst="textNoShape">
              <a:avLst/>
            </a:prstTxWarp>
          </a:bodyPr>
          <a:lstStyle/>
          <a:p>
            <a:pPr algn="ctr">
              <a:buClr>
                <a:srgbClr val="CC9900"/>
              </a:buClr>
              <a:buFont typeface="Wingdings" pitchFamily="2" charset="2"/>
              <a:buNone/>
            </a:pPr>
            <a:r>
              <a:rPr lang="en-US" altLang="zh-CN" sz="1200" kern="0" dirty="0" smtClean="0">
                <a:solidFill>
                  <a:schemeClr val="bg1"/>
                </a:solidFill>
                <a:latin typeface="+mn-lt"/>
                <a:ea typeface="Arial Unicode MS" panose="020B0604020202020204" pitchFamily="34" charset="-128"/>
                <a:cs typeface="Arial" pitchFamily="34" charset="0"/>
              </a:rPr>
              <a:t>ICT </a:t>
            </a:r>
          </a:p>
          <a:p>
            <a:pPr algn="ctr">
              <a:buClr>
                <a:srgbClr val="CC9900"/>
              </a:buClr>
              <a:buFont typeface="Wingdings" pitchFamily="2" charset="2"/>
              <a:buNone/>
            </a:pPr>
            <a:r>
              <a:rPr lang="en-US" altLang="zh-CN" sz="1200" kern="0" dirty="0" smtClean="0">
                <a:solidFill>
                  <a:schemeClr val="bg1"/>
                </a:solidFill>
                <a:latin typeface="+mn-lt"/>
                <a:ea typeface="Arial Unicode MS" panose="020B0604020202020204" pitchFamily="34" charset="-128"/>
                <a:cs typeface="Arial" pitchFamily="34" charset="0"/>
              </a:rPr>
              <a:t>Index</a:t>
            </a:r>
            <a:endParaRPr lang="zh-CN" altLang="en-US" sz="1200" dirty="0" smtClean="0">
              <a:solidFill>
                <a:schemeClr val="bg1"/>
              </a:solidFill>
              <a:latin typeface="+mn-lt"/>
              <a:ea typeface="Arial Unicode MS" panose="020B0604020202020204" pitchFamily="34" charset="-128"/>
            </a:endParaRPr>
          </a:p>
        </p:txBody>
      </p:sp>
      <p:sp>
        <p:nvSpPr>
          <p:cNvPr id="80" name="Rounded Rectangle 61"/>
          <p:cNvSpPr/>
          <p:nvPr/>
        </p:nvSpPr>
        <p:spPr bwMode="auto">
          <a:xfrm>
            <a:off x="632828" y="1509828"/>
            <a:ext cx="2800463" cy="407448"/>
          </a:xfrm>
          <a:prstGeom prst="roundRect">
            <a:avLst>
              <a:gd name="adj" fmla="val 19309"/>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218581">
              <a:buClr>
                <a:srgbClr val="CC9900"/>
              </a:buClr>
              <a:defRPr/>
            </a:pPr>
            <a:r>
              <a:rPr lang="en-US" altLang="zh-CN" sz="1800" kern="0" dirty="0" smtClean="0">
                <a:ln w="10541" cmpd="sng">
                  <a:noFill/>
                  <a:prstDash val="solid"/>
                </a:ln>
                <a:solidFill>
                  <a:schemeClr val="bg1"/>
                </a:solidFill>
                <a:latin typeface="+mn-lt"/>
                <a:ea typeface="Arial Unicode MS" panose="020B0604020202020204" pitchFamily="34" charset="-128"/>
              </a:rPr>
              <a:t>Platform: Digitization</a:t>
            </a:r>
            <a:endParaRPr lang="en-US" altLang="zh-CN" sz="1800" kern="0" dirty="0">
              <a:ln w="10541" cmpd="sng">
                <a:noFill/>
                <a:prstDash val="solid"/>
              </a:ln>
              <a:solidFill>
                <a:schemeClr val="bg1"/>
              </a:solidFill>
              <a:latin typeface="+mn-lt"/>
              <a:ea typeface="Arial Unicode MS" panose="020B0604020202020204" pitchFamily="34" charset="-128"/>
            </a:endParaRPr>
          </a:p>
        </p:txBody>
      </p:sp>
      <p:grpSp>
        <p:nvGrpSpPr>
          <p:cNvPr id="120" name="Group 119"/>
          <p:cNvGrpSpPr/>
          <p:nvPr/>
        </p:nvGrpSpPr>
        <p:grpSpPr>
          <a:xfrm>
            <a:off x="8329836" y="1509828"/>
            <a:ext cx="3379402" cy="3947032"/>
            <a:chOff x="8329836" y="1509828"/>
            <a:chExt cx="3379402" cy="3947032"/>
          </a:xfrm>
        </p:grpSpPr>
        <p:grpSp>
          <p:nvGrpSpPr>
            <p:cNvPr id="9" name="组合 218"/>
            <p:cNvGrpSpPr/>
            <p:nvPr/>
          </p:nvGrpSpPr>
          <p:grpSpPr>
            <a:xfrm>
              <a:off x="8798378" y="2699171"/>
              <a:ext cx="2910860" cy="2757689"/>
              <a:chOff x="8804786" y="1814052"/>
              <a:chExt cx="2698955" cy="2536722"/>
            </a:xfrm>
          </p:grpSpPr>
          <p:grpSp>
            <p:nvGrpSpPr>
              <p:cNvPr id="10" name="Group 41"/>
              <p:cNvGrpSpPr>
                <a:grpSpLocks/>
              </p:cNvGrpSpPr>
              <p:nvPr/>
            </p:nvGrpSpPr>
            <p:grpSpPr bwMode="auto">
              <a:xfrm>
                <a:off x="8804786" y="1814052"/>
                <a:ext cx="2698955" cy="2536722"/>
                <a:chOff x="1831" y="1440"/>
                <a:chExt cx="2106" cy="2100"/>
              </a:xfrm>
            </p:grpSpPr>
            <p:sp>
              <p:nvSpPr>
                <p:cNvPr id="16" name="Freeform 6"/>
                <p:cNvSpPr>
                  <a:spLocks/>
                </p:cNvSpPr>
                <p:nvPr/>
              </p:nvSpPr>
              <p:spPr bwMode="auto">
                <a:xfrm>
                  <a:off x="1836" y="2482"/>
                  <a:ext cx="1044" cy="1050"/>
                </a:xfrm>
                <a:custGeom>
                  <a:avLst/>
                  <a:gdLst>
                    <a:gd name="T0" fmla="*/ 1008 w 1044"/>
                    <a:gd name="T1" fmla="*/ 1050 h 1050"/>
                    <a:gd name="T2" fmla="*/ 954 w 1044"/>
                    <a:gd name="T3" fmla="*/ 1044 h 1050"/>
                    <a:gd name="T4" fmla="*/ 900 w 1044"/>
                    <a:gd name="T5" fmla="*/ 1038 h 1050"/>
                    <a:gd name="T6" fmla="*/ 846 w 1044"/>
                    <a:gd name="T7" fmla="*/ 1032 h 1050"/>
                    <a:gd name="T8" fmla="*/ 792 w 1044"/>
                    <a:gd name="T9" fmla="*/ 1020 h 1050"/>
                    <a:gd name="T10" fmla="*/ 738 w 1044"/>
                    <a:gd name="T11" fmla="*/ 1002 h 1050"/>
                    <a:gd name="T12" fmla="*/ 684 w 1044"/>
                    <a:gd name="T13" fmla="*/ 984 h 1050"/>
                    <a:gd name="T14" fmla="*/ 636 w 1044"/>
                    <a:gd name="T15" fmla="*/ 966 h 1050"/>
                    <a:gd name="T16" fmla="*/ 582 w 1044"/>
                    <a:gd name="T17" fmla="*/ 942 h 1050"/>
                    <a:gd name="T18" fmla="*/ 534 w 1044"/>
                    <a:gd name="T19" fmla="*/ 918 h 1050"/>
                    <a:gd name="T20" fmla="*/ 492 w 1044"/>
                    <a:gd name="T21" fmla="*/ 888 h 1050"/>
                    <a:gd name="T22" fmla="*/ 444 w 1044"/>
                    <a:gd name="T23" fmla="*/ 858 h 1050"/>
                    <a:gd name="T24" fmla="*/ 402 w 1044"/>
                    <a:gd name="T25" fmla="*/ 828 h 1050"/>
                    <a:gd name="T26" fmla="*/ 360 w 1044"/>
                    <a:gd name="T27" fmla="*/ 792 h 1050"/>
                    <a:gd name="T28" fmla="*/ 318 w 1044"/>
                    <a:gd name="T29" fmla="*/ 756 h 1050"/>
                    <a:gd name="T30" fmla="*/ 276 w 1044"/>
                    <a:gd name="T31" fmla="*/ 714 h 1050"/>
                    <a:gd name="T32" fmla="*/ 240 w 1044"/>
                    <a:gd name="T33" fmla="*/ 672 h 1050"/>
                    <a:gd name="T34" fmla="*/ 210 w 1044"/>
                    <a:gd name="T35" fmla="*/ 630 h 1050"/>
                    <a:gd name="T36" fmla="*/ 174 w 1044"/>
                    <a:gd name="T37" fmla="*/ 588 h 1050"/>
                    <a:gd name="T38" fmla="*/ 150 w 1044"/>
                    <a:gd name="T39" fmla="*/ 540 h 1050"/>
                    <a:gd name="T40" fmla="*/ 120 w 1044"/>
                    <a:gd name="T41" fmla="*/ 492 h 1050"/>
                    <a:gd name="T42" fmla="*/ 96 w 1044"/>
                    <a:gd name="T43" fmla="*/ 444 h 1050"/>
                    <a:gd name="T44" fmla="*/ 72 w 1044"/>
                    <a:gd name="T45" fmla="*/ 396 h 1050"/>
                    <a:gd name="T46" fmla="*/ 54 w 1044"/>
                    <a:gd name="T47" fmla="*/ 342 h 1050"/>
                    <a:gd name="T48" fmla="*/ 36 w 1044"/>
                    <a:gd name="T49" fmla="*/ 288 h 1050"/>
                    <a:gd name="T50" fmla="*/ 24 w 1044"/>
                    <a:gd name="T51" fmla="*/ 240 h 1050"/>
                    <a:gd name="T52" fmla="*/ 12 w 1044"/>
                    <a:gd name="T53" fmla="*/ 186 h 1050"/>
                    <a:gd name="T54" fmla="*/ 6 w 1044"/>
                    <a:gd name="T55" fmla="*/ 132 h 1050"/>
                    <a:gd name="T56" fmla="*/ 0 w 1044"/>
                    <a:gd name="T57" fmla="*/ 72 h 1050"/>
                    <a:gd name="T58" fmla="*/ 0 w 1044"/>
                    <a:gd name="T59" fmla="*/ 18 h 1050"/>
                    <a:gd name="T60" fmla="*/ 678 w 1044"/>
                    <a:gd name="T61" fmla="*/ 6 h 1050"/>
                    <a:gd name="T62" fmla="*/ 678 w 1044"/>
                    <a:gd name="T63" fmla="*/ 30 h 1050"/>
                    <a:gd name="T64" fmla="*/ 678 w 1044"/>
                    <a:gd name="T65" fmla="*/ 48 h 1050"/>
                    <a:gd name="T66" fmla="*/ 684 w 1044"/>
                    <a:gd name="T67" fmla="*/ 66 h 1050"/>
                    <a:gd name="T68" fmla="*/ 684 w 1044"/>
                    <a:gd name="T69" fmla="*/ 84 h 1050"/>
                    <a:gd name="T70" fmla="*/ 690 w 1044"/>
                    <a:gd name="T71" fmla="*/ 102 h 1050"/>
                    <a:gd name="T72" fmla="*/ 696 w 1044"/>
                    <a:gd name="T73" fmla="*/ 120 h 1050"/>
                    <a:gd name="T74" fmla="*/ 702 w 1044"/>
                    <a:gd name="T75" fmla="*/ 138 h 1050"/>
                    <a:gd name="T76" fmla="*/ 708 w 1044"/>
                    <a:gd name="T77" fmla="*/ 156 h 1050"/>
                    <a:gd name="T78" fmla="*/ 720 w 1044"/>
                    <a:gd name="T79" fmla="*/ 174 h 1050"/>
                    <a:gd name="T80" fmla="*/ 726 w 1044"/>
                    <a:gd name="T81" fmla="*/ 192 h 1050"/>
                    <a:gd name="T82" fmla="*/ 738 w 1044"/>
                    <a:gd name="T83" fmla="*/ 210 h 1050"/>
                    <a:gd name="T84" fmla="*/ 750 w 1044"/>
                    <a:gd name="T85" fmla="*/ 222 h 1050"/>
                    <a:gd name="T86" fmla="*/ 762 w 1044"/>
                    <a:gd name="T87" fmla="*/ 240 h 1050"/>
                    <a:gd name="T88" fmla="*/ 774 w 1044"/>
                    <a:gd name="T89" fmla="*/ 252 h 1050"/>
                    <a:gd name="T90" fmla="*/ 786 w 1044"/>
                    <a:gd name="T91" fmla="*/ 264 h 1050"/>
                    <a:gd name="T92" fmla="*/ 804 w 1044"/>
                    <a:gd name="T93" fmla="*/ 282 h 1050"/>
                    <a:gd name="T94" fmla="*/ 816 w 1044"/>
                    <a:gd name="T95" fmla="*/ 294 h 1050"/>
                    <a:gd name="T96" fmla="*/ 834 w 1044"/>
                    <a:gd name="T97" fmla="*/ 306 h 1050"/>
                    <a:gd name="T98" fmla="*/ 846 w 1044"/>
                    <a:gd name="T99" fmla="*/ 312 h 1050"/>
                    <a:gd name="T100" fmla="*/ 864 w 1044"/>
                    <a:gd name="T101" fmla="*/ 324 h 1050"/>
                    <a:gd name="T102" fmla="*/ 882 w 1044"/>
                    <a:gd name="T103" fmla="*/ 336 h 1050"/>
                    <a:gd name="T104" fmla="*/ 900 w 1044"/>
                    <a:gd name="T105" fmla="*/ 342 h 1050"/>
                    <a:gd name="T106" fmla="*/ 918 w 1044"/>
                    <a:gd name="T107" fmla="*/ 348 h 1050"/>
                    <a:gd name="T108" fmla="*/ 936 w 1044"/>
                    <a:gd name="T109" fmla="*/ 354 h 1050"/>
                    <a:gd name="T110" fmla="*/ 954 w 1044"/>
                    <a:gd name="T111" fmla="*/ 360 h 1050"/>
                    <a:gd name="T112" fmla="*/ 972 w 1044"/>
                    <a:gd name="T113" fmla="*/ 366 h 1050"/>
                    <a:gd name="T114" fmla="*/ 990 w 1044"/>
                    <a:gd name="T115" fmla="*/ 366 h 1050"/>
                    <a:gd name="T116" fmla="*/ 1008 w 1044"/>
                    <a:gd name="T117" fmla="*/ 372 h 1050"/>
                    <a:gd name="T118" fmla="*/ 1032 w 1044"/>
                    <a:gd name="T119" fmla="*/ 372 h 1050"/>
                    <a:gd name="T120" fmla="*/ 1044 w 1044"/>
                    <a:gd name="T121" fmla="*/ 1050 h 1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50"/>
                    <a:gd name="T185" fmla="*/ 1044 w 1044"/>
                    <a:gd name="T186" fmla="*/ 1050 h 10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50">
                      <a:moveTo>
                        <a:pt x="1044" y="1050"/>
                      </a:moveTo>
                      <a:lnTo>
                        <a:pt x="1026" y="1050"/>
                      </a:lnTo>
                      <a:lnTo>
                        <a:pt x="1008" y="1050"/>
                      </a:lnTo>
                      <a:lnTo>
                        <a:pt x="990" y="1050"/>
                      </a:lnTo>
                      <a:lnTo>
                        <a:pt x="972" y="1044"/>
                      </a:lnTo>
                      <a:lnTo>
                        <a:pt x="954" y="1044"/>
                      </a:lnTo>
                      <a:lnTo>
                        <a:pt x="936" y="1044"/>
                      </a:lnTo>
                      <a:lnTo>
                        <a:pt x="918" y="1038"/>
                      </a:lnTo>
                      <a:lnTo>
                        <a:pt x="900" y="1038"/>
                      </a:lnTo>
                      <a:lnTo>
                        <a:pt x="882" y="1038"/>
                      </a:lnTo>
                      <a:lnTo>
                        <a:pt x="864" y="1032"/>
                      </a:lnTo>
                      <a:lnTo>
                        <a:pt x="846" y="1032"/>
                      </a:lnTo>
                      <a:lnTo>
                        <a:pt x="828" y="1026"/>
                      </a:lnTo>
                      <a:lnTo>
                        <a:pt x="810" y="1020"/>
                      </a:lnTo>
                      <a:lnTo>
                        <a:pt x="792" y="1020"/>
                      </a:lnTo>
                      <a:lnTo>
                        <a:pt x="774" y="1014"/>
                      </a:lnTo>
                      <a:lnTo>
                        <a:pt x="756" y="1008"/>
                      </a:lnTo>
                      <a:lnTo>
                        <a:pt x="738" y="1002"/>
                      </a:lnTo>
                      <a:lnTo>
                        <a:pt x="720" y="996"/>
                      </a:lnTo>
                      <a:lnTo>
                        <a:pt x="702" y="990"/>
                      </a:lnTo>
                      <a:lnTo>
                        <a:pt x="684" y="984"/>
                      </a:lnTo>
                      <a:lnTo>
                        <a:pt x="666" y="978"/>
                      </a:lnTo>
                      <a:lnTo>
                        <a:pt x="654" y="972"/>
                      </a:lnTo>
                      <a:lnTo>
                        <a:pt x="636" y="966"/>
                      </a:lnTo>
                      <a:lnTo>
                        <a:pt x="618" y="960"/>
                      </a:lnTo>
                      <a:lnTo>
                        <a:pt x="600" y="948"/>
                      </a:lnTo>
                      <a:lnTo>
                        <a:pt x="582" y="942"/>
                      </a:lnTo>
                      <a:lnTo>
                        <a:pt x="570" y="936"/>
                      </a:lnTo>
                      <a:lnTo>
                        <a:pt x="552" y="924"/>
                      </a:lnTo>
                      <a:lnTo>
                        <a:pt x="534" y="918"/>
                      </a:lnTo>
                      <a:lnTo>
                        <a:pt x="522" y="906"/>
                      </a:lnTo>
                      <a:lnTo>
                        <a:pt x="504" y="900"/>
                      </a:lnTo>
                      <a:lnTo>
                        <a:pt x="492" y="888"/>
                      </a:lnTo>
                      <a:lnTo>
                        <a:pt x="474" y="882"/>
                      </a:lnTo>
                      <a:lnTo>
                        <a:pt x="456" y="870"/>
                      </a:lnTo>
                      <a:lnTo>
                        <a:pt x="444" y="858"/>
                      </a:lnTo>
                      <a:lnTo>
                        <a:pt x="426" y="846"/>
                      </a:lnTo>
                      <a:lnTo>
                        <a:pt x="414" y="840"/>
                      </a:lnTo>
                      <a:lnTo>
                        <a:pt x="402" y="828"/>
                      </a:lnTo>
                      <a:lnTo>
                        <a:pt x="384" y="816"/>
                      </a:lnTo>
                      <a:lnTo>
                        <a:pt x="372" y="804"/>
                      </a:lnTo>
                      <a:lnTo>
                        <a:pt x="360" y="792"/>
                      </a:lnTo>
                      <a:lnTo>
                        <a:pt x="342" y="780"/>
                      </a:lnTo>
                      <a:lnTo>
                        <a:pt x="330" y="768"/>
                      </a:lnTo>
                      <a:lnTo>
                        <a:pt x="318" y="756"/>
                      </a:lnTo>
                      <a:lnTo>
                        <a:pt x="306" y="744"/>
                      </a:lnTo>
                      <a:lnTo>
                        <a:pt x="294" y="726"/>
                      </a:lnTo>
                      <a:lnTo>
                        <a:pt x="276" y="714"/>
                      </a:lnTo>
                      <a:lnTo>
                        <a:pt x="264" y="702"/>
                      </a:lnTo>
                      <a:lnTo>
                        <a:pt x="252" y="690"/>
                      </a:lnTo>
                      <a:lnTo>
                        <a:pt x="240" y="672"/>
                      </a:lnTo>
                      <a:lnTo>
                        <a:pt x="234" y="660"/>
                      </a:lnTo>
                      <a:lnTo>
                        <a:pt x="222" y="648"/>
                      </a:lnTo>
                      <a:lnTo>
                        <a:pt x="210" y="630"/>
                      </a:lnTo>
                      <a:lnTo>
                        <a:pt x="198" y="618"/>
                      </a:lnTo>
                      <a:lnTo>
                        <a:pt x="186" y="600"/>
                      </a:lnTo>
                      <a:lnTo>
                        <a:pt x="174" y="588"/>
                      </a:lnTo>
                      <a:lnTo>
                        <a:pt x="168" y="570"/>
                      </a:lnTo>
                      <a:lnTo>
                        <a:pt x="156" y="558"/>
                      </a:lnTo>
                      <a:lnTo>
                        <a:pt x="150" y="540"/>
                      </a:lnTo>
                      <a:lnTo>
                        <a:pt x="138" y="528"/>
                      </a:lnTo>
                      <a:lnTo>
                        <a:pt x="132" y="510"/>
                      </a:lnTo>
                      <a:lnTo>
                        <a:pt x="120" y="492"/>
                      </a:lnTo>
                      <a:lnTo>
                        <a:pt x="114" y="474"/>
                      </a:lnTo>
                      <a:lnTo>
                        <a:pt x="102" y="462"/>
                      </a:lnTo>
                      <a:lnTo>
                        <a:pt x="96" y="444"/>
                      </a:lnTo>
                      <a:lnTo>
                        <a:pt x="90" y="426"/>
                      </a:lnTo>
                      <a:lnTo>
                        <a:pt x="84" y="408"/>
                      </a:lnTo>
                      <a:lnTo>
                        <a:pt x="72" y="396"/>
                      </a:lnTo>
                      <a:lnTo>
                        <a:pt x="66" y="378"/>
                      </a:lnTo>
                      <a:lnTo>
                        <a:pt x="60" y="360"/>
                      </a:lnTo>
                      <a:lnTo>
                        <a:pt x="54" y="342"/>
                      </a:lnTo>
                      <a:lnTo>
                        <a:pt x="48" y="324"/>
                      </a:lnTo>
                      <a:lnTo>
                        <a:pt x="42" y="306"/>
                      </a:lnTo>
                      <a:lnTo>
                        <a:pt x="36" y="288"/>
                      </a:lnTo>
                      <a:lnTo>
                        <a:pt x="36" y="270"/>
                      </a:lnTo>
                      <a:lnTo>
                        <a:pt x="30" y="252"/>
                      </a:lnTo>
                      <a:lnTo>
                        <a:pt x="24" y="240"/>
                      </a:lnTo>
                      <a:lnTo>
                        <a:pt x="24" y="222"/>
                      </a:lnTo>
                      <a:lnTo>
                        <a:pt x="18" y="204"/>
                      </a:lnTo>
                      <a:lnTo>
                        <a:pt x="12" y="186"/>
                      </a:lnTo>
                      <a:lnTo>
                        <a:pt x="12" y="168"/>
                      </a:lnTo>
                      <a:lnTo>
                        <a:pt x="6" y="150"/>
                      </a:lnTo>
                      <a:lnTo>
                        <a:pt x="6" y="132"/>
                      </a:lnTo>
                      <a:lnTo>
                        <a:pt x="6" y="108"/>
                      </a:lnTo>
                      <a:lnTo>
                        <a:pt x="0" y="90"/>
                      </a:lnTo>
                      <a:lnTo>
                        <a:pt x="0" y="72"/>
                      </a:lnTo>
                      <a:lnTo>
                        <a:pt x="0" y="54"/>
                      </a:lnTo>
                      <a:lnTo>
                        <a:pt x="0" y="36"/>
                      </a:lnTo>
                      <a:lnTo>
                        <a:pt x="0" y="18"/>
                      </a:lnTo>
                      <a:lnTo>
                        <a:pt x="0" y="0"/>
                      </a:lnTo>
                      <a:lnTo>
                        <a:pt x="678" y="0"/>
                      </a:lnTo>
                      <a:lnTo>
                        <a:pt x="678" y="6"/>
                      </a:lnTo>
                      <a:lnTo>
                        <a:pt x="678" y="12"/>
                      </a:lnTo>
                      <a:lnTo>
                        <a:pt x="678" y="18"/>
                      </a:lnTo>
                      <a:lnTo>
                        <a:pt x="678" y="30"/>
                      </a:lnTo>
                      <a:lnTo>
                        <a:pt x="678" y="36"/>
                      </a:lnTo>
                      <a:lnTo>
                        <a:pt x="678" y="42"/>
                      </a:lnTo>
                      <a:lnTo>
                        <a:pt x="678" y="48"/>
                      </a:lnTo>
                      <a:lnTo>
                        <a:pt x="678" y="54"/>
                      </a:lnTo>
                      <a:lnTo>
                        <a:pt x="684" y="60"/>
                      </a:lnTo>
                      <a:lnTo>
                        <a:pt x="684" y="66"/>
                      </a:lnTo>
                      <a:lnTo>
                        <a:pt x="684" y="72"/>
                      </a:lnTo>
                      <a:lnTo>
                        <a:pt x="684" y="78"/>
                      </a:lnTo>
                      <a:lnTo>
                        <a:pt x="684" y="84"/>
                      </a:lnTo>
                      <a:lnTo>
                        <a:pt x="690" y="90"/>
                      </a:lnTo>
                      <a:lnTo>
                        <a:pt x="690" y="96"/>
                      </a:lnTo>
                      <a:lnTo>
                        <a:pt x="690" y="102"/>
                      </a:lnTo>
                      <a:lnTo>
                        <a:pt x="690" y="108"/>
                      </a:lnTo>
                      <a:lnTo>
                        <a:pt x="696" y="114"/>
                      </a:lnTo>
                      <a:lnTo>
                        <a:pt x="696" y="120"/>
                      </a:lnTo>
                      <a:lnTo>
                        <a:pt x="696" y="126"/>
                      </a:lnTo>
                      <a:lnTo>
                        <a:pt x="702" y="132"/>
                      </a:lnTo>
                      <a:lnTo>
                        <a:pt x="702" y="138"/>
                      </a:lnTo>
                      <a:lnTo>
                        <a:pt x="708" y="144"/>
                      </a:lnTo>
                      <a:lnTo>
                        <a:pt x="708" y="150"/>
                      </a:lnTo>
                      <a:lnTo>
                        <a:pt x="708" y="156"/>
                      </a:lnTo>
                      <a:lnTo>
                        <a:pt x="714" y="162"/>
                      </a:lnTo>
                      <a:lnTo>
                        <a:pt x="714" y="168"/>
                      </a:lnTo>
                      <a:lnTo>
                        <a:pt x="720" y="174"/>
                      </a:lnTo>
                      <a:lnTo>
                        <a:pt x="720" y="180"/>
                      </a:lnTo>
                      <a:lnTo>
                        <a:pt x="726" y="186"/>
                      </a:lnTo>
                      <a:lnTo>
                        <a:pt x="726" y="192"/>
                      </a:lnTo>
                      <a:lnTo>
                        <a:pt x="732" y="198"/>
                      </a:lnTo>
                      <a:lnTo>
                        <a:pt x="738" y="204"/>
                      </a:lnTo>
                      <a:lnTo>
                        <a:pt x="738" y="210"/>
                      </a:lnTo>
                      <a:lnTo>
                        <a:pt x="744" y="216"/>
                      </a:lnTo>
                      <a:lnTo>
                        <a:pt x="750" y="222"/>
                      </a:lnTo>
                      <a:lnTo>
                        <a:pt x="756" y="228"/>
                      </a:lnTo>
                      <a:lnTo>
                        <a:pt x="756" y="234"/>
                      </a:lnTo>
                      <a:lnTo>
                        <a:pt x="762" y="240"/>
                      </a:lnTo>
                      <a:lnTo>
                        <a:pt x="768" y="246"/>
                      </a:lnTo>
                      <a:lnTo>
                        <a:pt x="774" y="252"/>
                      </a:lnTo>
                      <a:lnTo>
                        <a:pt x="780" y="258"/>
                      </a:lnTo>
                      <a:lnTo>
                        <a:pt x="786" y="264"/>
                      </a:lnTo>
                      <a:lnTo>
                        <a:pt x="792" y="270"/>
                      </a:lnTo>
                      <a:lnTo>
                        <a:pt x="798" y="276"/>
                      </a:lnTo>
                      <a:lnTo>
                        <a:pt x="804" y="282"/>
                      </a:lnTo>
                      <a:lnTo>
                        <a:pt x="810" y="282"/>
                      </a:lnTo>
                      <a:lnTo>
                        <a:pt x="810" y="288"/>
                      </a:lnTo>
                      <a:lnTo>
                        <a:pt x="816" y="294"/>
                      </a:lnTo>
                      <a:lnTo>
                        <a:pt x="822" y="294"/>
                      </a:lnTo>
                      <a:lnTo>
                        <a:pt x="828" y="300"/>
                      </a:lnTo>
                      <a:lnTo>
                        <a:pt x="834" y="306"/>
                      </a:lnTo>
                      <a:lnTo>
                        <a:pt x="840" y="306"/>
                      </a:lnTo>
                      <a:lnTo>
                        <a:pt x="846" y="312"/>
                      </a:lnTo>
                      <a:lnTo>
                        <a:pt x="852" y="318"/>
                      </a:lnTo>
                      <a:lnTo>
                        <a:pt x="858" y="324"/>
                      </a:lnTo>
                      <a:lnTo>
                        <a:pt x="864" y="324"/>
                      </a:lnTo>
                      <a:lnTo>
                        <a:pt x="870" y="330"/>
                      </a:lnTo>
                      <a:lnTo>
                        <a:pt x="876" y="330"/>
                      </a:lnTo>
                      <a:lnTo>
                        <a:pt x="882" y="336"/>
                      </a:lnTo>
                      <a:lnTo>
                        <a:pt x="888" y="336"/>
                      </a:lnTo>
                      <a:lnTo>
                        <a:pt x="894" y="336"/>
                      </a:lnTo>
                      <a:lnTo>
                        <a:pt x="900" y="342"/>
                      </a:lnTo>
                      <a:lnTo>
                        <a:pt x="906" y="342"/>
                      </a:lnTo>
                      <a:lnTo>
                        <a:pt x="912" y="348"/>
                      </a:lnTo>
                      <a:lnTo>
                        <a:pt x="918" y="348"/>
                      </a:lnTo>
                      <a:lnTo>
                        <a:pt x="924" y="348"/>
                      </a:lnTo>
                      <a:lnTo>
                        <a:pt x="930" y="354"/>
                      </a:lnTo>
                      <a:lnTo>
                        <a:pt x="936" y="354"/>
                      </a:lnTo>
                      <a:lnTo>
                        <a:pt x="942" y="354"/>
                      </a:lnTo>
                      <a:lnTo>
                        <a:pt x="948" y="360"/>
                      </a:lnTo>
                      <a:lnTo>
                        <a:pt x="954" y="360"/>
                      </a:lnTo>
                      <a:lnTo>
                        <a:pt x="960" y="360"/>
                      </a:lnTo>
                      <a:lnTo>
                        <a:pt x="966" y="360"/>
                      </a:lnTo>
                      <a:lnTo>
                        <a:pt x="972" y="366"/>
                      </a:lnTo>
                      <a:lnTo>
                        <a:pt x="978" y="366"/>
                      </a:lnTo>
                      <a:lnTo>
                        <a:pt x="984" y="366"/>
                      </a:lnTo>
                      <a:lnTo>
                        <a:pt x="990" y="366"/>
                      </a:lnTo>
                      <a:lnTo>
                        <a:pt x="996" y="366"/>
                      </a:lnTo>
                      <a:lnTo>
                        <a:pt x="1002" y="366"/>
                      </a:lnTo>
                      <a:lnTo>
                        <a:pt x="1008" y="372"/>
                      </a:lnTo>
                      <a:lnTo>
                        <a:pt x="1014" y="372"/>
                      </a:lnTo>
                      <a:lnTo>
                        <a:pt x="1026" y="372"/>
                      </a:lnTo>
                      <a:lnTo>
                        <a:pt x="1032" y="372"/>
                      </a:lnTo>
                      <a:lnTo>
                        <a:pt x="1038" y="372"/>
                      </a:lnTo>
                      <a:lnTo>
                        <a:pt x="1044" y="372"/>
                      </a:lnTo>
                      <a:lnTo>
                        <a:pt x="1044" y="1050"/>
                      </a:lnTo>
                      <a:close/>
                    </a:path>
                  </a:pathLst>
                </a:custGeom>
                <a:solidFill>
                  <a:srgbClr val="F49C14"/>
                </a:solidFill>
                <a:ln w="9525">
                  <a:noFill/>
                  <a:round/>
                  <a:headEnd/>
                  <a:tailEnd/>
                </a:ln>
              </p:spPr>
              <p:txBody>
                <a:bodyPr/>
                <a:lstStyle/>
                <a:p>
                  <a:pPr defTabSz="914012" fontAlgn="auto">
                    <a:spcBef>
                      <a:spcPts val="0"/>
                    </a:spcBef>
                    <a:spcAft>
                      <a:spcPts val="0"/>
                    </a:spcAft>
                    <a:buFont typeface="Wingdings" pitchFamily="2" charset="2"/>
                    <a:buNone/>
                  </a:pPr>
                  <a:endParaRPr lang="zh-CN" altLang="en-US" sz="1700" b="0" kern="0" dirty="0" smtClean="0">
                    <a:solidFill>
                      <a:schemeClr val="bg1"/>
                    </a:solidFill>
                    <a:latin typeface="+mn-lt"/>
                    <a:ea typeface="Arial Unicode MS" panose="020B0604020202020204" pitchFamily="34" charset="-128"/>
                  </a:endParaRPr>
                </a:p>
              </p:txBody>
            </p:sp>
            <p:sp>
              <p:nvSpPr>
                <p:cNvPr id="17" name="Freeform 5"/>
                <p:cNvSpPr>
                  <a:spLocks/>
                </p:cNvSpPr>
                <p:nvPr/>
              </p:nvSpPr>
              <p:spPr bwMode="auto">
                <a:xfrm>
                  <a:off x="2880" y="2489"/>
                  <a:ext cx="1044" cy="1050"/>
                </a:xfrm>
                <a:custGeom>
                  <a:avLst/>
                  <a:gdLst>
                    <a:gd name="T0" fmla="*/ 1044 w 1044"/>
                    <a:gd name="T1" fmla="*/ 36 h 1050"/>
                    <a:gd name="T2" fmla="*/ 1038 w 1044"/>
                    <a:gd name="T3" fmla="*/ 90 h 1050"/>
                    <a:gd name="T4" fmla="*/ 1032 w 1044"/>
                    <a:gd name="T5" fmla="*/ 150 h 1050"/>
                    <a:gd name="T6" fmla="*/ 1026 w 1044"/>
                    <a:gd name="T7" fmla="*/ 204 h 1050"/>
                    <a:gd name="T8" fmla="*/ 1014 w 1044"/>
                    <a:gd name="T9" fmla="*/ 252 h 1050"/>
                    <a:gd name="T10" fmla="*/ 996 w 1044"/>
                    <a:gd name="T11" fmla="*/ 306 h 1050"/>
                    <a:gd name="T12" fmla="*/ 978 w 1044"/>
                    <a:gd name="T13" fmla="*/ 360 h 1050"/>
                    <a:gd name="T14" fmla="*/ 960 w 1044"/>
                    <a:gd name="T15" fmla="*/ 408 h 1050"/>
                    <a:gd name="T16" fmla="*/ 936 w 1044"/>
                    <a:gd name="T17" fmla="*/ 462 h 1050"/>
                    <a:gd name="T18" fmla="*/ 912 w 1044"/>
                    <a:gd name="T19" fmla="*/ 510 h 1050"/>
                    <a:gd name="T20" fmla="*/ 882 w 1044"/>
                    <a:gd name="T21" fmla="*/ 558 h 1050"/>
                    <a:gd name="T22" fmla="*/ 852 w 1044"/>
                    <a:gd name="T23" fmla="*/ 600 h 1050"/>
                    <a:gd name="T24" fmla="*/ 822 w 1044"/>
                    <a:gd name="T25" fmla="*/ 648 h 1050"/>
                    <a:gd name="T26" fmla="*/ 786 w 1044"/>
                    <a:gd name="T27" fmla="*/ 690 h 1050"/>
                    <a:gd name="T28" fmla="*/ 750 w 1044"/>
                    <a:gd name="T29" fmla="*/ 726 h 1050"/>
                    <a:gd name="T30" fmla="*/ 708 w 1044"/>
                    <a:gd name="T31" fmla="*/ 768 h 1050"/>
                    <a:gd name="T32" fmla="*/ 672 w 1044"/>
                    <a:gd name="T33" fmla="*/ 804 h 1050"/>
                    <a:gd name="T34" fmla="*/ 624 w 1044"/>
                    <a:gd name="T35" fmla="*/ 840 h 1050"/>
                    <a:gd name="T36" fmla="*/ 582 w 1044"/>
                    <a:gd name="T37" fmla="*/ 870 h 1050"/>
                    <a:gd name="T38" fmla="*/ 534 w 1044"/>
                    <a:gd name="T39" fmla="*/ 900 h 1050"/>
                    <a:gd name="T40" fmla="*/ 486 w 1044"/>
                    <a:gd name="T41" fmla="*/ 924 h 1050"/>
                    <a:gd name="T42" fmla="*/ 438 w 1044"/>
                    <a:gd name="T43" fmla="*/ 948 h 1050"/>
                    <a:gd name="T44" fmla="*/ 390 w 1044"/>
                    <a:gd name="T45" fmla="*/ 972 h 1050"/>
                    <a:gd name="T46" fmla="*/ 336 w 1044"/>
                    <a:gd name="T47" fmla="*/ 990 h 1050"/>
                    <a:gd name="T48" fmla="*/ 288 w 1044"/>
                    <a:gd name="T49" fmla="*/ 1008 h 1050"/>
                    <a:gd name="T50" fmla="*/ 234 w 1044"/>
                    <a:gd name="T51" fmla="*/ 1020 h 1050"/>
                    <a:gd name="T52" fmla="*/ 180 w 1044"/>
                    <a:gd name="T53" fmla="*/ 1032 h 1050"/>
                    <a:gd name="T54" fmla="*/ 126 w 1044"/>
                    <a:gd name="T55" fmla="*/ 1038 h 1050"/>
                    <a:gd name="T56" fmla="*/ 72 w 1044"/>
                    <a:gd name="T57" fmla="*/ 1044 h 1050"/>
                    <a:gd name="T58" fmla="*/ 18 w 1044"/>
                    <a:gd name="T59" fmla="*/ 1050 h 1050"/>
                    <a:gd name="T60" fmla="*/ 6 w 1044"/>
                    <a:gd name="T61" fmla="*/ 372 h 1050"/>
                    <a:gd name="T62" fmla="*/ 24 w 1044"/>
                    <a:gd name="T63" fmla="*/ 372 h 1050"/>
                    <a:gd name="T64" fmla="*/ 42 w 1044"/>
                    <a:gd name="T65" fmla="*/ 366 h 1050"/>
                    <a:gd name="T66" fmla="*/ 60 w 1044"/>
                    <a:gd name="T67" fmla="*/ 366 h 1050"/>
                    <a:gd name="T68" fmla="*/ 78 w 1044"/>
                    <a:gd name="T69" fmla="*/ 360 h 1050"/>
                    <a:gd name="T70" fmla="*/ 102 w 1044"/>
                    <a:gd name="T71" fmla="*/ 354 h 1050"/>
                    <a:gd name="T72" fmla="*/ 120 w 1044"/>
                    <a:gd name="T73" fmla="*/ 348 h 1050"/>
                    <a:gd name="T74" fmla="*/ 138 w 1044"/>
                    <a:gd name="T75" fmla="*/ 342 h 1050"/>
                    <a:gd name="T76" fmla="*/ 156 w 1044"/>
                    <a:gd name="T77" fmla="*/ 336 h 1050"/>
                    <a:gd name="T78" fmla="*/ 168 w 1044"/>
                    <a:gd name="T79" fmla="*/ 330 h 1050"/>
                    <a:gd name="T80" fmla="*/ 186 w 1044"/>
                    <a:gd name="T81" fmla="*/ 318 h 1050"/>
                    <a:gd name="T82" fmla="*/ 204 w 1044"/>
                    <a:gd name="T83" fmla="*/ 306 h 1050"/>
                    <a:gd name="T84" fmla="*/ 216 w 1044"/>
                    <a:gd name="T85" fmla="*/ 294 h 1050"/>
                    <a:gd name="T86" fmla="*/ 234 w 1044"/>
                    <a:gd name="T87" fmla="*/ 282 h 1050"/>
                    <a:gd name="T88" fmla="*/ 246 w 1044"/>
                    <a:gd name="T89" fmla="*/ 270 h 1050"/>
                    <a:gd name="T90" fmla="*/ 264 w 1044"/>
                    <a:gd name="T91" fmla="*/ 258 h 1050"/>
                    <a:gd name="T92" fmla="*/ 276 w 1044"/>
                    <a:gd name="T93" fmla="*/ 246 h 1050"/>
                    <a:gd name="T94" fmla="*/ 288 w 1044"/>
                    <a:gd name="T95" fmla="*/ 228 h 1050"/>
                    <a:gd name="T96" fmla="*/ 300 w 1044"/>
                    <a:gd name="T97" fmla="*/ 216 h 1050"/>
                    <a:gd name="T98" fmla="*/ 306 w 1044"/>
                    <a:gd name="T99" fmla="*/ 198 h 1050"/>
                    <a:gd name="T100" fmla="*/ 318 w 1044"/>
                    <a:gd name="T101" fmla="*/ 180 h 1050"/>
                    <a:gd name="T102" fmla="*/ 330 w 1044"/>
                    <a:gd name="T103" fmla="*/ 162 h 1050"/>
                    <a:gd name="T104" fmla="*/ 336 w 1044"/>
                    <a:gd name="T105" fmla="*/ 144 h 1050"/>
                    <a:gd name="T106" fmla="*/ 342 w 1044"/>
                    <a:gd name="T107" fmla="*/ 126 h 1050"/>
                    <a:gd name="T108" fmla="*/ 348 w 1044"/>
                    <a:gd name="T109" fmla="*/ 108 h 1050"/>
                    <a:gd name="T110" fmla="*/ 354 w 1044"/>
                    <a:gd name="T111" fmla="*/ 90 h 1050"/>
                    <a:gd name="T112" fmla="*/ 360 w 1044"/>
                    <a:gd name="T113" fmla="*/ 72 h 1050"/>
                    <a:gd name="T114" fmla="*/ 360 w 1044"/>
                    <a:gd name="T115" fmla="*/ 54 h 1050"/>
                    <a:gd name="T116" fmla="*/ 366 w 1044"/>
                    <a:gd name="T117" fmla="*/ 36 h 1050"/>
                    <a:gd name="T118" fmla="*/ 366 w 1044"/>
                    <a:gd name="T119" fmla="*/ 12 h 1050"/>
                    <a:gd name="T120" fmla="*/ 1044 w 1044"/>
                    <a:gd name="T121" fmla="*/ 0 h 1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50"/>
                    <a:gd name="T185" fmla="*/ 1044 w 1044"/>
                    <a:gd name="T186" fmla="*/ 1050 h 10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50">
                      <a:moveTo>
                        <a:pt x="1044" y="0"/>
                      </a:moveTo>
                      <a:lnTo>
                        <a:pt x="1044" y="18"/>
                      </a:lnTo>
                      <a:lnTo>
                        <a:pt x="1044" y="36"/>
                      </a:lnTo>
                      <a:lnTo>
                        <a:pt x="1044" y="54"/>
                      </a:lnTo>
                      <a:lnTo>
                        <a:pt x="1038" y="72"/>
                      </a:lnTo>
                      <a:lnTo>
                        <a:pt x="1038" y="90"/>
                      </a:lnTo>
                      <a:lnTo>
                        <a:pt x="1038" y="108"/>
                      </a:lnTo>
                      <a:lnTo>
                        <a:pt x="1032" y="132"/>
                      </a:lnTo>
                      <a:lnTo>
                        <a:pt x="1032" y="150"/>
                      </a:lnTo>
                      <a:lnTo>
                        <a:pt x="1032" y="168"/>
                      </a:lnTo>
                      <a:lnTo>
                        <a:pt x="1026" y="186"/>
                      </a:lnTo>
                      <a:lnTo>
                        <a:pt x="1026" y="204"/>
                      </a:lnTo>
                      <a:lnTo>
                        <a:pt x="1020" y="222"/>
                      </a:lnTo>
                      <a:lnTo>
                        <a:pt x="1014" y="240"/>
                      </a:lnTo>
                      <a:lnTo>
                        <a:pt x="1014" y="252"/>
                      </a:lnTo>
                      <a:lnTo>
                        <a:pt x="1008" y="270"/>
                      </a:lnTo>
                      <a:lnTo>
                        <a:pt x="1002" y="288"/>
                      </a:lnTo>
                      <a:lnTo>
                        <a:pt x="996" y="306"/>
                      </a:lnTo>
                      <a:lnTo>
                        <a:pt x="990" y="324"/>
                      </a:lnTo>
                      <a:lnTo>
                        <a:pt x="984" y="342"/>
                      </a:lnTo>
                      <a:lnTo>
                        <a:pt x="978" y="360"/>
                      </a:lnTo>
                      <a:lnTo>
                        <a:pt x="972" y="378"/>
                      </a:lnTo>
                      <a:lnTo>
                        <a:pt x="966" y="396"/>
                      </a:lnTo>
                      <a:lnTo>
                        <a:pt x="960" y="408"/>
                      </a:lnTo>
                      <a:lnTo>
                        <a:pt x="954" y="426"/>
                      </a:lnTo>
                      <a:lnTo>
                        <a:pt x="942" y="444"/>
                      </a:lnTo>
                      <a:lnTo>
                        <a:pt x="936" y="462"/>
                      </a:lnTo>
                      <a:lnTo>
                        <a:pt x="930" y="474"/>
                      </a:lnTo>
                      <a:lnTo>
                        <a:pt x="918" y="492"/>
                      </a:lnTo>
                      <a:lnTo>
                        <a:pt x="912" y="510"/>
                      </a:lnTo>
                      <a:lnTo>
                        <a:pt x="900" y="528"/>
                      </a:lnTo>
                      <a:lnTo>
                        <a:pt x="894" y="540"/>
                      </a:lnTo>
                      <a:lnTo>
                        <a:pt x="882" y="558"/>
                      </a:lnTo>
                      <a:lnTo>
                        <a:pt x="876" y="570"/>
                      </a:lnTo>
                      <a:lnTo>
                        <a:pt x="864" y="588"/>
                      </a:lnTo>
                      <a:lnTo>
                        <a:pt x="852" y="600"/>
                      </a:lnTo>
                      <a:lnTo>
                        <a:pt x="846" y="618"/>
                      </a:lnTo>
                      <a:lnTo>
                        <a:pt x="834" y="630"/>
                      </a:lnTo>
                      <a:lnTo>
                        <a:pt x="822" y="648"/>
                      </a:lnTo>
                      <a:lnTo>
                        <a:pt x="810" y="660"/>
                      </a:lnTo>
                      <a:lnTo>
                        <a:pt x="798" y="672"/>
                      </a:lnTo>
                      <a:lnTo>
                        <a:pt x="786" y="690"/>
                      </a:lnTo>
                      <a:lnTo>
                        <a:pt x="774" y="702"/>
                      </a:lnTo>
                      <a:lnTo>
                        <a:pt x="762" y="714"/>
                      </a:lnTo>
                      <a:lnTo>
                        <a:pt x="750" y="726"/>
                      </a:lnTo>
                      <a:lnTo>
                        <a:pt x="738" y="744"/>
                      </a:lnTo>
                      <a:lnTo>
                        <a:pt x="726" y="756"/>
                      </a:lnTo>
                      <a:lnTo>
                        <a:pt x="708" y="768"/>
                      </a:lnTo>
                      <a:lnTo>
                        <a:pt x="696" y="780"/>
                      </a:lnTo>
                      <a:lnTo>
                        <a:pt x="684" y="792"/>
                      </a:lnTo>
                      <a:lnTo>
                        <a:pt x="672" y="804"/>
                      </a:lnTo>
                      <a:lnTo>
                        <a:pt x="654" y="816"/>
                      </a:lnTo>
                      <a:lnTo>
                        <a:pt x="642" y="828"/>
                      </a:lnTo>
                      <a:lnTo>
                        <a:pt x="624" y="840"/>
                      </a:lnTo>
                      <a:lnTo>
                        <a:pt x="612" y="846"/>
                      </a:lnTo>
                      <a:lnTo>
                        <a:pt x="600" y="858"/>
                      </a:lnTo>
                      <a:lnTo>
                        <a:pt x="582" y="870"/>
                      </a:lnTo>
                      <a:lnTo>
                        <a:pt x="570" y="882"/>
                      </a:lnTo>
                      <a:lnTo>
                        <a:pt x="552" y="888"/>
                      </a:lnTo>
                      <a:lnTo>
                        <a:pt x="534" y="900"/>
                      </a:lnTo>
                      <a:lnTo>
                        <a:pt x="522" y="906"/>
                      </a:lnTo>
                      <a:lnTo>
                        <a:pt x="504" y="918"/>
                      </a:lnTo>
                      <a:lnTo>
                        <a:pt x="486" y="924"/>
                      </a:lnTo>
                      <a:lnTo>
                        <a:pt x="474" y="936"/>
                      </a:lnTo>
                      <a:lnTo>
                        <a:pt x="456" y="942"/>
                      </a:lnTo>
                      <a:lnTo>
                        <a:pt x="438" y="948"/>
                      </a:lnTo>
                      <a:lnTo>
                        <a:pt x="426" y="960"/>
                      </a:lnTo>
                      <a:lnTo>
                        <a:pt x="408" y="966"/>
                      </a:lnTo>
                      <a:lnTo>
                        <a:pt x="390" y="972"/>
                      </a:lnTo>
                      <a:lnTo>
                        <a:pt x="372" y="978"/>
                      </a:lnTo>
                      <a:lnTo>
                        <a:pt x="354" y="984"/>
                      </a:lnTo>
                      <a:lnTo>
                        <a:pt x="336" y="990"/>
                      </a:lnTo>
                      <a:lnTo>
                        <a:pt x="324" y="996"/>
                      </a:lnTo>
                      <a:lnTo>
                        <a:pt x="306" y="1002"/>
                      </a:lnTo>
                      <a:lnTo>
                        <a:pt x="288" y="1008"/>
                      </a:lnTo>
                      <a:lnTo>
                        <a:pt x="270" y="1014"/>
                      </a:lnTo>
                      <a:lnTo>
                        <a:pt x="252" y="1020"/>
                      </a:lnTo>
                      <a:lnTo>
                        <a:pt x="234" y="1020"/>
                      </a:lnTo>
                      <a:lnTo>
                        <a:pt x="216" y="1026"/>
                      </a:lnTo>
                      <a:lnTo>
                        <a:pt x="198" y="1032"/>
                      </a:lnTo>
                      <a:lnTo>
                        <a:pt x="180" y="1032"/>
                      </a:lnTo>
                      <a:lnTo>
                        <a:pt x="162" y="1038"/>
                      </a:lnTo>
                      <a:lnTo>
                        <a:pt x="144" y="1038"/>
                      </a:lnTo>
                      <a:lnTo>
                        <a:pt x="126" y="1038"/>
                      </a:lnTo>
                      <a:lnTo>
                        <a:pt x="108" y="1044"/>
                      </a:lnTo>
                      <a:lnTo>
                        <a:pt x="90" y="1044"/>
                      </a:lnTo>
                      <a:lnTo>
                        <a:pt x="72" y="1044"/>
                      </a:lnTo>
                      <a:lnTo>
                        <a:pt x="54" y="1050"/>
                      </a:lnTo>
                      <a:lnTo>
                        <a:pt x="36" y="1050"/>
                      </a:lnTo>
                      <a:lnTo>
                        <a:pt x="18" y="1050"/>
                      </a:lnTo>
                      <a:lnTo>
                        <a:pt x="0" y="1050"/>
                      </a:lnTo>
                      <a:lnTo>
                        <a:pt x="0" y="372"/>
                      </a:lnTo>
                      <a:lnTo>
                        <a:pt x="6" y="372"/>
                      </a:lnTo>
                      <a:lnTo>
                        <a:pt x="12" y="372"/>
                      </a:lnTo>
                      <a:lnTo>
                        <a:pt x="18" y="372"/>
                      </a:lnTo>
                      <a:lnTo>
                        <a:pt x="24" y="372"/>
                      </a:lnTo>
                      <a:lnTo>
                        <a:pt x="30" y="372"/>
                      </a:lnTo>
                      <a:lnTo>
                        <a:pt x="36" y="366"/>
                      </a:lnTo>
                      <a:lnTo>
                        <a:pt x="42" y="366"/>
                      </a:lnTo>
                      <a:lnTo>
                        <a:pt x="48" y="366"/>
                      </a:lnTo>
                      <a:lnTo>
                        <a:pt x="54" y="366"/>
                      </a:lnTo>
                      <a:lnTo>
                        <a:pt x="60" y="366"/>
                      </a:lnTo>
                      <a:lnTo>
                        <a:pt x="66" y="366"/>
                      </a:lnTo>
                      <a:lnTo>
                        <a:pt x="72" y="360"/>
                      </a:lnTo>
                      <a:lnTo>
                        <a:pt x="78" y="360"/>
                      </a:lnTo>
                      <a:lnTo>
                        <a:pt x="90" y="360"/>
                      </a:lnTo>
                      <a:lnTo>
                        <a:pt x="96" y="360"/>
                      </a:lnTo>
                      <a:lnTo>
                        <a:pt x="102" y="354"/>
                      </a:lnTo>
                      <a:lnTo>
                        <a:pt x="108" y="354"/>
                      </a:lnTo>
                      <a:lnTo>
                        <a:pt x="114" y="354"/>
                      </a:lnTo>
                      <a:lnTo>
                        <a:pt x="120" y="348"/>
                      </a:lnTo>
                      <a:lnTo>
                        <a:pt x="126" y="348"/>
                      </a:lnTo>
                      <a:lnTo>
                        <a:pt x="132" y="348"/>
                      </a:lnTo>
                      <a:lnTo>
                        <a:pt x="138" y="342"/>
                      </a:lnTo>
                      <a:lnTo>
                        <a:pt x="144" y="342"/>
                      </a:lnTo>
                      <a:lnTo>
                        <a:pt x="150" y="336"/>
                      </a:lnTo>
                      <a:lnTo>
                        <a:pt x="156" y="336"/>
                      </a:lnTo>
                      <a:lnTo>
                        <a:pt x="162" y="330"/>
                      </a:lnTo>
                      <a:lnTo>
                        <a:pt x="168" y="330"/>
                      </a:lnTo>
                      <a:lnTo>
                        <a:pt x="174" y="324"/>
                      </a:lnTo>
                      <a:lnTo>
                        <a:pt x="180" y="324"/>
                      </a:lnTo>
                      <a:lnTo>
                        <a:pt x="186" y="318"/>
                      </a:lnTo>
                      <a:lnTo>
                        <a:pt x="192" y="312"/>
                      </a:lnTo>
                      <a:lnTo>
                        <a:pt x="198" y="312"/>
                      </a:lnTo>
                      <a:lnTo>
                        <a:pt x="204" y="306"/>
                      </a:lnTo>
                      <a:lnTo>
                        <a:pt x="210" y="306"/>
                      </a:lnTo>
                      <a:lnTo>
                        <a:pt x="216" y="300"/>
                      </a:lnTo>
                      <a:lnTo>
                        <a:pt x="216" y="294"/>
                      </a:lnTo>
                      <a:lnTo>
                        <a:pt x="222" y="294"/>
                      </a:lnTo>
                      <a:lnTo>
                        <a:pt x="228" y="288"/>
                      </a:lnTo>
                      <a:lnTo>
                        <a:pt x="234" y="282"/>
                      </a:lnTo>
                      <a:lnTo>
                        <a:pt x="240" y="282"/>
                      </a:lnTo>
                      <a:lnTo>
                        <a:pt x="246" y="276"/>
                      </a:lnTo>
                      <a:lnTo>
                        <a:pt x="246" y="270"/>
                      </a:lnTo>
                      <a:lnTo>
                        <a:pt x="252" y="264"/>
                      </a:lnTo>
                      <a:lnTo>
                        <a:pt x="258" y="264"/>
                      </a:lnTo>
                      <a:lnTo>
                        <a:pt x="264" y="258"/>
                      </a:lnTo>
                      <a:lnTo>
                        <a:pt x="264" y="252"/>
                      </a:lnTo>
                      <a:lnTo>
                        <a:pt x="270" y="246"/>
                      </a:lnTo>
                      <a:lnTo>
                        <a:pt x="276" y="246"/>
                      </a:lnTo>
                      <a:lnTo>
                        <a:pt x="276" y="240"/>
                      </a:lnTo>
                      <a:lnTo>
                        <a:pt x="282" y="234"/>
                      </a:lnTo>
                      <a:lnTo>
                        <a:pt x="288" y="228"/>
                      </a:lnTo>
                      <a:lnTo>
                        <a:pt x="288" y="222"/>
                      </a:lnTo>
                      <a:lnTo>
                        <a:pt x="294" y="216"/>
                      </a:lnTo>
                      <a:lnTo>
                        <a:pt x="300" y="216"/>
                      </a:lnTo>
                      <a:lnTo>
                        <a:pt x="300" y="210"/>
                      </a:lnTo>
                      <a:lnTo>
                        <a:pt x="306" y="204"/>
                      </a:lnTo>
                      <a:lnTo>
                        <a:pt x="306" y="198"/>
                      </a:lnTo>
                      <a:lnTo>
                        <a:pt x="312" y="192"/>
                      </a:lnTo>
                      <a:lnTo>
                        <a:pt x="318" y="186"/>
                      </a:lnTo>
                      <a:lnTo>
                        <a:pt x="318" y="180"/>
                      </a:lnTo>
                      <a:lnTo>
                        <a:pt x="324" y="174"/>
                      </a:lnTo>
                      <a:lnTo>
                        <a:pt x="324" y="168"/>
                      </a:lnTo>
                      <a:lnTo>
                        <a:pt x="330" y="162"/>
                      </a:lnTo>
                      <a:lnTo>
                        <a:pt x="330" y="156"/>
                      </a:lnTo>
                      <a:lnTo>
                        <a:pt x="330" y="150"/>
                      </a:lnTo>
                      <a:lnTo>
                        <a:pt x="336" y="144"/>
                      </a:lnTo>
                      <a:lnTo>
                        <a:pt x="336" y="138"/>
                      </a:lnTo>
                      <a:lnTo>
                        <a:pt x="342" y="132"/>
                      </a:lnTo>
                      <a:lnTo>
                        <a:pt x="342" y="126"/>
                      </a:lnTo>
                      <a:lnTo>
                        <a:pt x="342" y="120"/>
                      </a:lnTo>
                      <a:lnTo>
                        <a:pt x="348" y="114"/>
                      </a:lnTo>
                      <a:lnTo>
                        <a:pt x="348" y="108"/>
                      </a:lnTo>
                      <a:lnTo>
                        <a:pt x="348" y="102"/>
                      </a:lnTo>
                      <a:lnTo>
                        <a:pt x="354" y="96"/>
                      </a:lnTo>
                      <a:lnTo>
                        <a:pt x="354" y="90"/>
                      </a:lnTo>
                      <a:lnTo>
                        <a:pt x="354" y="84"/>
                      </a:lnTo>
                      <a:lnTo>
                        <a:pt x="354" y="78"/>
                      </a:lnTo>
                      <a:lnTo>
                        <a:pt x="360" y="72"/>
                      </a:lnTo>
                      <a:lnTo>
                        <a:pt x="360" y="66"/>
                      </a:lnTo>
                      <a:lnTo>
                        <a:pt x="360" y="60"/>
                      </a:lnTo>
                      <a:lnTo>
                        <a:pt x="360" y="54"/>
                      </a:lnTo>
                      <a:lnTo>
                        <a:pt x="360" y="48"/>
                      </a:lnTo>
                      <a:lnTo>
                        <a:pt x="360" y="42"/>
                      </a:lnTo>
                      <a:lnTo>
                        <a:pt x="366" y="36"/>
                      </a:lnTo>
                      <a:lnTo>
                        <a:pt x="366" y="30"/>
                      </a:lnTo>
                      <a:lnTo>
                        <a:pt x="366" y="18"/>
                      </a:lnTo>
                      <a:lnTo>
                        <a:pt x="366" y="12"/>
                      </a:lnTo>
                      <a:lnTo>
                        <a:pt x="366" y="6"/>
                      </a:lnTo>
                      <a:lnTo>
                        <a:pt x="366" y="0"/>
                      </a:lnTo>
                      <a:lnTo>
                        <a:pt x="1044" y="0"/>
                      </a:lnTo>
                      <a:close/>
                    </a:path>
                  </a:pathLst>
                </a:custGeom>
                <a:solidFill>
                  <a:srgbClr val="FFCC00"/>
                </a:solidFill>
                <a:ln w="9525">
                  <a:noFill/>
                  <a:round/>
                  <a:headEnd/>
                  <a:tailEnd/>
                </a:ln>
              </p:spPr>
              <p:txBody>
                <a:bodyPr/>
                <a:lstStyle/>
                <a:p>
                  <a:pPr defTabSz="914012" fontAlgn="auto">
                    <a:spcBef>
                      <a:spcPts val="0"/>
                    </a:spcBef>
                    <a:spcAft>
                      <a:spcPts val="0"/>
                    </a:spcAft>
                    <a:buFont typeface="Wingdings" pitchFamily="2" charset="2"/>
                    <a:buNone/>
                  </a:pPr>
                  <a:endParaRPr lang="zh-CN" altLang="en-US" sz="1700" b="0" kern="0" dirty="0" smtClean="0">
                    <a:solidFill>
                      <a:schemeClr val="bg1"/>
                    </a:solidFill>
                    <a:latin typeface="+mn-lt"/>
                    <a:ea typeface="Arial Unicode MS" panose="020B0604020202020204" pitchFamily="34" charset="-128"/>
                  </a:endParaRPr>
                </a:p>
              </p:txBody>
            </p:sp>
            <p:sp>
              <p:nvSpPr>
                <p:cNvPr id="18" name="Freeform 4"/>
                <p:cNvSpPr>
                  <a:spLocks/>
                </p:cNvSpPr>
                <p:nvPr/>
              </p:nvSpPr>
              <p:spPr bwMode="auto">
                <a:xfrm>
                  <a:off x="2888" y="1453"/>
                  <a:ext cx="1044" cy="1044"/>
                </a:xfrm>
                <a:custGeom>
                  <a:avLst/>
                  <a:gdLst>
                    <a:gd name="T0" fmla="*/ 36 w 1044"/>
                    <a:gd name="T1" fmla="*/ 0 h 1044"/>
                    <a:gd name="T2" fmla="*/ 90 w 1044"/>
                    <a:gd name="T3" fmla="*/ 0 h 1044"/>
                    <a:gd name="T4" fmla="*/ 144 w 1044"/>
                    <a:gd name="T5" fmla="*/ 6 h 1044"/>
                    <a:gd name="T6" fmla="*/ 198 w 1044"/>
                    <a:gd name="T7" fmla="*/ 18 h 1044"/>
                    <a:gd name="T8" fmla="*/ 252 w 1044"/>
                    <a:gd name="T9" fmla="*/ 30 h 1044"/>
                    <a:gd name="T10" fmla="*/ 306 w 1044"/>
                    <a:gd name="T11" fmla="*/ 42 h 1044"/>
                    <a:gd name="T12" fmla="*/ 354 w 1044"/>
                    <a:gd name="T13" fmla="*/ 60 h 1044"/>
                    <a:gd name="T14" fmla="*/ 408 w 1044"/>
                    <a:gd name="T15" fmla="*/ 84 h 1044"/>
                    <a:gd name="T16" fmla="*/ 456 w 1044"/>
                    <a:gd name="T17" fmla="*/ 102 h 1044"/>
                    <a:gd name="T18" fmla="*/ 504 w 1044"/>
                    <a:gd name="T19" fmla="*/ 132 h 1044"/>
                    <a:gd name="T20" fmla="*/ 552 w 1044"/>
                    <a:gd name="T21" fmla="*/ 156 h 1044"/>
                    <a:gd name="T22" fmla="*/ 600 w 1044"/>
                    <a:gd name="T23" fmla="*/ 186 h 1044"/>
                    <a:gd name="T24" fmla="*/ 642 w 1044"/>
                    <a:gd name="T25" fmla="*/ 222 h 1044"/>
                    <a:gd name="T26" fmla="*/ 684 w 1044"/>
                    <a:gd name="T27" fmla="*/ 258 h 1044"/>
                    <a:gd name="T28" fmla="*/ 726 w 1044"/>
                    <a:gd name="T29" fmla="*/ 294 h 1044"/>
                    <a:gd name="T30" fmla="*/ 762 w 1044"/>
                    <a:gd name="T31" fmla="*/ 330 h 1044"/>
                    <a:gd name="T32" fmla="*/ 798 w 1044"/>
                    <a:gd name="T33" fmla="*/ 372 h 1044"/>
                    <a:gd name="T34" fmla="*/ 834 w 1044"/>
                    <a:gd name="T35" fmla="*/ 414 h 1044"/>
                    <a:gd name="T36" fmla="*/ 864 w 1044"/>
                    <a:gd name="T37" fmla="*/ 462 h 1044"/>
                    <a:gd name="T38" fmla="*/ 894 w 1044"/>
                    <a:gd name="T39" fmla="*/ 504 h 1044"/>
                    <a:gd name="T40" fmla="*/ 918 w 1044"/>
                    <a:gd name="T41" fmla="*/ 552 h 1044"/>
                    <a:gd name="T42" fmla="*/ 942 w 1044"/>
                    <a:gd name="T43" fmla="*/ 606 h 1044"/>
                    <a:gd name="T44" fmla="*/ 966 w 1044"/>
                    <a:gd name="T45" fmla="*/ 654 h 1044"/>
                    <a:gd name="T46" fmla="*/ 984 w 1044"/>
                    <a:gd name="T47" fmla="*/ 702 h 1044"/>
                    <a:gd name="T48" fmla="*/ 1002 w 1044"/>
                    <a:gd name="T49" fmla="*/ 756 h 1044"/>
                    <a:gd name="T50" fmla="*/ 1014 w 1044"/>
                    <a:gd name="T51" fmla="*/ 810 h 1044"/>
                    <a:gd name="T52" fmla="*/ 1026 w 1044"/>
                    <a:gd name="T53" fmla="*/ 864 h 1044"/>
                    <a:gd name="T54" fmla="*/ 1032 w 1044"/>
                    <a:gd name="T55" fmla="*/ 918 h 1044"/>
                    <a:gd name="T56" fmla="*/ 1038 w 1044"/>
                    <a:gd name="T57" fmla="*/ 972 h 1044"/>
                    <a:gd name="T58" fmla="*/ 1044 w 1044"/>
                    <a:gd name="T59" fmla="*/ 1026 h 1044"/>
                    <a:gd name="T60" fmla="*/ 366 w 1044"/>
                    <a:gd name="T61" fmla="*/ 1038 h 1044"/>
                    <a:gd name="T62" fmla="*/ 366 w 1044"/>
                    <a:gd name="T63" fmla="*/ 1020 h 1044"/>
                    <a:gd name="T64" fmla="*/ 360 w 1044"/>
                    <a:gd name="T65" fmla="*/ 1002 h 1044"/>
                    <a:gd name="T66" fmla="*/ 360 w 1044"/>
                    <a:gd name="T67" fmla="*/ 984 h 1044"/>
                    <a:gd name="T68" fmla="*/ 354 w 1044"/>
                    <a:gd name="T69" fmla="*/ 960 h 1044"/>
                    <a:gd name="T70" fmla="*/ 348 w 1044"/>
                    <a:gd name="T71" fmla="*/ 942 h 1044"/>
                    <a:gd name="T72" fmla="*/ 342 w 1044"/>
                    <a:gd name="T73" fmla="*/ 924 h 1044"/>
                    <a:gd name="T74" fmla="*/ 336 w 1044"/>
                    <a:gd name="T75" fmla="*/ 906 h 1044"/>
                    <a:gd name="T76" fmla="*/ 330 w 1044"/>
                    <a:gd name="T77" fmla="*/ 888 h 1044"/>
                    <a:gd name="T78" fmla="*/ 324 w 1044"/>
                    <a:gd name="T79" fmla="*/ 870 h 1044"/>
                    <a:gd name="T80" fmla="*/ 312 w 1044"/>
                    <a:gd name="T81" fmla="*/ 858 h 1044"/>
                    <a:gd name="T82" fmla="*/ 300 w 1044"/>
                    <a:gd name="T83" fmla="*/ 840 h 1044"/>
                    <a:gd name="T84" fmla="*/ 288 w 1044"/>
                    <a:gd name="T85" fmla="*/ 822 h 1044"/>
                    <a:gd name="T86" fmla="*/ 276 w 1044"/>
                    <a:gd name="T87" fmla="*/ 810 h 1044"/>
                    <a:gd name="T88" fmla="*/ 264 w 1044"/>
                    <a:gd name="T89" fmla="*/ 792 h 1044"/>
                    <a:gd name="T90" fmla="*/ 252 w 1044"/>
                    <a:gd name="T91" fmla="*/ 780 h 1044"/>
                    <a:gd name="T92" fmla="*/ 240 w 1044"/>
                    <a:gd name="T93" fmla="*/ 768 h 1044"/>
                    <a:gd name="T94" fmla="*/ 222 w 1044"/>
                    <a:gd name="T95" fmla="*/ 756 h 1044"/>
                    <a:gd name="T96" fmla="*/ 210 w 1044"/>
                    <a:gd name="T97" fmla="*/ 744 h 1044"/>
                    <a:gd name="T98" fmla="*/ 192 w 1044"/>
                    <a:gd name="T99" fmla="*/ 732 h 1044"/>
                    <a:gd name="T100" fmla="*/ 174 w 1044"/>
                    <a:gd name="T101" fmla="*/ 720 h 1044"/>
                    <a:gd name="T102" fmla="*/ 156 w 1044"/>
                    <a:gd name="T103" fmla="*/ 714 h 1044"/>
                    <a:gd name="T104" fmla="*/ 144 w 1044"/>
                    <a:gd name="T105" fmla="*/ 708 h 1044"/>
                    <a:gd name="T106" fmla="*/ 126 w 1044"/>
                    <a:gd name="T107" fmla="*/ 696 h 1044"/>
                    <a:gd name="T108" fmla="*/ 108 w 1044"/>
                    <a:gd name="T109" fmla="*/ 690 h 1044"/>
                    <a:gd name="T110" fmla="*/ 90 w 1044"/>
                    <a:gd name="T111" fmla="*/ 690 h 1044"/>
                    <a:gd name="T112" fmla="*/ 66 w 1044"/>
                    <a:gd name="T113" fmla="*/ 684 h 1044"/>
                    <a:gd name="T114" fmla="*/ 48 w 1044"/>
                    <a:gd name="T115" fmla="*/ 678 h 1044"/>
                    <a:gd name="T116" fmla="*/ 30 w 1044"/>
                    <a:gd name="T117" fmla="*/ 678 h 1044"/>
                    <a:gd name="T118" fmla="*/ 12 w 1044"/>
                    <a:gd name="T119" fmla="*/ 678 h 1044"/>
                    <a:gd name="T120" fmla="*/ 0 w 1044"/>
                    <a:gd name="T121" fmla="*/ 0 h 10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44"/>
                    <a:gd name="T185" fmla="*/ 1044 w 1044"/>
                    <a:gd name="T186" fmla="*/ 1044 h 10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44">
                      <a:moveTo>
                        <a:pt x="0" y="0"/>
                      </a:moveTo>
                      <a:lnTo>
                        <a:pt x="18" y="0"/>
                      </a:lnTo>
                      <a:lnTo>
                        <a:pt x="36" y="0"/>
                      </a:lnTo>
                      <a:lnTo>
                        <a:pt x="54" y="0"/>
                      </a:lnTo>
                      <a:lnTo>
                        <a:pt x="72" y="0"/>
                      </a:lnTo>
                      <a:lnTo>
                        <a:pt x="90" y="0"/>
                      </a:lnTo>
                      <a:lnTo>
                        <a:pt x="108" y="6"/>
                      </a:lnTo>
                      <a:lnTo>
                        <a:pt x="126" y="6"/>
                      </a:lnTo>
                      <a:lnTo>
                        <a:pt x="144" y="6"/>
                      </a:lnTo>
                      <a:lnTo>
                        <a:pt x="162" y="12"/>
                      </a:lnTo>
                      <a:lnTo>
                        <a:pt x="180" y="12"/>
                      </a:lnTo>
                      <a:lnTo>
                        <a:pt x="198" y="18"/>
                      </a:lnTo>
                      <a:lnTo>
                        <a:pt x="216" y="24"/>
                      </a:lnTo>
                      <a:lnTo>
                        <a:pt x="234" y="24"/>
                      </a:lnTo>
                      <a:lnTo>
                        <a:pt x="252" y="30"/>
                      </a:lnTo>
                      <a:lnTo>
                        <a:pt x="270" y="36"/>
                      </a:lnTo>
                      <a:lnTo>
                        <a:pt x="288" y="42"/>
                      </a:lnTo>
                      <a:lnTo>
                        <a:pt x="306" y="42"/>
                      </a:lnTo>
                      <a:lnTo>
                        <a:pt x="324" y="48"/>
                      </a:lnTo>
                      <a:lnTo>
                        <a:pt x="336" y="54"/>
                      </a:lnTo>
                      <a:lnTo>
                        <a:pt x="354" y="60"/>
                      </a:lnTo>
                      <a:lnTo>
                        <a:pt x="372" y="66"/>
                      </a:lnTo>
                      <a:lnTo>
                        <a:pt x="390" y="72"/>
                      </a:lnTo>
                      <a:lnTo>
                        <a:pt x="408" y="84"/>
                      </a:lnTo>
                      <a:lnTo>
                        <a:pt x="426" y="90"/>
                      </a:lnTo>
                      <a:lnTo>
                        <a:pt x="438" y="96"/>
                      </a:lnTo>
                      <a:lnTo>
                        <a:pt x="456" y="102"/>
                      </a:lnTo>
                      <a:lnTo>
                        <a:pt x="474" y="114"/>
                      </a:lnTo>
                      <a:lnTo>
                        <a:pt x="486" y="120"/>
                      </a:lnTo>
                      <a:lnTo>
                        <a:pt x="504" y="132"/>
                      </a:lnTo>
                      <a:lnTo>
                        <a:pt x="522" y="138"/>
                      </a:lnTo>
                      <a:lnTo>
                        <a:pt x="534" y="150"/>
                      </a:lnTo>
                      <a:lnTo>
                        <a:pt x="552" y="156"/>
                      </a:lnTo>
                      <a:lnTo>
                        <a:pt x="570" y="168"/>
                      </a:lnTo>
                      <a:lnTo>
                        <a:pt x="582" y="180"/>
                      </a:lnTo>
                      <a:lnTo>
                        <a:pt x="600" y="186"/>
                      </a:lnTo>
                      <a:lnTo>
                        <a:pt x="612" y="198"/>
                      </a:lnTo>
                      <a:lnTo>
                        <a:pt x="624" y="210"/>
                      </a:lnTo>
                      <a:lnTo>
                        <a:pt x="642" y="222"/>
                      </a:lnTo>
                      <a:lnTo>
                        <a:pt x="654" y="234"/>
                      </a:lnTo>
                      <a:lnTo>
                        <a:pt x="672" y="246"/>
                      </a:lnTo>
                      <a:lnTo>
                        <a:pt x="684" y="258"/>
                      </a:lnTo>
                      <a:lnTo>
                        <a:pt x="696" y="270"/>
                      </a:lnTo>
                      <a:lnTo>
                        <a:pt x="708" y="282"/>
                      </a:lnTo>
                      <a:lnTo>
                        <a:pt x="726" y="294"/>
                      </a:lnTo>
                      <a:lnTo>
                        <a:pt x="738" y="306"/>
                      </a:lnTo>
                      <a:lnTo>
                        <a:pt x="750" y="318"/>
                      </a:lnTo>
                      <a:lnTo>
                        <a:pt x="762" y="330"/>
                      </a:lnTo>
                      <a:lnTo>
                        <a:pt x="774" y="342"/>
                      </a:lnTo>
                      <a:lnTo>
                        <a:pt x="786" y="360"/>
                      </a:lnTo>
                      <a:lnTo>
                        <a:pt x="798" y="372"/>
                      </a:lnTo>
                      <a:lnTo>
                        <a:pt x="810" y="384"/>
                      </a:lnTo>
                      <a:lnTo>
                        <a:pt x="822" y="402"/>
                      </a:lnTo>
                      <a:lnTo>
                        <a:pt x="834" y="414"/>
                      </a:lnTo>
                      <a:lnTo>
                        <a:pt x="846" y="432"/>
                      </a:lnTo>
                      <a:lnTo>
                        <a:pt x="852" y="444"/>
                      </a:lnTo>
                      <a:lnTo>
                        <a:pt x="864" y="462"/>
                      </a:lnTo>
                      <a:lnTo>
                        <a:pt x="876" y="474"/>
                      </a:lnTo>
                      <a:lnTo>
                        <a:pt x="882" y="492"/>
                      </a:lnTo>
                      <a:lnTo>
                        <a:pt x="894" y="504"/>
                      </a:lnTo>
                      <a:lnTo>
                        <a:pt x="900" y="522"/>
                      </a:lnTo>
                      <a:lnTo>
                        <a:pt x="912" y="540"/>
                      </a:lnTo>
                      <a:lnTo>
                        <a:pt x="918" y="552"/>
                      </a:lnTo>
                      <a:lnTo>
                        <a:pt x="930" y="570"/>
                      </a:lnTo>
                      <a:lnTo>
                        <a:pt x="936" y="588"/>
                      </a:lnTo>
                      <a:lnTo>
                        <a:pt x="942" y="606"/>
                      </a:lnTo>
                      <a:lnTo>
                        <a:pt x="954" y="618"/>
                      </a:lnTo>
                      <a:lnTo>
                        <a:pt x="960" y="636"/>
                      </a:lnTo>
                      <a:lnTo>
                        <a:pt x="966" y="654"/>
                      </a:lnTo>
                      <a:lnTo>
                        <a:pt x="972" y="672"/>
                      </a:lnTo>
                      <a:lnTo>
                        <a:pt x="978" y="690"/>
                      </a:lnTo>
                      <a:lnTo>
                        <a:pt x="984" y="702"/>
                      </a:lnTo>
                      <a:lnTo>
                        <a:pt x="990" y="720"/>
                      </a:lnTo>
                      <a:lnTo>
                        <a:pt x="996" y="738"/>
                      </a:lnTo>
                      <a:lnTo>
                        <a:pt x="1002" y="756"/>
                      </a:lnTo>
                      <a:lnTo>
                        <a:pt x="1008" y="774"/>
                      </a:lnTo>
                      <a:lnTo>
                        <a:pt x="1014" y="792"/>
                      </a:lnTo>
                      <a:lnTo>
                        <a:pt x="1014" y="810"/>
                      </a:lnTo>
                      <a:lnTo>
                        <a:pt x="1020" y="828"/>
                      </a:lnTo>
                      <a:lnTo>
                        <a:pt x="1026" y="846"/>
                      </a:lnTo>
                      <a:lnTo>
                        <a:pt x="1026" y="864"/>
                      </a:lnTo>
                      <a:lnTo>
                        <a:pt x="1032" y="882"/>
                      </a:lnTo>
                      <a:lnTo>
                        <a:pt x="1032" y="900"/>
                      </a:lnTo>
                      <a:lnTo>
                        <a:pt x="1032" y="918"/>
                      </a:lnTo>
                      <a:lnTo>
                        <a:pt x="1038" y="936"/>
                      </a:lnTo>
                      <a:lnTo>
                        <a:pt x="1038" y="954"/>
                      </a:lnTo>
                      <a:lnTo>
                        <a:pt x="1038" y="972"/>
                      </a:lnTo>
                      <a:lnTo>
                        <a:pt x="1044" y="990"/>
                      </a:lnTo>
                      <a:lnTo>
                        <a:pt x="1044" y="1008"/>
                      </a:lnTo>
                      <a:lnTo>
                        <a:pt x="1044" y="1026"/>
                      </a:lnTo>
                      <a:lnTo>
                        <a:pt x="1044" y="1044"/>
                      </a:lnTo>
                      <a:lnTo>
                        <a:pt x="366" y="1044"/>
                      </a:lnTo>
                      <a:lnTo>
                        <a:pt x="366" y="1038"/>
                      </a:lnTo>
                      <a:lnTo>
                        <a:pt x="366" y="1032"/>
                      </a:lnTo>
                      <a:lnTo>
                        <a:pt x="366" y="1026"/>
                      </a:lnTo>
                      <a:lnTo>
                        <a:pt x="366" y="1020"/>
                      </a:lnTo>
                      <a:lnTo>
                        <a:pt x="366" y="1014"/>
                      </a:lnTo>
                      <a:lnTo>
                        <a:pt x="360" y="1008"/>
                      </a:lnTo>
                      <a:lnTo>
                        <a:pt x="360" y="1002"/>
                      </a:lnTo>
                      <a:lnTo>
                        <a:pt x="360" y="996"/>
                      </a:lnTo>
                      <a:lnTo>
                        <a:pt x="360" y="990"/>
                      </a:lnTo>
                      <a:lnTo>
                        <a:pt x="360" y="984"/>
                      </a:lnTo>
                      <a:lnTo>
                        <a:pt x="360" y="978"/>
                      </a:lnTo>
                      <a:lnTo>
                        <a:pt x="354" y="966"/>
                      </a:lnTo>
                      <a:lnTo>
                        <a:pt x="354" y="960"/>
                      </a:lnTo>
                      <a:lnTo>
                        <a:pt x="354" y="954"/>
                      </a:lnTo>
                      <a:lnTo>
                        <a:pt x="354" y="948"/>
                      </a:lnTo>
                      <a:lnTo>
                        <a:pt x="348" y="942"/>
                      </a:lnTo>
                      <a:lnTo>
                        <a:pt x="348" y="936"/>
                      </a:lnTo>
                      <a:lnTo>
                        <a:pt x="348" y="930"/>
                      </a:lnTo>
                      <a:lnTo>
                        <a:pt x="342" y="924"/>
                      </a:lnTo>
                      <a:lnTo>
                        <a:pt x="342" y="918"/>
                      </a:lnTo>
                      <a:lnTo>
                        <a:pt x="342" y="912"/>
                      </a:lnTo>
                      <a:lnTo>
                        <a:pt x="336" y="906"/>
                      </a:lnTo>
                      <a:lnTo>
                        <a:pt x="336" y="900"/>
                      </a:lnTo>
                      <a:lnTo>
                        <a:pt x="330" y="894"/>
                      </a:lnTo>
                      <a:lnTo>
                        <a:pt x="330" y="888"/>
                      </a:lnTo>
                      <a:lnTo>
                        <a:pt x="330" y="882"/>
                      </a:lnTo>
                      <a:lnTo>
                        <a:pt x="324" y="876"/>
                      </a:lnTo>
                      <a:lnTo>
                        <a:pt x="324" y="870"/>
                      </a:lnTo>
                      <a:lnTo>
                        <a:pt x="318" y="864"/>
                      </a:lnTo>
                      <a:lnTo>
                        <a:pt x="318" y="858"/>
                      </a:lnTo>
                      <a:lnTo>
                        <a:pt x="312" y="858"/>
                      </a:lnTo>
                      <a:lnTo>
                        <a:pt x="306" y="852"/>
                      </a:lnTo>
                      <a:lnTo>
                        <a:pt x="306" y="846"/>
                      </a:lnTo>
                      <a:lnTo>
                        <a:pt x="300" y="840"/>
                      </a:lnTo>
                      <a:lnTo>
                        <a:pt x="300" y="834"/>
                      </a:lnTo>
                      <a:lnTo>
                        <a:pt x="294" y="828"/>
                      </a:lnTo>
                      <a:lnTo>
                        <a:pt x="288" y="822"/>
                      </a:lnTo>
                      <a:lnTo>
                        <a:pt x="288" y="816"/>
                      </a:lnTo>
                      <a:lnTo>
                        <a:pt x="282" y="816"/>
                      </a:lnTo>
                      <a:lnTo>
                        <a:pt x="276" y="810"/>
                      </a:lnTo>
                      <a:lnTo>
                        <a:pt x="276" y="804"/>
                      </a:lnTo>
                      <a:lnTo>
                        <a:pt x="270" y="798"/>
                      </a:lnTo>
                      <a:lnTo>
                        <a:pt x="264" y="792"/>
                      </a:lnTo>
                      <a:lnTo>
                        <a:pt x="258" y="786"/>
                      </a:lnTo>
                      <a:lnTo>
                        <a:pt x="252" y="780"/>
                      </a:lnTo>
                      <a:lnTo>
                        <a:pt x="246" y="774"/>
                      </a:lnTo>
                      <a:lnTo>
                        <a:pt x="240" y="768"/>
                      </a:lnTo>
                      <a:lnTo>
                        <a:pt x="234" y="762"/>
                      </a:lnTo>
                      <a:lnTo>
                        <a:pt x="228" y="756"/>
                      </a:lnTo>
                      <a:lnTo>
                        <a:pt x="222" y="756"/>
                      </a:lnTo>
                      <a:lnTo>
                        <a:pt x="216" y="750"/>
                      </a:lnTo>
                      <a:lnTo>
                        <a:pt x="216" y="744"/>
                      </a:lnTo>
                      <a:lnTo>
                        <a:pt x="210" y="744"/>
                      </a:lnTo>
                      <a:lnTo>
                        <a:pt x="204" y="738"/>
                      </a:lnTo>
                      <a:lnTo>
                        <a:pt x="198" y="738"/>
                      </a:lnTo>
                      <a:lnTo>
                        <a:pt x="192" y="732"/>
                      </a:lnTo>
                      <a:lnTo>
                        <a:pt x="186" y="732"/>
                      </a:lnTo>
                      <a:lnTo>
                        <a:pt x="180" y="726"/>
                      </a:lnTo>
                      <a:lnTo>
                        <a:pt x="174" y="720"/>
                      </a:lnTo>
                      <a:lnTo>
                        <a:pt x="168" y="720"/>
                      </a:lnTo>
                      <a:lnTo>
                        <a:pt x="162" y="714"/>
                      </a:lnTo>
                      <a:lnTo>
                        <a:pt x="156" y="714"/>
                      </a:lnTo>
                      <a:lnTo>
                        <a:pt x="150" y="708"/>
                      </a:lnTo>
                      <a:lnTo>
                        <a:pt x="144" y="708"/>
                      </a:lnTo>
                      <a:lnTo>
                        <a:pt x="138" y="702"/>
                      </a:lnTo>
                      <a:lnTo>
                        <a:pt x="132" y="702"/>
                      </a:lnTo>
                      <a:lnTo>
                        <a:pt x="126" y="696"/>
                      </a:lnTo>
                      <a:lnTo>
                        <a:pt x="120" y="696"/>
                      </a:lnTo>
                      <a:lnTo>
                        <a:pt x="114" y="696"/>
                      </a:lnTo>
                      <a:lnTo>
                        <a:pt x="108" y="690"/>
                      </a:lnTo>
                      <a:lnTo>
                        <a:pt x="102" y="690"/>
                      </a:lnTo>
                      <a:lnTo>
                        <a:pt x="96" y="690"/>
                      </a:lnTo>
                      <a:lnTo>
                        <a:pt x="90" y="690"/>
                      </a:lnTo>
                      <a:lnTo>
                        <a:pt x="78" y="684"/>
                      </a:lnTo>
                      <a:lnTo>
                        <a:pt x="72" y="684"/>
                      </a:lnTo>
                      <a:lnTo>
                        <a:pt x="66" y="684"/>
                      </a:lnTo>
                      <a:lnTo>
                        <a:pt x="60" y="684"/>
                      </a:lnTo>
                      <a:lnTo>
                        <a:pt x="54" y="684"/>
                      </a:lnTo>
                      <a:lnTo>
                        <a:pt x="48" y="678"/>
                      </a:lnTo>
                      <a:lnTo>
                        <a:pt x="42" y="678"/>
                      </a:lnTo>
                      <a:lnTo>
                        <a:pt x="36" y="678"/>
                      </a:lnTo>
                      <a:lnTo>
                        <a:pt x="30" y="678"/>
                      </a:lnTo>
                      <a:lnTo>
                        <a:pt x="24" y="678"/>
                      </a:lnTo>
                      <a:lnTo>
                        <a:pt x="18" y="678"/>
                      </a:lnTo>
                      <a:lnTo>
                        <a:pt x="12" y="678"/>
                      </a:lnTo>
                      <a:lnTo>
                        <a:pt x="6" y="678"/>
                      </a:lnTo>
                      <a:lnTo>
                        <a:pt x="0" y="678"/>
                      </a:lnTo>
                      <a:lnTo>
                        <a:pt x="0" y="0"/>
                      </a:lnTo>
                      <a:close/>
                    </a:path>
                  </a:pathLst>
                </a:custGeom>
                <a:solidFill>
                  <a:srgbClr val="11AF42"/>
                </a:solidFill>
                <a:ln w="9525">
                  <a:noFill/>
                  <a:round/>
                  <a:headEnd/>
                  <a:tailEnd/>
                </a:ln>
              </p:spPr>
              <p:txBody>
                <a:bodyPr/>
                <a:lstStyle/>
                <a:p>
                  <a:pPr defTabSz="914012" fontAlgn="auto">
                    <a:spcBef>
                      <a:spcPts val="0"/>
                    </a:spcBef>
                    <a:spcAft>
                      <a:spcPts val="0"/>
                    </a:spcAft>
                    <a:buFont typeface="Wingdings" pitchFamily="2" charset="2"/>
                    <a:buNone/>
                  </a:pPr>
                  <a:endParaRPr lang="zh-CN" altLang="en-US" sz="1700" b="0" kern="0" dirty="0" smtClean="0">
                    <a:solidFill>
                      <a:schemeClr val="bg1"/>
                    </a:solidFill>
                    <a:latin typeface="+mn-lt"/>
                    <a:ea typeface="Arial Unicode MS" panose="020B0604020202020204" pitchFamily="34" charset="-128"/>
                  </a:endParaRPr>
                </a:p>
              </p:txBody>
            </p:sp>
            <p:sp>
              <p:nvSpPr>
                <p:cNvPr id="19" name="Freeform 7"/>
                <p:cNvSpPr>
                  <a:spLocks/>
                </p:cNvSpPr>
                <p:nvPr/>
              </p:nvSpPr>
              <p:spPr bwMode="auto">
                <a:xfrm>
                  <a:off x="1836" y="1440"/>
                  <a:ext cx="1044" cy="1044"/>
                </a:xfrm>
                <a:custGeom>
                  <a:avLst/>
                  <a:gdLst>
                    <a:gd name="T0" fmla="*/ 0 w 1044"/>
                    <a:gd name="T1" fmla="*/ 1008 h 1044"/>
                    <a:gd name="T2" fmla="*/ 0 w 1044"/>
                    <a:gd name="T3" fmla="*/ 954 h 1044"/>
                    <a:gd name="T4" fmla="*/ 6 w 1044"/>
                    <a:gd name="T5" fmla="*/ 900 h 1044"/>
                    <a:gd name="T6" fmla="*/ 18 w 1044"/>
                    <a:gd name="T7" fmla="*/ 846 h 1044"/>
                    <a:gd name="T8" fmla="*/ 30 w 1044"/>
                    <a:gd name="T9" fmla="*/ 792 h 1044"/>
                    <a:gd name="T10" fmla="*/ 42 w 1044"/>
                    <a:gd name="T11" fmla="*/ 738 h 1044"/>
                    <a:gd name="T12" fmla="*/ 60 w 1044"/>
                    <a:gd name="T13" fmla="*/ 690 h 1044"/>
                    <a:gd name="T14" fmla="*/ 84 w 1044"/>
                    <a:gd name="T15" fmla="*/ 636 h 1044"/>
                    <a:gd name="T16" fmla="*/ 102 w 1044"/>
                    <a:gd name="T17" fmla="*/ 588 h 1044"/>
                    <a:gd name="T18" fmla="*/ 132 w 1044"/>
                    <a:gd name="T19" fmla="*/ 540 h 1044"/>
                    <a:gd name="T20" fmla="*/ 156 w 1044"/>
                    <a:gd name="T21" fmla="*/ 492 h 1044"/>
                    <a:gd name="T22" fmla="*/ 186 w 1044"/>
                    <a:gd name="T23" fmla="*/ 444 h 1044"/>
                    <a:gd name="T24" fmla="*/ 222 w 1044"/>
                    <a:gd name="T25" fmla="*/ 402 h 1044"/>
                    <a:gd name="T26" fmla="*/ 252 w 1044"/>
                    <a:gd name="T27" fmla="*/ 360 h 1044"/>
                    <a:gd name="T28" fmla="*/ 294 w 1044"/>
                    <a:gd name="T29" fmla="*/ 318 h 1044"/>
                    <a:gd name="T30" fmla="*/ 330 w 1044"/>
                    <a:gd name="T31" fmla="*/ 282 h 1044"/>
                    <a:gd name="T32" fmla="*/ 372 w 1044"/>
                    <a:gd name="T33" fmla="*/ 246 h 1044"/>
                    <a:gd name="T34" fmla="*/ 414 w 1044"/>
                    <a:gd name="T35" fmla="*/ 210 h 1044"/>
                    <a:gd name="T36" fmla="*/ 456 w 1044"/>
                    <a:gd name="T37" fmla="*/ 180 h 1044"/>
                    <a:gd name="T38" fmla="*/ 504 w 1044"/>
                    <a:gd name="T39" fmla="*/ 150 h 1044"/>
                    <a:gd name="T40" fmla="*/ 552 w 1044"/>
                    <a:gd name="T41" fmla="*/ 120 h 1044"/>
                    <a:gd name="T42" fmla="*/ 600 w 1044"/>
                    <a:gd name="T43" fmla="*/ 96 h 1044"/>
                    <a:gd name="T44" fmla="*/ 654 w 1044"/>
                    <a:gd name="T45" fmla="*/ 72 h 1044"/>
                    <a:gd name="T46" fmla="*/ 702 w 1044"/>
                    <a:gd name="T47" fmla="*/ 54 h 1044"/>
                    <a:gd name="T48" fmla="*/ 756 w 1044"/>
                    <a:gd name="T49" fmla="*/ 42 h 1044"/>
                    <a:gd name="T50" fmla="*/ 810 w 1044"/>
                    <a:gd name="T51" fmla="*/ 24 h 1044"/>
                    <a:gd name="T52" fmla="*/ 864 w 1044"/>
                    <a:gd name="T53" fmla="*/ 12 h 1044"/>
                    <a:gd name="T54" fmla="*/ 918 w 1044"/>
                    <a:gd name="T55" fmla="*/ 6 h 1044"/>
                    <a:gd name="T56" fmla="*/ 972 w 1044"/>
                    <a:gd name="T57" fmla="*/ 0 h 1044"/>
                    <a:gd name="T58" fmla="*/ 1026 w 1044"/>
                    <a:gd name="T59" fmla="*/ 0 h 1044"/>
                    <a:gd name="T60" fmla="*/ 1038 w 1044"/>
                    <a:gd name="T61" fmla="*/ 678 h 1044"/>
                    <a:gd name="T62" fmla="*/ 1014 w 1044"/>
                    <a:gd name="T63" fmla="*/ 678 h 1044"/>
                    <a:gd name="T64" fmla="*/ 996 w 1044"/>
                    <a:gd name="T65" fmla="*/ 678 h 1044"/>
                    <a:gd name="T66" fmla="*/ 978 w 1044"/>
                    <a:gd name="T67" fmla="*/ 684 h 1044"/>
                    <a:gd name="T68" fmla="*/ 960 w 1044"/>
                    <a:gd name="T69" fmla="*/ 684 h 1044"/>
                    <a:gd name="T70" fmla="*/ 942 w 1044"/>
                    <a:gd name="T71" fmla="*/ 690 h 1044"/>
                    <a:gd name="T72" fmla="*/ 924 w 1044"/>
                    <a:gd name="T73" fmla="*/ 696 h 1044"/>
                    <a:gd name="T74" fmla="*/ 906 w 1044"/>
                    <a:gd name="T75" fmla="*/ 702 h 1044"/>
                    <a:gd name="T76" fmla="*/ 888 w 1044"/>
                    <a:gd name="T77" fmla="*/ 714 h 1044"/>
                    <a:gd name="T78" fmla="*/ 870 w 1044"/>
                    <a:gd name="T79" fmla="*/ 720 h 1044"/>
                    <a:gd name="T80" fmla="*/ 852 w 1044"/>
                    <a:gd name="T81" fmla="*/ 732 h 1044"/>
                    <a:gd name="T82" fmla="*/ 840 w 1044"/>
                    <a:gd name="T83" fmla="*/ 738 h 1044"/>
                    <a:gd name="T84" fmla="*/ 822 w 1044"/>
                    <a:gd name="T85" fmla="*/ 750 h 1044"/>
                    <a:gd name="T86" fmla="*/ 810 w 1044"/>
                    <a:gd name="T87" fmla="*/ 762 h 1044"/>
                    <a:gd name="T88" fmla="*/ 792 w 1044"/>
                    <a:gd name="T89" fmla="*/ 774 h 1044"/>
                    <a:gd name="T90" fmla="*/ 780 w 1044"/>
                    <a:gd name="T91" fmla="*/ 792 h 1044"/>
                    <a:gd name="T92" fmla="*/ 768 w 1044"/>
                    <a:gd name="T93" fmla="*/ 804 h 1044"/>
                    <a:gd name="T94" fmla="*/ 756 w 1044"/>
                    <a:gd name="T95" fmla="*/ 816 h 1044"/>
                    <a:gd name="T96" fmla="*/ 744 w 1044"/>
                    <a:gd name="T97" fmla="*/ 834 h 1044"/>
                    <a:gd name="T98" fmla="*/ 732 w 1044"/>
                    <a:gd name="T99" fmla="*/ 852 h 1044"/>
                    <a:gd name="T100" fmla="*/ 720 w 1044"/>
                    <a:gd name="T101" fmla="*/ 864 h 1044"/>
                    <a:gd name="T102" fmla="*/ 714 w 1044"/>
                    <a:gd name="T103" fmla="*/ 882 h 1044"/>
                    <a:gd name="T104" fmla="*/ 708 w 1044"/>
                    <a:gd name="T105" fmla="*/ 900 h 1044"/>
                    <a:gd name="T106" fmla="*/ 696 w 1044"/>
                    <a:gd name="T107" fmla="*/ 918 h 1044"/>
                    <a:gd name="T108" fmla="*/ 690 w 1044"/>
                    <a:gd name="T109" fmla="*/ 936 h 1044"/>
                    <a:gd name="T110" fmla="*/ 690 w 1044"/>
                    <a:gd name="T111" fmla="*/ 954 h 1044"/>
                    <a:gd name="T112" fmla="*/ 684 w 1044"/>
                    <a:gd name="T113" fmla="*/ 978 h 1044"/>
                    <a:gd name="T114" fmla="*/ 678 w 1044"/>
                    <a:gd name="T115" fmla="*/ 996 h 1044"/>
                    <a:gd name="T116" fmla="*/ 678 w 1044"/>
                    <a:gd name="T117" fmla="*/ 1014 h 1044"/>
                    <a:gd name="T118" fmla="*/ 678 w 1044"/>
                    <a:gd name="T119" fmla="*/ 1032 h 1044"/>
                    <a:gd name="T120" fmla="*/ 0 w 1044"/>
                    <a:gd name="T121" fmla="*/ 1044 h 10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4"/>
                    <a:gd name="T184" fmla="*/ 0 h 1044"/>
                    <a:gd name="T185" fmla="*/ 1044 w 1044"/>
                    <a:gd name="T186" fmla="*/ 1044 h 10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4" h="1044">
                      <a:moveTo>
                        <a:pt x="0" y="1044"/>
                      </a:moveTo>
                      <a:lnTo>
                        <a:pt x="0" y="1026"/>
                      </a:lnTo>
                      <a:lnTo>
                        <a:pt x="0" y="1008"/>
                      </a:lnTo>
                      <a:lnTo>
                        <a:pt x="0" y="990"/>
                      </a:lnTo>
                      <a:lnTo>
                        <a:pt x="0" y="972"/>
                      </a:lnTo>
                      <a:lnTo>
                        <a:pt x="0" y="954"/>
                      </a:lnTo>
                      <a:lnTo>
                        <a:pt x="6" y="936"/>
                      </a:lnTo>
                      <a:lnTo>
                        <a:pt x="6" y="918"/>
                      </a:lnTo>
                      <a:lnTo>
                        <a:pt x="6" y="900"/>
                      </a:lnTo>
                      <a:lnTo>
                        <a:pt x="12" y="882"/>
                      </a:lnTo>
                      <a:lnTo>
                        <a:pt x="12" y="864"/>
                      </a:lnTo>
                      <a:lnTo>
                        <a:pt x="18" y="846"/>
                      </a:lnTo>
                      <a:lnTo>
                        <a:pt x="24" y="828"/>
                      </a:lnTo>
                      <a:lnTo>
                        <a:pt x="24" y="810"/>
                      </a:lnTo>
                      <a:lnTo>
                        <a:pt x="30" y="792"/>
                      </a:lnTo>
                      <a:lnTo>
                        <a:pt x="36" y="774"/>
                      </a:lnTo>
                      <a:lnTo>
                        <a:pt x="36" y="756"/>
                      </a:lnTo>
                      <a:lnTo>
                        <a:pt x="42" y="738"/>
                      </a:lnTo>
                      <a:lnTo>
                        <a:pt x="48" y="720"/>
                      </a:lnTo>
                      <a:lnTo>
                        <a:pt x="54" y="702"/>
                      </a:lnTo>
                      <a:lnTo>
                        <a:pt x="60" y="690"/>
                      </a:lnTo>
                      <a:lnTo>
                        <a:pt x="66" y="672"/>
                      </a:lnTo>
                      <a:lnTo>
                        <a:pt x="72" y="654"/>
                      </a:lnTo>
                      <a:lnTo>
                        <a:pt x="84" y="636"/>
                      </a:lnTo>
                      <a:lnTo>
                        <a:pt x="90" y="618"/>
                      </a:lnTo>
                      <a:lnTo>
                        <a:pt x="96" y="606"/>
                      </a:lnTo>
                      <a:lnTo>
                        <a:pt x="102" y="588"/>
                      </a:lnTo>
                      <a:lnTo>
                        <a:pt x="114" y="570"/>
                      </a:lnTo>
                      <a:lnTo>
                        <a:pt x="120" y="552"/>
                      </a:lnTo>
                      <a:lnTo>
                        <a:pt x="132" y="540"/>
                      </a:lnTo>
                      <a:lnTo>
                        <a:pt x="138" y="522"/>
                      </a:lnTo>
                      <a:lnTo>
                        <a:pt x="150" y="504"/>
                      </a:lnTo>
                      <a:lnTo>
                        <a:pt x="156" y="492"/>
                      </a:lnTo>
                      <a:lnTo>
                        <a:pt x="168" y="474"/>
                      </a:lnTo>
                      <a:lnTo>
                        <a:pt x="174" y="462"/>
                      </a:lnTo>
                      <a:lnTo>
                        <a:pt x="186" y="444"/>
                      </a:lnTo>
                      <a:lnTo>
                        <a:pt x="198" y="432"/>
                      </a:lnTo>
                      <a:lnTo>
                        <a:pt x="210" y="414"/>
                      </a:lnTo>
                      <a:lnTo>
                        <a:pt x="222" y="402"/>
                      </a:lnTo>
                      <a:lnTo>
                        <a:pt x="234" y="384"/>
                      </a:lnTo>
                      <a:lnTo>
                        <a:pt x="240" y="372"/>
                      </a:lnTo>
                      <a:lnTo>
                        <a:pt x="252" y="360"/>
                      </a:lnTo>
                      <a:lnTo>
                        <a:pt x="264" y="342"/>
                      </a:lnTo>
                      <a:lnTo>
                        <a:pt x="276" y="330"/>
                      </a:lnTo>
                      <a:lnTo>
                        <a:pt x="294" y="318"/>
                      </a:lnTo>
                      <a:lnTo>
                        <a:pt x="306" y="306"/>
                      </a:lnTo>
                      <a:lnTo>
                        <a:pt x="318" y="294"/>
                      </a:lnTo>
                      <a:lnTo>
                        <a:pt x="330" y="282"/>
                      </a:lnTo>
                      <a:lnTo>
                        <a:pt x="342" y="270"/>
                      </a:lnTo>
                      <a:lnTo>
                        <a:pt x="360" y="258"/>
                      </a:lnTo>
                      <a:lnTo>
                        <a:pt x="372" y="246"/>
                      </a:lnTo>
                      <a:lnTo>
                        <a:pt x="384" y="234"/>
                      </a:lnTo>
                      <a:lnTo>
                        <a:pt x="402" y="222"/>
                      </a:lnTo>
                      <a:lnTo>
                        <a:pt x="414" y="210"/>
                      </a:lnTo>
                      <a:lnTo>
                        <a:pt x="426" y="198"/>
                      </a:lnTo>
                      <a:lnTo>
                        <a:pt x="444" y="186"/>
                      </a:lnTo>
                      <a:lnTo>
                        <a:pt x="456" y="180"/>
                      </a:lnTo>
                      <a:lnTo>
                        <a:pt x="474" y="168"/>
                      </a:lnTo>
                      <a:lnTo>
                        <a:pt x="492" y="156"/>
                      </a:lnTo>
                      <a:lnTo>
                        <a:pt x="504" y="150"/>
                      </a:lnTo>
                      <a:lnTo>
                        <a:pt x="522" y="138"/>
                      </a:lnTo>
                      <a:lnTo>
                        <a:pt x="534" y="132"/>
                      </a:lnTo>
                      <a:lnTo>
                        <a:pt x="552" y="120"/>
                      </a:lnTo>
                      <a:lnTo>
                        <a:pt x="570" y="114"/>
                      </a:lnTo>
                      <a:lnTo>
                        <a:pt x="582" y="102"/>
                      </a:lnTo>
                      <a:lnTo>
                        <a:pt x="600" y="96"/>
                      </a:lnTo>
                      <a:lnTo>
                        <a:pt x="618" y="90"/>
                      </a:lnTo>
                      <a:lnTo>
                        <a:pt x="636" y="84"/>
                      </a:lnTo>
                      <a:lnTo>
                        <a:pt x="654" y="72"/>
                      </a:lnTo>
                      <a:lnTo>
                        <a:pt x="666" y="66"/>
                      </a:lnTo>
                      <a:lnTo>
                        <a:pt x="684" y="60"/>
                      </a:lnTo>
                      <a:lnTo>
                        <a:pt x="702" y="54"/>
                      </a:lnTo>
                      <a:lnTo>
                        <a:pt x="720" y="48"/>
                      </a:lnTo>
                      <a:lnTo>
                        <a:pt x="738" y="42"/>
                      </a:lnTo>
                      <a:lnTo>
                        <a:pt x="756" y="42"/>
                      </a:lnTo>
                      <a:lnTo>
                        <a:pt x="774" y="36"/>
                      </a:lnTo>
                      <a:lnTo>
                        <a:pt x="792" y="30"/>
                      </a:lnTo>
                      <a:lnTo>
                        <a:pt x="810" y="24"/>
                      </a:lnTo>
                      <a:lnTo>
                        <a:pt x="828" y="24"/>
                      </a:lnTo>
                      <a:lnTo>
                        <a:pt x="846" y="18"/>
                      </a:lnTo>
                      <a:lnTo>
                        <a:pt x="864" y="12"/>
                      </a:lnTo>
                      <a:lnTo>
                        <a:pt x="882" y="12"/>
                      </a:lnTo>
                      <a:lnTo>
                        <a:pt x="900" y="6"/>
                      </a:lnTo>
                      <a:lnTo>
                        <a:pt x="918" y="6"/>
                      </a:lnTo>
                      <a:lnTo>
                        <a:pt x="936" y="6"/>
                      </a:lnTo>
                      <a:lnTo>
                        <a:pt x="954" y="0"/>
                      </a:lnTo>
                      <a:lnTo>
                        <a:pt x="972" y="0"/>
                      </a:lnTo>
                      <a:lnTo>
                        <a:pt x="990" y="0"/>
                      </a:lnTo>
                      <a:lnTo>
                        <a:pt x="1008" y="0"/>
                      </a:lnTo>
                      <a:lnTo>
                        <a:pt x="1026" y="0"/>
                      </a:lnTo>
                      <a:lnTo>
                        <a:pt x="1044" y="0"/>
                      </a:lnTo>
                      <a:lnTo>
                        <a:pt x="1044" y="678"/>
                      </a:lnTo>
                      <a:lnTo>
                        <a:pt x="1038" y="678"/>
                      </a:lnTo>
                      <a:lnTo>
                        <a:pt x="1032" y="678"/>
                      </a:lnTo>
                      <a:lnTo>
                        <a:pt x="1026" y="678"/>
                      </a:lnTo>
                      <a:lnTo>
                        <a:pt x="1014" y="678"/>
                      </a:lnTo>
                      <a:lnTo>
                        <a:pt x="1008" y="678"/>
                      </a:lnTo>
                      <a:lnTo>
                        <a:pt x="1002" y="678"/>
                      </a:lnTo>
                      <a:lnTo>
                        <a:pt x="996" y="678"/>
                      </a:lnTo>
                      <a:lnTo>
                        <a:pt x="990" y="678"/>
                      </a:lnTo>
                      <a:lnTo>
                        <a:pt x="984" y="684"/>
                      </a:lnTo>
                      <a:lnTo>
                        <a:pt x="978" y="684"/>
                      </a:lnTo>
                      <a:lnTo>
                        <a:pt x="972" y="684"/>
                      </a:lnTo>
                      <a:lnTo>
                        <a:pt x="966" y="684"/>
                      </a:lnTo>
                      <a:lnTo>
                        <a:pt x="960" y="684"/>
                      </a:lnTo>
                      <a:lnTo>
                        <a:pt x="954" y="690"/>
                      </a:lnTo>
                      <a:lnTo>
                        <a:pt x="948" y="690"/>
                      </a:lnTo>
                      <a:lnTo>
                        <a:pt x="942" y="690"/>
                      </a:lnTo>
                      <a:lnTo>
                        <a:pt x="936" y="690"/>
                      </a:lnTo>
                      <a:lnTo>
                        <a:pt x="930" y="696"/>
                      </a:lnTo>
                      <a:lnTo>
                        <a:pt x="924" y="696"/>
                      </a:lnTo>
                      <a:lnTo>
                        <a:pt x="918" y="696"/>
                      </a:lnTo>
                      <a:lnTo>
                        <a:pt x="912" y="702"/>
                      </a:lnTo>
                      <a:lnTo>
                        <a:pt x="906" y="702"/>
                      </a:lnTo>
                      <a:lnTo>
                        <a:pt x="900" y="708"/>
                      </a:lnTo>
                      <a:lnTo>
                        <a:pt x="894" y="708"/>
                      </a:lnTo>
                      <a:lnTo>
                        <a:pt x="888" y="714"/>
                      </a:lnTo>
                      <a:lnTo>
                        <a:pt x="882" y="714"/>
                      </a:lnTo>
                      <a:lnTo>
                        <a:pt x="876" y="714"/>
                      </a:lnTo>
                      <a:lnTo>
                        <a:pt x="870" y="720"/>
                      </a:lnTo>
                      <a:lnTo>
                        <a:pt x="864" y="720"/>
                      </a:lnTo>
                      <a:lnTo>
                        <a:pt x="858" y="726"/>
                      </a:lnTo>
                      <a:lnTo>
                        <a:pt x="852" y="732"/>
                      </a:lnTo>
                      <a:lnTo>
                        <a:pt x="846" y="732"/>
                      </a:lnTo>
                      <a:lnTo>
                        <a:pt x="846" y="738"/>
                      </a:lnTo>
                      <a:lnTo>
                        <a:pt x="840" y="738"/>
                      </a:lnTo>
                      <a:lnTo>
                        <a:pt x="834" y="744"/>
                      </a:lnTo>
                      <a:lnTo>
                        <a:pt x="828" y="744"/>
                      </a:lnTo>
                      <a:lnTo>
                        <a:pt x="822" y="750"/>
                      </a:lnTo>
                      <a:lnTo>
                        <a:pt x="816" y="756"/>
                      </a:lnTo>
                      <a:lnTo>
                        <a:pt x="810" y="756"/>
                      </a:lnTo>
                      <a:lnTo>
                        <a:pt x="810" y="762"/>
                      </a:lnTo>
                      <a:lnTo>
                        <a:pt x="804" y="768"/>
                      </a:lnTo>
                      <a:lnTo>
                        <a:pt x="798" y="774"/>
                      </a:lnTo>
                      <a:lnTo>
                        <a:pt x="792" y="774"/>
                      </a:lnTo>
                      <a:lnTo>
                        <a:pt x="786" y="780"/>
                      </a:lnTo>
                      <a:lnTo>
                        <a:pt x="786" y="786"/>
                      </a:lnTo>
                      <a:lnTo>
                        <a:pt x="780" y="792"/>
                      </a:lnTo>
                      <a:lnTo>
                        <a:pt x="774" y="792"/>
                      </a:lnTo>
                      <a:lnTo>
                        <a:pt x="768" y="798"/>
                      </a:lnTo>
                      <a:lnTo>
                        <a:pt x="768" y="804"/>
                      </a:lnTo>
                      <a:lnTo>
                        <a:pt x="762" y="810"/>
                      </a:lnTo>
                      <a:lnTo>
                        <a:pt x="756" y="816"/>
                      </a:lnTo>
                      <a:lnTo>
                        <a:pt x="750" y="822"/>
                      </a:lnTo>
                      <a:lnTo>
                        <a:pt x="744" y="828"/>
                      </a:lnTo>
                      <a:lnTo>
                        <a:pt x="744" y="834"/>
                      </a:lnTo>
                      <a:lnTo>
                        <a:pt x="738" y="840"/>
                      </a:lnTo>
                      <a:lnTo>
                        <a:pt x="738" y="846"/>
                      </a:lnTo>
                      <a:lnTo>
                        <a:pt x="732" y="852"/>
                      </a:lnTo>
                      <a:lnTo>
                        <a:pt x="726" y="858"/>
                      </a:lnTo>
                      <a:lnTo>
                        <a:pt x="720" y="864"/>
                      </a:lnTo>
                      <a:lnTo>
                        <a:pt x="720" y="870"/>
                      </a:lnTo>
                      <a:lnTo>
                        <a:pt x="714" y="876"/>
                      </a:lnTo>
                      <a:lnTo>
                        <a:pt x="714" y="882"/>
                      </a:lnTo>
                      <a:lnTo>
                        <a:pt x="708" y="888"/>
                      </a:lnTo>
                      <a:lnTo>
                        <a:pt x="708" y="894"/>
                      </a:lnTo>
                      <a:lnTo>
                        <a:pt x="708" y="900"/>
                      </a:lnTo>
                      <a:lnTo>
                        <a:pt x="702" y="906"/>
                      </a:lnTo>
                      <a:lnTo>
                        <a:pt x="702" y="912"/>
                      </a:lnTo>
                      <a:lnTo>
                        <a:pt x="696" y="918"/>
                      </a:lnTo>
                      <a:lnTo>
                        <a:pt x="696" y="924"/>
                      </a:lnTo>
                      <a:lnTo>
                        <a:pt x="696" y="930"/>
                      </a:lnTo>
                      <a:lnTo>
                        <a:pt x="690" y="936"/>
                      </a:lnTo>
                      <a:lnTo>
                        <a:pt x="690" y="942"/>
                      </a:lnTo>
                      <a:lnTo>
                        <a:pt x="690" y="948"/>
                      </a:lnTo>
                      <a:lnTo>
                        <a:pt x="690" y="954"/>
                      </a:lnTo>
                      <a:lnTo>
                        <a:pt x="684" y="960"/>
                      </a:lnTo>
                      <a:lnTo>
                        <a:pt x="684" y="966"/>
                      </a:lnTo>
                      <a:lnTo>
                        <a:pt x="684" y="978"/>
                      </a:lnTo>
                      <a:lnTo>
                        <a:pt x="684" y="984"/>
                      </a:lnTo>
                      <a:lnTo>
                        <a:pt x="684" y="990"/>
                      </a:lnTo>
                      <a:lnTo>
                        <a:pt x="678" y="996"/>
                      </a:lnTo>
                      <a:lnTo>
                        <a:pt x="678" y="1002"/>
                      </a:lnTo>
                      <a:lnTo>
                        <a:pt x="678" y="1008"/>
                      </a:lnTo>
                      <a:lnTo>
                        <a:pt x="678" y="1014"/>
                      </a:lnTo>
                      <a:lnTo>
                        <a:pt x="678" y="1020"/>
                      </a:lnTo>
                      <a:lnTo>
                        <a:pt x="678" y="1026"/>
                      </a:lnTo>
                      <a:lnTo>
                        <a:pt x="678" y="1032"/>
                      </a:lnTo>
                      <a:lnTo>
                        <a:pt x="678" y="1038"/>
                      </a:lnTo>
                      <a:lnTo>
                        <a:pt x="678" y="1044"/>
                      </a:lnTo>
                      <a:lnTo>
                        <a:pt x="0" y="1044"/>
                      </a:lnTo>
                      <a:close/>
                    </a:path>
                  </a:pathLst>
                </a:custGeom>
                <a:solidFill>
                  <a:srgbClr val="00B0F0"/>
                </a:solidFill>
                <a:ln w="9525">
                  <a:noFill/>
                  <a:round/>
                  <a:headEnd/>
                  <a:tailEnd/>
                </a:ln>
              </p:spPr>
              <p:txBody>
                <a:bodyPr/>
                <a:lstStyle/>
                <a:p>
                  <a:pPr defTabSz="914012" fontAlgn="auto">
                    <a:spcBef>
                      <a:spcPts val="0"/>
                    </a:spcBef>
                    <a:spcAft>
                      <a:spcPts val="0"/>
                    </a:spcAft>
                    <a:buFont typeface="Wingdings" pitchFamily="2" charset="2"/>
                    <a:buNone/>
                  </a:pPr>
                  <a:endParaRPr lang="zh-CN" altLang="en-US" sz="1700" b="0" kern="0" dirty="0" smtClean="0">
                    <a:solidFill>
                      <a:schemeClr val="bg1"/>
                    </a:solidFill>
                    <a:latin typeface="+mn-lt"/>
                    <a:ea typeface="Arial Unicode MS" panose="020B0604020202020204" pitchFamily="34" charset="-128"/>
                  </a:endParaRPr>
                </a:p>
              </p:txBody>
            </p:sp>
            <p:sp>
              <p:nvSpPr>
                <p:cNvPr id="20" name="AutoShape 10"/>
                <p:cNvSpPr>
                  <a:spLocks noChangeArrowheads="1"/>
                </p:cNvSpPr>
                <p:nvPr/>
              </p:nvSpPr>
              <p:spPr bwMode="auto">
                <a:xfrm>
                  <a:off x="2832" y="1440"/>
                  <a:ext cx="288" cy="686"/>
                </a:xfrm>
                <a:prstGeom prst="homePlate">
                  <a:avLst>
                    <a:gd name="adj" fmla="val 71880"/>
                  </a:avLst>
                </a:prstGeom>
                <a:solidFill>
                  <a:srgbClr val="00B0F0"/>
                </a:solidFill>
                <a:ln w="9525">
                  <a:noFill/>
                  <a:miter lim="800000"/>
                  <a:headEnd/>
                  <a:tailEnd/>
                </a:ln>
              </p:spPr>
              <p:txBody>
                <a:bodyPr wrap="none" anchor="ctr"/>
                <a:lstStyle/>
                <a:p>
                  <a:pPr algn="r" defTabSz="914012" fontAlgn="auto" latinLnBrk="1">
                    <a:spcBef>
                      <a:spcPts val="0"/>
                    </a:spcBef>
                    <a:spcAft>
                      <a:spcPts val="0"/>
                    </a:spcAft>
                    <a:buFont typeface="Wingdings" pitchFamily="2" charset="2"/>
                    <a:buNone/>
                  </a:pPr>
                  <a:endParaRPr kumimoji="1" lang="zh-TW" altLang="en-US" sz="900" b="0" kern="0" dirty="0" smtClean="0">
                    <a:solidFill>
                      <a:schemeClr val="bg1"/>
                    </a:solidFill>
                    <a:latin typeface="+mn-lt"/>
                    <a:ea typeface="Batang" pitchFamily="18" charset="-127"/>
                  </a:endParaRPr>
                </a:p>
              </p:txBody>
            </p:sp>
            <p:sp>
              <p:nvSpPr>
                <p:cNvPr id="21" name="AutoShape 9"/>
                <p:cNvSpPr>
                  <a:spLocks noChangeArrowheads="1"/>
                </p:cNvSpPr>
                <p:nvPr/>
              </p:nvSpPr>
              <p:spPr bwMode="auto">
                <a:xfrm rot="16200000">
                  <a:off x="2030" y="2057"/>
                  <a:ext cx="288" cy="686"/>
                </a:xfrm>
                <a:prstGeom prst="homePlate">
                  <a:avLst>
                    <a:gd name="adj" fmla="val 71880"/>
                  </a:avLst>
                </a:prstGeom>
                <a:solidFill>
                  <a:srgbClr val="F49C14"/>
                </a:solidFill>
                <a:ln w="9525">
                  <a:noFill/>
                  <a:miter lim="800000"/>
                  <a:headEnd/>
                  <a:tailEnd/>
                </a:ln>
              </p:spPr>
              <p:txBody>
                <a:bodyPr wrap="none" anchor="ctr"/>
                <a:lstStyle/>
                <a:p>
                  <a:pPr algn="r" defTabSz="914012" fontAlgn="auto" latinLnBrk="1">
                    <a:spcBef>
                      <a:spcPts val="0"/>
                    </a:spcBef>
                    <a:spcAft>
                      <a:spcPts val="0"/>
                    </a:spcAft>
                    <a:buFont typeface="Wingdings" pitchFamily="2" charset="2"/>
                    <a:buNone/>
                  </a:pPr>
                  <a:endParaRPr kumimoji="1" lang="zh-TW" altLang="en-US" sz="900" b="0" kern="0" dirty="0" smtClean="0">
                    <a:solidFill>
                      <a:schemeClr val="bg1"/>
                    </a:solidFill>
                    <a:latin typeface="+mn-lt"/>
                    <a:ea typeface="Batang" pitchFamily="18" charset="-127"/>
                  </a:endParaRPr>
                </a:p>
              </p:txBody>
            </p:sp>
            <p:sp>
              <p:nvSpPr>
                <p:cNvPr id="22" name="AutoShape 11"/>
                <p:cNvSpPr>
                  <a:spLocks noChangeArrowheads="1"/>
                </p:cNvSpPr>
                <p:nvPr/>
              </p:nvSpPr>
              <p:spPr bwMode="auto">
                <a:xfrm rot="5400000">
                  <a:off x="3450" y="2209"/>
                  <a:ext cx="288" cy="686"/>
                </a:xfrm>
                <a:prstGeom prst="homePlate">
                  <a:avLst>
                    <a:gd name="adj" fmla="val 71880"/>
                  </a:avLst>
                </a:prstGeom>
                <a:solidFill>
                  <a:srgbClr val="11AF42"/>
                </a:solidFill>
                <a:ln w="9525">
                  <a:noFill/>
                  <a:miter lim="800000"/>
                  <a:headEnd/>
                  <a:tailEnd/>
                </a:ln>
              </p:spPr>
              <p:txBody>
                <a:bodyPr wrap="none" anchor="ctr"/>
                <a:lstStyle/>
                <a:p>
                  <a:pPr algn="r" defTabSz="914012" fontAlgn="auto" latinLnBrk="1">
                    <a:spcBef>
                      <a:spcPts val="0"/>
                    </a:spcBef>
                    <a:spcAft>
                      <a:spcPts val="0"/>
                    </a:spcAft>
                    <a:buFont typeface="Wingdings" pitchFamily="2" charset="2"/>
                    <a:buNone/>
                  </a:pPr>
                  <a:endParaRPr kumimoji="1" lang="zh-TW" altLang="en-US" sz="900" b="0" kern="0" dirty="0" smtClean="0">
                    <a:solidFill>
                      <a:schemeClr val="bg1"/>
                    </a:solidFill>
                    <a:latin typeface="+mn-lt"/>
                    <a:ea typeface="Batang" pitchFamily="18" charset="-127"/>
                  </a:endParaRPr>
                </a:p>
              </p:txBody>
            </p:sp>
            <p:sp>
              <p:nvSpPr>
                <p:cNvPr id="23" name="AutoShape 39"/>
                <p:cNvSpPr>
                  <a:spLocks noChangeArrowheads="1"/>
                </p:cNvSpPr>
                <p:nvPr/>
              </p:nvSpPr>
              <p:spPr bwMode="auto">
                <a:xfrm rot="10800000">
                  <a:off x="2653" y="2854"/>
                  <a:ext cx="288" cy="686"/>
                </a:xfrm>
                <a:prstGeom prst="homePlate">
                  <a:avLst>
                    <a:gd name="adj" fmla="val 71880"/>
                  </a:avLst>
                </a:prstGeom>
                <a:solidFill>
                  <a:srgbClr val="FFCC00"/>
                </a:solidFill>
                <a:ln w="9525">
                  <a:noFill/>
                  <a:miter lim="800000"/>
                  <a:headEnd/>
                  <a:tailEnd/>
                </a:ln>
              </p:spPr>
              <p:txBody>
                <a:bodyPr wrap="none" anchor="ctr"/>
                <a:lstStyle/>
                <a:p>
                  <a:pPr algn="r" defTabSz="914012" fontAlgn="auto" latinLnBrk="1">
                    <a:spcBef>
                      <a:spcPts val="0"/>
                    </a:spcBef>
                    <a:spcAft>
                      <a:spcPts val="0"/>
                    </a:spcAft>
                    <a:buFont typeface="Wingdings" pitchFamily="2" charset="2"/>
                    <a:buNone/>
                  </a:pPr>
                  <a:endParaRPr kumimoji="1" lang="zh-TW" altLang="en-US" sz="900" b="0" kern="0" dirty="0" smtClean="0">
                    <a:solidFill>
                      <a:schemeClr val="bg1"/>
                    </a:solidFill>
                    <a:latin typeface="+mn-lt"/>
                    <a:ea typeface="Batang" pitchFamily="18" charset="-127"/>
                  </a:endParaRPr>
                </a:p>
              </p:txBody>
            </p:sp>
          </p:grpSp>
          <p:sp>
            <p:nvSpPr>
              <p:cNvPr id="11" name="矩形 213"/>
              <p:cNvSpPr/>
              <p:nvPr/>
            </p:nvSpPr>
            <p:spPr>
              <a:xfrm>
                <a:off x="8929447" y="2108708"/>
                <a:ext cx="1348485" cy="515656"/>
              </a:xfrm>
              <a:prstGeom prst="rect">
                <a:avLst/>
              </a:prstGeom>
            </p:spPr>
            <p:txBody>
              <a:bodyPr wrap="none">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GDP </a:t>
                </a:r>
              </a:p>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Growth Rate %</a:t>
                </a:r>
                <a:endParaRPr lang="zh-CN" altLang="en-US" sz="1200" dirty="0">
                  <a:solidFill>
                    <a:schemeClr val="bg1"/>
                  </a:solidFill>
                  <a:latin typeface="+mn-lt"/>
                  <a:ea typeface="Arial Unicode MS" panose="020B0604020202020204" pitchFamily="34" charset="-128"/>
                </a:endParaRPr>
              </a:p>
            </p:txBody>
          </p:sp>
          <p:sp>
            <p:nvSpPr>
              <p:cNvPr id="12" name="矩形 214"/>
              <p:cNvSpPr/>
              <p:nvPr/>
            </p:nvSpPr>
            <p:spPr>
              <a:xfrm>
                <a:off x="8966887" y="3427716"/>
                <a:ext cx="1072614" cy="515656"/>
              </a:xfrm>
              <a:prstGeom prst="rect">
                <a:avLst/>
              </a:prstGeom>
            </p:spPr>
            <p:txBody>
              <a:bodyPr wrap="none">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Productivity</a:t>
                </a:r>
              </a:p>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Increase %</a:t>
                </a:r>
                <a:endParaRPr lang="zh-CN" altLang="en-US" sz="1200" dirty="0">
                  <a:solidFill>
                    <a:schemeClr val="bg1"/>
                  </a:solidFill>
                  <a:latin typeface="+mn-lt"/>
                  <a:ea typeface="Arial Unicode MS" panose="020B0604020202020204" pitchFamily="34" charset="-128"/>
                </a:endParaRPr>
              </a:p>
            </p:txBody>
          </p:sp>
          <p:sp>
            <p:nvSpPr>
              <p:cNvPr id="13" name="矩形 215"/>
              <p:cNvSpPr/>
              <p:nvPr/>
            </p:nvSpPr>
            <p:spPr>
              <a:xfrm>
                <a:off x="10144765" y="3470478"/>
                <a:ext cx="1139939" cy="515656"/>
              </a:xfrm>
              <a:prstGeom prst="rect">
                <a:avLst/>
              </a:prstGeom>
            </p:spPr>
            <p:txBody>
              <a:bodyPr wrap="none">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Employment</a:t>
                </a:r>
              </a:p>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Rate</a:t>
                </a:r>
                <a:endParaRPr lang="zh-CN" altLang="en-US" sz="1200" dirty="0">
                  <a:solidFill>
                    <a:schemeClr val="bg1"/>
                  </a:solidFill>
                  <a:latin typeface="+mn-lt"/>
                  <a:ea typeface="Arial Unicode MS" panose="020B0604020202020204" pitchFamily="34" charset="-128"/>
                </a:endParaRPr>
              </a:p>
            </p:txBody>
          </p:sp>
          <p:sp>
            <p:nvSpPr>
              <p:cNvPr id="14" name="矩形 216"/>
              <p:cNvSpPr/>
              <p:nvPr/>
            </p:nvSpPr>
            <p:spPr>
              <a:xfrm>
                <a:off x="10353045" y="2388926"/>
                <a:ext cx="979014" cy="515656"/>
              </a:xfrm>
              <a:prstGeom prst="rect">
                <a:avLst/>
              </a:prstGeom>
            </p:spPr>
            <p:txBody>
              <a:bodyPr wrap="none">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Innovation</a:t>
                </a:r>
              </a:p>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Index</a:t>
                </a:r>
                <a:endParaRPr lang="zh-CN" altLang="en-US" sz="1200" dirty="0">
                  <a:solidFill>
                    <a:schemeClr val="bg1"/>
                  </a:solidFill>
                  <a:latin typeface="+mn-lt"/>
                  <a:ea typeface="Arial Unicode MS" panose="020B0604020202020204" pitchFamily="34" charset="-128"/>
                </a:endParaRPr>
              </a:p>
            </p:txBody>
          </p:sp>
          <p:sp>
            <p:nvSpPr>
              <p:cNvPr id="15" name="矩形 217"/>
              <p:cNvSpPr/>
              <p:nvPr/>
            </p:nvSpPr>
            <p:spPr>
              <a:xfrm>
                <a:off x="9778412" y="2747126"/>
                <a:ext cx="832868" cy="676642"/>
              </a:xfrm>
              <a:prstGeom prst="rect">
                <a:avLst/>
              </a:prstGeom>
            </p:spPr>
            <p:txBody>
              <a:bodyPr wrap="none">
                <a:spAutoFit/>
              </a:bodyPr>
              <a:lstStyle/>
              <a:p>
                <a:pPr algn="ctr">
                  <a:buClr>
                    <a:srgbClr val="CC9900"/>
                  </a:buClr>
                  <a:buFont typeface="Wingdings" pitchFamily="2" charset="2"/>
                  <a:buNone/>
                </a:pPr>
                <a:r>
                  <a:rPr lang="en-US" altLang="zh-CN" sz="1800" b="1" kern="0" dirty="0" smtClean="0">
                    <a:solidFill>
                      <a:schemeClr val="bg1"/>
                    </a:solidFill>
                    <a:latin typeface="+mn-lt"/>
                    <a:ea typeface="Arial Unicode MS" panose="020B0604020202020204" pitchFamily="34" charset="-128"/>
                    <a:cs typeface="Arial" pitchFamily="34" charset="0"/>
                  </a:rPr>
                  <a:t>State </a:t>
                </a:r>
              </a:p>
              <a:p>
                <a:pPr algn="ctr">
                  <a:buClr>
                    <a:srgbClr val="CC9900"/>
                  </a:buClr>
                  <a:buFont typeface="Wingdings" pitchFamily="2" charset="2"/>
                  <a:buNone/>
                </a:pPr>
                <a:r>
                  <a:rPr lang="en-US" altLang="zh-CN" sz="1800" b="1" kern="0" dirty="0" smtClean="0">
                    <a:solidFill>
                      <a:schemeClr val="bg1"/>
                    </a:solidFill>
                    <a:latin typeface="+mn-lt"/>
                    <a:ea typeface="Arial Unicode MS" panose="020B0604020202020204" pitchFamily="34" charset="-128"/>
                    <a:cs typeface="Arial" pitchFamily="34" charset="0"/>
                  </a:rPr>
                  <a:t>Index</a:t>
                </a:r>
                <a:endParaRPr lang="zh-CN" altLang="en-US" sz="1200" b="1" dirty="0">
                  <a:solidFill>
                    <a:schemeClr val="bg1"/>
                  </a:solidFill>
                  <a:latin typeface="+mn-lt"/>
                  <a:ea typeface="Arial Unicode MS" panose="020B0604020202020204" pitchFamily="34" charset="-128"/>
                </a:endParaRPr>
              </a:p>
            </p:txBody>
          </p:sp>
        </p:grpSp>
        <p:sp>
          <p:nvSpPr>
            <p:cNvPr id="79" name="矩形 391"/>
            <p:cNvSpPr/>
            <p:nvPr/>
          </p:nvSpPr>
          <p:spPr>
            <a:xfrm>
              <a:off x="8640713" y="2042518"/>
              <a:ext cx="2857474" cy="523180"/>
            </a:xfrm>
            <a:prstGeom prst="rect">
              <a:avLst/>
            </a:prstGeom>
          </p:spPr>
          <p:txBody>
            <a:bodyPr wrap="square" lIns="91401" tIns="45700" rIns="91401" bIns="45700">
              <a:spAutoFit/>
            </a:bodyPr>
            <a:lstStyle/>
            <a:p>
              <a:pPr>
                <a:spcBef>
                  <a:spcPts val="600"/>
                </a:spcBef>
                <a:buClr>
                  <a:srgbClr val="CC9900"/>
                </a:buClr>
                <a:buFont typeface="Wingdings" pitchFamily="2" charset="2"/>
                <a:buNone/>
              </a:pPr>
              <a:r>
                <a:rPr lang="en-US" altLang="zh-CN" sz="1400" kern="0" dirty="0" smtClean="0">
                  <a:solidFill>
                    <a:schemeClr val="bg1"/>
                  </a:solidFill>
                  <a:latin typeface="+mn-lt"/>
                  <a:ea typeface="Arial Unicode MS" panose="020B0604020202020204" pitchFamily="34" charset="-128"/>
                  <a:cs typeface="Arial" pitchFamily="34" charset="0"/>
                </a:rPr>
                <a:t>Bolstered by tech, but triggered by [Internet + Verticals]</a:t>
              </a:r>
              <a:endParaRPr lang="zh-CN" altLang="en-US" sz="1400" dirty="0">
                <a:solidFill>
                  <a:schemeClr val="bg1"/>
                </a:solidFill>
                <a:latin typeface="+mn-lt"/>
                <a:ea typeface="Arial Unicode MS" panose="020B0604020202020204" pitchFamily="34" charset="-128"/>
              </a:endParaRPr>
            </a:p>
          </p:txBody>
        </p:sp>
        <p:sp>
          <p:nvSpPr>
            <p:cNvPr id="81" name="Rounded Rectangle 61"/>
            <p:cNvSpPr/>
            <p:nvPr/>
          </p:nvSpPr>
          <p:spPr bwMode="auto">
            <a:xfrm>
              <a:off x="8665456" y="1509828"/>
              <a:ext cx="2760724" cy="407448"/>
            </a:xfrm>
            <a:prstGeom prst="roundRect">
              <a:avLst>
                <a:gd name="adj" fmla="val 19309"/>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218581">
                <a:buClr>
                  <a:srgbClr val="CC9900"/>
                </a:buClr>
                <a:defRPr/>
              </a:pPr>
              <a:r>
                <a:rPr lang="en-US" altLang="zh-CN" sz="1800" kern="0" dirty="0" smtClean="0">
                  <a:ln w="10541" cmpd="sng">
                    <a:noFill/>
                    <a:prstDash val="solid"/>
                  </a:ln>
                  <a:solidFill>
                    <a:schemeClr val="bg1"/>
                  </a:solidFill>
                  <a:latin typeface="+mn-lt"/>
                  <a:ea typeface="Arial Unicode MS" panose="020B0604020202020204" pitchFamily="34" charset="-128"/>
                </a:rPr>
                <a:t>New Growth Paradigm</a:t>
              </a:r>
              <a:endParaRPr lang="en-US" altLang="zh-CN" sz="1800" kern="0" dirty="0">
                <a:ln w="10541" cmpd="sng">
                  <a:noFill/>
                  <a:prstDash val="solid"/>
                </a:ln>
                <a:solidFill>
                  <a:schemeClr val="bg1"/>
                </a:solidFill>
                <a:latin typeface="+mn-lt"/>
                <a:ea typeface="Arial Unicode MS" panose="020B0604020202020204" pitchFamily="34" charset="-128"/>
              </a:endParaRPr>
            </a:p>
          </p:txBody>
        </p:sp>
        <p:sp>
          <p:nvSpPr>
            <p:cNvPr id="116" name="Up Arrow 115"/>
            <p:cNvSpPr/>
            <p:nvPr/>
          </p:nvSpPr>
          <p:spPr bwMode="gray">
            <a:xfrm rot="5400000">
              <a:off x="7717584" y="4042045"/>
              <a:ext cx="1584543" cy="360040"/>
            </a:xfrm>
            <a:prstGeom prst="upArrow">
              <a:avLst/>
            </a:prstGeom>
            <a:solidFill>
              <a:schemeClr val="bg1">
                <a:lumMod val="85000"/>
                <a:alpha val="39000"/>
              </a:schemeClr>
            </a:solidFill>
            <a:ln>
              <a:noFill/>
            </a:ln>
          </p:spPr>
          <p:txBody>
            <a:bodyPr spcFirstLastPara="1" wrap="square" rtlCol="0" fromWordArt="1" anchor="ctr"/>
            <a:lstStyle/>
            <a:p>
              <a:pPr algn="ctr"/>
              <a:endParaRPr lang="en-US" sz="1600" kern="10" dirty="0" err="1" smtClean="0">
                <a:ln w="9525">
                  <a:noFill/>
                  <a:round/>
                  <a:headEnd/>
                  <a:tailEnd/>
                </a:ln>
                <a:latin typeface="Arial" pitchFamily="34" charset="0"/>
                <a:ea typeface="Arial Unicode MS" panose="020B0604020202020204" pitchFamily="34" charset="-128"/>
                <a:cs typeface="Arial" pitchFamily="34" charset="0"/>
              </a:endParaRPr>
            </a:p>
          </p:txBody>
        </p:sp>
      </p:grpSp>
      <p:grpSp>
        <p:nvGrpSpPr>
          <p:cNvPr id="118" name="Group 117"/>
          <p:cNvGrpSpPr/>
          <p:nvPr/>
        </p:nvGrpSpPr>
        <p:grpSpPr>
          <a:xfrm>
            <a:off x="3540200" y="1509828"/>
            <a:ext cx="4574575" cy="4498296"/>
            <a:chOff x="3540200" y="1509828"/>
            <a:chExt cx="4574575" cy="4498296"/>
          </a:xfrm>
        </p:grpSpPr>
        <p:sp>
          <p:nvSpPr>
            <p:cNvPr id="82" name="Rounded Rectangle 61"/>
            <p:cNvSpPr/>
            <p:nvPr/>
          </p:nvSpPr>
          <p:spPr bwMode="auto">
            <a:xfrm>
              <a:off x="4492218" y="1509828"/>
              <a:ext cx="2379612" cy="407448"/>
            </a:xfrm>
            <a:prstGeom prst="roundRect">
              <a:avLst>
                <a:gd name="adj" fmla="val 19309"/>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218581">
                <a:buClr>
                  <a:srgbClr val="CC9900"/>
                </a:buClr>
                <a:defRPr/>
              </a:pPr>
              <a:r>
                <a:rPr lang="en-US" altLang="zh-CN" sz="1800" kern="0" dirty="0" smtClean="0">
                  <a:ln w="10541" cmpd="sng">
                    <a:noFill/>
                    <a:prstDash val="solid"/>
                  </a:ln>
                  <a:solidFill>
                    <a:schemeClr val="bg1"/>
                  </a:solidFill>
                  <a:latin typeface="+mn-lt"/>
                  <a:ea typeface="Arial Unicode MS" panose="020B0604020202020204" pitchFamily="34" charset="-128"/>
                </a:rPr>
                <a:t>Internetization</a:t>
              </a:r>
              <a:endParaRPr lang="en-US" altLang="zh-CN" sz="1800" kern="0" dirty="0">
                <a:ln w="10541" cmpd="sng">
                  <a:noFill/>
                  <a:prstDash val="solid"/>
                </a:ln>
                <a:solidFill>
                  <a:schemeClr val="bg1"/>
                </a:solidFill>
                <a:latin typeface="+mn-lt"/>
                <a:ea typeface="Arial Unicode MS" panose="020B0604020202020204" pitchFamily="34" charset="-128"/>
              </a:endParaRPr>
            </a:p>
          </p:txBody>
        </p:sp>
        <p:grpSp>
          <p:nvGrpSpPr>
            <p:cNvPr id="83" name="Group 82"/>
            <p:cNvGrpSpPr>
              <a:grpSpLocks/>
            </p:cNvGrpSpPr>
            <p:nvPr/>
          </p:nvGrpSpPr>
          <p:grpSpPr bwMode="auto">
            <a:xfrm>
              <a:off x="4441403" y="2837629"/>
              <a:ext cx="2761410" cy="2824930"/>
              <a:chOff x="2064" y="1611"/>
              <a:chExt cx="1686" cy="1738"/>
            </a:xfrm>
          </p:grpSpPr>
          <p:sp>
            <p:nvSpPr>
              <p:cNvPr id="84" name="Oval 21"/>
              <p:cNvSpPr>
                <a:spLocks noChangeArrowheads="1"/>
              </p:cNvSpPr>
              <p:nvPr/>
            </p:nvSpPr>
            <p:spPr bwMode="gray">
              <a:xfrm>
                <a:off x="2068" y="1614"/>
                <a:ext cx="1676" cy="1681"/>
              </a:xfrm>
              <a:prstGeom prst="ellipse">
                <a:avLst/>
              </a:prstGeom>
              <a:gradFill rotWithShape="1">
                <a:gsLst>
                  <a:gs pos="0">
                    <a:sysClr val="window" lastClr="FFFFFF">
                      <a:gamma/>
                      <a:shade val="0"/>
                      <a:invGamma/>
                      <a:alpha val="27000"/>
                    </a:sysClr>
                  </a:gs>
                  <a:gs pos="50000">
                    <a:sysClr val="window" lastClr="FFFFFF">
                      <a:alpha val="0"/>
                    </a:sysClr>
                  </a:gs>
                  <a:gs pos="100000">
                    <a:sysClr val="window" lastClr="FFFFFF">
                      <a:gamma/>
                      <a:shade val="0"/>
                      <a:invGamma/>
                      <a:alpha val="27000"/>
                    </a:sysClr>
                  </a:gs>
                </a:gsLst>
                <a:lin ang="2700000" scaled="1"/>
              </a:gradFill>
              <a:ln w="9525">
                <a:noFill/>
                <a:round/>
                <a:headEnd/>
                <a:tailEnd/>
              </a:ln>
              <a:effectLst/>
            </p:spPr>
            <p:txBody>
              <a:bodyPr wrap="none" anchor="ctr"/>
              <a:lstStyle/>
              <a:p>
                <a:pPr defTabSz="914012" fontAlgn="auto">
                  <a:spcBef>
                    <a:spcPts val="0"/>
                  </a:spcBef>
                  <a:spcAft>
                    <a:spcPts val="0"/>
                  </a:spcAft>
                  <a:buFont typeface="Wingdings" pitchFamily="2" charset="2"/>
                  <a:buNone/>
                  <a:defRPr/>
                </a:pPr>
                <a:endParaRPr lang="zh-CN" altLang="en-US" sz="1700" b="0" kern="0" dirty="0">
                  <a:solidFill>
                    <a:schemeClr val="bg1"/>
                  </a:solidFill>
                  <a:latin typeface="+mn-lt"/>
                  <a:ea typeface="Arial Unicode MS" panose="020B0604020202020204" pitchFamily="34" charset="-128"/>
                </a:endParaRPr>
              </a:p>
            </p:txBody>
          </p:sp>
          <p:pic>
            <p:nvPicPr>
              <p:cNvPr id="85" name="Picture 22" descr="aa"/>
              <p:cNvPicPr>
                <a:picLocks noChangeAspect="1" noChangeArrowheads="1"/>
              </p:cNvPicPr>
              <p:nvPr/>
            </p:nvPicPr>
            <p:blipFill>
              <a:blip r:embed="rId3" cstate="email"/>
              <a:srcRect/>
              <a:stretch>
                <a:fillRect/>
              </a:stretch>
            </p:blipFill>
            <p:spPr bwMode="gray">
              <a:xfrm>
                <a:off x="2064" y="1611"/>
                <a:ext cx="1683" cy="1694"/>
              </a:xfrm>
              <a:prstGeom prst="rect">
                <a:avLst/>
              </a:prstGeom>
              <a:noFill/>
              <a:ln w="9525">
                <a:noFill/>
                <a:miter lim="800000"/>
                <a:headEnd/>
                <a:tailEnd/>
              </a:ln>
            </p:spPr>
          </p:pic>
          <p:sp>
            <p:nvSpPr>
              <p:cNvPr id="86" name="Arc 23"/>
              <p:cNvSpPr>
                <a:spLocks/>
              </p:cNvSpPr>
              <p:nvPr/>
            </p:nvSpPr>
            <p:spPr bwMode="black">
              <a:xfrm>
                <a:off x="2912" y="1616"/>
                <a:ext cx="837" cy="847"/>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791" y="0"/>
                      <a:pt x="21403" y="9456"/>
                      <a:pt x="21597" y="21245"/>
                    </a:cubicBezTo>
                  </a:path>
                  <a:path w="21597" h="21600" stroke="0" extrusionOk="0">
                    <a:moveTo>
                      <a:pt x="-1" y="0"/>
                    </a:moveTo>
                    <a:cubicBezTo>
                      <a:pt x="11791" y="0"/>
                      <a:pt x="21403" y="9456"/>
                      <a:pt x="21597" y="21245"/>
                    </a:cubicBezTo>
                    <a:lnTo>
                      <a:pt x="0" y="21600"/>
                    </a:lnTo>
                    <a:lnTo>
                      <a:pt x="-1" y="0"/>
                    </a:lnTo>
                    <a:close/>
                  </a:path>
                </a:pathLst>
              </a:custGeom>
              <a:solidFill>
                <a:srgbClr val="0070C0">
                  <a:alpha val="58823"/>
                </a:srgbClr>
              </a:solidFill>
              <a:ln w="9525">
                <a:noFill/>
                <a:round/>
                <a:headEnd/>
                <a:tailEnd/>
              </a:ln>
            </p:spPr>
            <p:txBody>
              <a:bodyPr wrap="none" anchor="ctr"/>
              <a:lstStyle/>
              <a:p>
                <a:pPr defTabSz="914012" fontAlgn="auto">
                  <a:spcBef>
                    <a:spcPts val="0"/>
                  </a:spcBef>
                  <a:spcAft>
                    <a:spcPts val="0"/>
                  </a:spcAft>
                  <a:buFont typeface="Wingdings" pitchFamily="2" charset="2"/>
                  <a:buNone/>
                </a:pPr>
                <a:endParaRPr lang="zh-CN" altLang="en-US" sz="1700" b="0" kern="0" dirty="0" smtClean="0">
                  <a:solidFill>
                    <a:schemeClr val="bg1"/>
                  </a:solidFill>
                  <a:latin typeface="+mn-lt"/>
                  <a:ea typeface="Arial Unicode MS" panose="020B0604020202020204" pitchFamily="34" charset="-128"/>
                </a:endParaRPr>
              </a:p>
            </p:txBody>
          </p:sp>
          <p:sp>
            <p:nvSpPr>
              <p:cNvPr id="87" name="Arc 24"/>
              <p:cNvSpPr>
                <a:spLocks/>
              </p:cNvSpPr>
              <p:nvPr/>
            </p:nvSpPr>
            <p:spPr bwMode="gray">
              <a:xfrm rot="5400000">
                <a:off x="2898" y="2453"/>
                <a:ext cx="862" cy="842"/>
              </a:xfrm>
              <a:custGeom>
                <a:avLst/>
                <a:gdLst>
                  <a:gd name="T0" fmla="*/ 0 w 22011"/>
                  <a:gd name="T1" fmla="*/ 0 h 21670"/>
                  <a:gd name="T2" fmla="*/ 0 w 22011"/>
                  <a:gd name="T3" fmla="*/ 0 h 21670"/>
                  <a:gd name="T4" fmla="*/ 0 w 22011"/>
                  <a:gd name="T5" fmla="*/ 0 h 21670"/>
                  <a:gd name="T6" fmla="*/ 0 60000 65536"/>
                  <a:gd name="T7" fmla="*/ 0 60000 65536"/>
                  <a:gd name="T8" fmla="*/ 0 60000 65536"/>
                  <a:gd name="T9" fmla="*/ 0 w 22011"/>
                  <a:gd name="T10" fmla="*/ 0 h 21670"/>
                  <a:gd name="T11" fmla="*/ 22011 w 22011"/>
                  <a:gd name="T12" fmla="*/ 21670 h 21670"/>
                </a:gdLst>
                <a:ahLst/>
                <a:cxnLst>
                  <a:cxn ang="T6">
                    <a:pos x="T0" y="T1"/>
                  </a:cxn>
                  <a:cxn ang="T7">
                    <a:pos x="T2" y="T3"/>
                  </a:cxn>
                  <a:cxn ang="T8">
                    <a:pos x="T4" y="T5"/>
                  </a:cxn>
                </a:cxnLst>
                <a:rect l="T9" t="T10" r="T11" b="T12"/>
                <a:pathLst>
                  <a:path w="22011" h="21670" fill="none" extrusionOk="0">
                    <a:moveTo>
                      <a:pt x="-1" y="3"/>
                    </a:moveTo>
                    <a:cubicBezTo>
                      <a:pt x="136" y="1"/>
                      <a:pt x="273" y="-1"/>
                      <a:pt x="411" y="0"/>
                    </a:cubicBezTo>
                    <a:cubicBezTo>
                      <a:pt x="12340" y="0"/>
                      <a:pt x="22011" y="9670"/>
                      <a:pt x="22011" y="21600"/>
                    </a:cubicBezTo>
                    <a:cubicBezTo>
                      <a:pt x="22011" y="21623"/>
                      <a:pt x="22010" y="21646"/>
                      <a:pt x="22010" y="21669"/>
                    </a:cubicBezTo>
                  </a:path>
                  <a:path w="22011" h="21670" stroke="0" extrusionOk="0">
                    <a:moveTo>
                      <a:pt x="-1" y="3"/>
                    </a:moveTo>
                    <a:cubicBezTo>
                      <a:pt x="136" y="1"/>
                      <a:pt x="273" y="-1"/>
                      <a:pt x="411" y="0"/>
                    </a:cubicBezTo>
                    <a:cubicBezTo>
                      <a:pt x="12340" y="0"/>
                      <a:pt x="22011" y="9670"/>
                      <a:pt x="22011" y="21600"/>
                    </a:cubicBezTo>
                    <a:cubicBezTo>
                      <a:pt x="22011" y="21623"/>
                      <a:pt x="22010" y="21646"/>
                      <a:pt x="22010" y="21669"/>
                    </a:cubicBezTo>
                    <a:lnTo>
                      <a:pt x="411" y="21600"/>
                    </a:lnTo>
                    <a:lnTo>
                      <a:pt x="-1" y="3"/>
                    </a:lnTo>
                    <a:close/>
                  </a:path>
                </a:pathLst>
              </a:custGeom>
              <a:solidFill>
                <a:srgbClr val="0070C0">
                  <a:alpha val="47058"/>
                </a:srgbClr>
              </a:solidFill>
              <a:ln w="9525">
                <a:noFill/>
                <a:round/>
                <a:headEnd/>
                <a:tailEnd/>
              </a:ln>
            </p:spPr>
            <p:txBody>
              <a:bodyPr wrap="none" anchor="ctr"/>
              <a:lstStyle/>
              <a:p>
                <a:pPr defTabSz="914012" fontAlgn="auto">
                  <a:spcBef>
                    <a:spcPts val="0"/>
                  </a:spcBef>
                  <a:spcAft>
                    <a:spcPts val="0"/>
                  </a:spcAft>
                  <a:buFont typeface="Wingdings" pitchFamily="2" charset="2"/>
                  <a:buNone/>
                </a:pPr>
                <a:endParaRPr lang="zh-CN" altLang="en-US" sz="1700" b="0" kern="0" dirty="0" smtClean="0">
                  <a:solidFill>
                    <a:schemeClr val="bg1"/>
                  </a:solidFill>
                  <a:latin typeface="+mn-lt"/>
                  <a:ea typeface="Arial Unicode MS" panose="020B0604020202020204" pitchFamily="34" charset="-128"/>
                </a:endParaRPr>
              </a:p>
            </p:txBody>
          </p:sp>
          <p:sp>
            <p:nvSpPr>
              <p:cNvPr id="88" name="Arc 25"/>
              <p:cNvSpPr>
                <a:spLocks/>
              </p:cNvSpPr>
              <p:nvPr/>
            </p:nvSpPr>
            <p:spPr bwMode="gray">
              <a:xfrm rot="5400000" flipH="1" flipV="1">
                <a:off x="2071" y="1620"/>
                <a:ext cx="844" cy="844"/>
              </a:xfrm>
              <a:custGeom>
                <a:avLst/>
                <a:gdLst>
                  <a:gd name="T0" fmla="*/ 0 w 21600"/>
                  <a:gd name="T1" fmla="*/ 0 h 21787"/>
                  <a:gd name="T2" fmla="*/ 0 w 21600"/>
                  <a:gd name="T3" fmla="*/ 0 h 21787"/>
                  <a:gd name="T4" fmla="*/ 0 w 21600"/>
                  <a:gd name="T5" fmla="*/ 0 h 21787"/>
                  <a:gd name="T6" fmla="*/ 0 60000 65536"/>
                  <a:gd name="T7" fmla="*/ 0 60000 65536"/>
                  <a:gd name="T8" fmla="*/ 0 60000 65536"/>
                  <a:gd name="T9" fmla="*/ 0 w 21600"/>
                  <a:gd name="T10" fmla="*/ 0 h 21787"/>
                  <a:gd name="T11" fmla="*/ 21600 w 21600"/>
                  <a:gd name="T12" fmla="*/ 21787 h 21787"/>
                </a:gdLst>
                <a:ahLst/>
                <a:cxnLst>
                  <a:cxn ang="T6">
                    <a:pos x="T0" y="T1"/>
                  </a:cxn>
                  <a:cxn ang="T7">
                    <a:pos x="T2" y="T3"/>
                  </a:cxn>
                  <a:cxn ang="T8">
                    <a:pos x="T4" y="T5"/>
                  </a:cxn>
                </a:cxnLst>
                <a:rect l="T9" t="T10" r="T11" b="T12"/>
                <a:pathLst>
                  <a:path w="21600" h="21787" fill="none" extrusionOk="0">
                    <a:moveTo>
                      <a:pt x="425" y="0"/>
                    </a:moveTo>
                    <a:cubicBezTo>
                      <a:pt x="12187" y="232"/>
                      <a:pt x="21600" y="9832"/>
                      <a:pt x="21600" y="21596"/>
                    </a:cubicBezTo>
                    <a:cubicBezTo>
                      <a:pt x="21600" y="21659"/>
                      <a:pt x="21599" y="21723"/>
                      <a:pt x="21599" y="21787"/>
                    </a:cubicBezTo>
                  </a:path>
                  <a:path w="21600" h="21787" stroke="0" extrusionOk="0">
                    <a:moveTo>
                      <a:pt x="425" y="0"/>
                    </a:moveTo>
                    <a:cubicBezTo>
                      <a:pt x="12187" y="232"/>
                      <a:pt x="21600" y="9832"/>
                      <a:pt x="21600" y="21596"/>
                    </a:cubicBezTo>
                    <a:cubicBezTo>
                      <a:pt x="21600" y="21659"/>
                      <a:pt x="21599" y="21723"/>
                      <a:pt x="21599" y="21787"/>
                    </a:cubicBezTo>
                    <a:lnTo>
                      <a:pt x="0" y="21596"/>
                    </a:lnTo>
                    <a:lnTo>
                      <a:pt x="425" y="0"/>
                    </a:lnTo>
                    <a:close/>
                  </a:path>
                </a:pathLst>
              </a:custGeom>
              <a:solidFill>
                <a:srgbClr val="0070C0">
                  <a:alpha val="50195"/>
                </a:srgbClr>
              </a:solidFill>
              <a:ln w="9525">
                <a:noFill/>
                <a:round/>
                <a:headEnd/>
                <a:tailEnd/>
              </a:ln>
            </p:spPr>
            <p:txBody>
              <a:bodyPr wrap="none" anchor="ctr"/>
              <a:lstStyle/>
              <a:p>
                <a:pPr defTabSz="914012" fontAlgn="auto">
                  <a:spcBef>
                    <a:spcPts val="0"/>
                  </a:spcBef>
                  <a:spcAft>
                    <a:spcPts val="0"/>
                  </a:spcAft>
                  <a:buFont typeface="Wingdings" pitchFamily="2" charset="2"/>
                  <a:buNone/>
                </a:pPr>
                <a:endParaRPr lang="zh-CN" altLang="en-US" sz="1700" b="0" kern="0" dirty="0" smtClean="0">
                  <a:solidFill>
                    <a:schemeClr val="bg1"/>
                  </a:solidFill>
                  <a:latin typeface="+mn-lt"/>
                  <a:ea typeface="Arial Unicode MS" panose="020B0604020202020204" pitchFamily="34" charset="-128"/>
                </a:endParaRPr>
              </a:p>
            </p:txBody>
          </p:sp>
          <p:sp>
            <p:nvSpPr>
              <p:cNvPr id="89" name="Arc 26"/>
              <p:cNvSpPr>
                <a:spLocks/>
              </p:cNvSpPr>
              <p:nvPr/>
            </p:nvSpPr>
            <p:spPr bwMode="black">
              <a:xfrm rot="10419033">
                <a:off x="2115" y="2395"/>
                <a:ext cx="840" cy="954"/>
              </a:xfrm>
              <a:custGeom>
                <a:avLst/>
                <a:gdLst>
                  <a:gd name="T0" fmla="*/ 0 w 21600"/>
                  <a:gd name="T1" fmla="*/ 0 h 24319"/>
                  <a:gd name="T2" fmla="*/ 0 w 21600"/>
                  <a:gd name="T3" fmla="*/ 0 h 24319"/>
                  <a:gd name="T4" fmla="*/ 0 w 21600"/>
                  <a:gd name="T5" fmla="*/ 0 h 24319"/>
                  <a:gd name="T6" fmla="*/ 0 60000 65536"/>
                  <a:gd name="T7" fmla="*/ 0 60000 65536"/>
                  <a:gd name="T8" fmla="*/ 0 60000 65536"/>
                  <a:gd name="T9" fmla="*/ 0 w 21600"/>
                  <a:gd name="T10" fmla="*/ 0 h 24319"/>
                  <a:gd name="T11" fmla="*/ 21600 w 21600"/>
                  <a:gd name="T12" fmla="*/ 24319 h 24319"/>
                </a:gdLst>
                <a:ahLst/>
                <a:cxnLst>
                  <a:cxn ang="T6">
                    <a:pos x="T0" y="T1"/>
                  </a:cxn>
                  <a:cxn ang="T7">
                    <a:pos x="T2" y="T3"/>
                  </a:cxn>
                  <a:cxn ang="T8">
                    <a:pos x="T4" y="T5"/>
                  </a:cxn>
                </a:cxnLst>
                <a:rect l="T9" t="T10" r="T11" b="T12"/>
                <a:pathLst>
                  <a:path w="21600" h="24319" fill="none" extrusionOk="0">
                    <a:moveTo>
                      <a:pt x="2373" y="-1"/>
                    </a:moveTo>
                    <a:cubicBezTo>
                      <a:pt x="13317" y="1209"/>
                      <a:pt x="21600" y="10458"/>
                      <a:pt x="21600" y="21469"/>
                    </a:cubicBezTo>
                    <a:cubicBezTo>
                      <a:pt x="21600" y="22422"/>
                      <a:pt x="21536" y="23374"/>
                      <a:pt x="21411" y="24319"/>
                    </a:cubicBezTo>
                  </a:path>
                  <a:path w="21600" h="24319" stroke="0" extrusionOk="0">
                    <a:moveTo>
                      <a:pt x="2373" y="-1"/>
                    </a:moveTo>
                    <a:cubicBezTo>
                      <a:pt x="13317" y="1209"/>
                      <a:pt x="21600" y="10458"/>
                      <a:pt x="21600" y="21469"/>
                    </a:cubicBezTo>
                    <a:cubicBezTo>
                      <a:pt x="21600" y="22422"/>
                      <a:pt x="21536" y="23374"/>
                      <a:pt x="21411" y="24319"/>
                    </a:cubicBezTo>
                    <a:lnTo>
                      <a:pt x="0" y="21469"/>
                    </a:lnTo>
                    <a:lnTo>
                      <a:pt x="2373" y="-1"/>
                    </a:lnTo>
                    <a:close/>
                  </a:path>
                </a:pathLst>
              </a:custGeom>
              <a:solidFill>
                <a:srgbClr val="0070C0">
                  <a:alpha val="50195"/>
                </a:srgbClr>
              </a:solidFill>
              <a:ln w="9525">
                <a:noFill/>
                <a:round/>
                <a:headEnd/>
                <a:tailEnd/>
              </a:ln>
            </p:spPr>
            <p:txBody>
              <a:bodyPr rot="10800000" wrap="none" anchor="ctr"/>
              <a:lstStyle/>
              <a:p>
                <a:pPr defTabSz="914012" fontAlgn="auto">
                  <a:spcBef>
                    <a:spcPts val="0"/>
                  </a:spcBef>
                  <a:spcAft>
                    <a:spcPts val="0"/>
                  </a:spcAft>
                  <a:buFont typeface="Wingdings" pitchFamily="2" charset="2"/>
                  <a:buNone/>
                </a:pPr>
                <a:endParaRPr lang="zh-CN" altLang="en-US" sz="1700" b="0" kern="0" dirty="0" smtClean="0">
                  <a:solidFill>
                    <a:schemeClr val="bg1"/>
                  </a:solidFill>
                  <a:latin typeface="+mn-lt"/>
                  <a:ea typeface="Arial Unicode MS" panose="020B0604020202020204" pitchFamily="34" charset="-128"/>
                </a:endParaRPr>
              </a:p>
            </p:txBody>
          </p:sp>
          <p:sp>
            <p:nvSpPr>
              <p:cNvPr id="90" name="WordArt 27"/>
              <p:cNvSpPr>
                <a:spLocks noChangeArrowheads="1" noChangeShapeType="1" noTextEdit="1"/>
              </p:cNvSpPr>
              <p:nvPr/>
            </p:nvSpPr>
            <p:spPr bwMode="gray">
              <a:xfrm rot="18977292">
                <a:off x="2261" y="1927"/>
                <a:ext cx="845" cy="625"/>
              </a:xfrm>
              <a:prstGeom prst="rect">
                <a:avLst/>
              </a:prstGeom>
            </p:spPr>
            <p:txBody>
              <a:bodyPr spcFirstLastPara="1" wrap="none" fromWordArt="1">
                <a:prstTxWarp prst="textArchUp">
                  <a:avLst>
                    <a:gd name="adj" fmla="val 12208396"/>
                  </a:avLst>
                </a:prstTxWarp>
              </a:bodyPr>
              <a:lstStyle/>
              <a:p>
                <a:pPr algn="ctr" defTabSz="914012" fontAlgn="auto">
                  <a:spcBef>
                    <a:spcPts val="0"/>
                  </a:spcBef>
                  <a:spcAft>
                    <a:spcPts val="0"/>
                  </a:spcAft>
                  <a:buFont typeface="Wingdings" pitchFamily="2" charset="2"/>
                  <a:buNone/>
                </a:pPr>
                <a:r>
                  <a:rPr lang="en-US" altLang="zh-CN" sz="1700" b="1" kern="10" dirty="0" smtClean="0">
                    <a:ln w="9525">
                      <a:noFill/>
                      <a:round/>
                      <a:headEnd/>
                      <a:tailEnd/>
                    </a:ln>
                    <a:solidFill>
                      <a:schemeClr val="bg1"/>
                    </a:solidFill>
                    <a:latin typeface="+mn-lt"/>
                    <a:ea typeface="Arial Unicode MS" panose="020B0604020202020204" pitchFamily="34" charset="-128"/>
                    <a:cs typeface="Arial Unicode MS" panose="020B0604020202020204" pitchFamily="34" charset="-128"/>
                  </a:rPr>
                  <a:t>Smart Home</a:t>
                </a:r>
              </a:p>
            </p:txBody>
          </p:sp>
          <p:sp>
            <p:nvSpPr>
              <p:cNvPr id="91" name="WordArt 28"/>
              <p:cNvSpPr>
                <a:spLocks noChangeArrowheads="1" noChangeShapeType="1" noTextEdit="1"/>
              </p:cNvSpPr>
              <p:nvPr/>
            </p:nvSpPr>
            <p:spPr bwMode="gray">
              <a:xfrm rot="2686923">
                <a:off x="2744" y="1938"/>
                <a:ext cx="843" cy="625"/>
              </a:xfrm>
              <a:prstGeom prst="rect">
                <a:avLst/>
              </a:prstGeom>
            </p:spPr>
            <p:txBody>
              <a:bodyPr spcFirstLastPara="1" wrap="none" fromWordArt="1">
                <a:prstTxWarp prst="textArchUp">
                  <a:avLst>
                    <a:gd name="adj" fmla="val 12211372"/>
                  </a:avLst>
                </a:prstTxWarp>
              </a:bodyPr>
              <a:lstStyle/>
              <a:p>
                <a:pPr algn="ctr" defTabSz="914012" fontAlgn="auto">
                  <a:spcBef>
                    <a:spcPts val="0"/>
                  </a:spcBef>
                  <a:spcAft>
                    <a:spcPts val="0"/>
                  </a:spcAft>
                  <a:buFont typeface="Wingdings" pitchFamily="2" charset="2"/>
                  <a:buNone/>
                </a:pPr>
                <a:r>
                  <a:rPr lang="en-US" altLang="zh-CN" sz="1700" kern="10" dirty="0" smtClean="0">
                    <a:ln w="6350">
                      <a:solidFill>
                        <a:srgbClr val="FFFFFF"/>
                      </a:solidFill>
                      <a:round/>
                      <a:headEnd/>
                      <a:tailEnd/>
                    </a:ln>
                    <a:solidFill>
                      <a:schemeClr val="bg1"/>
                    </a:solidFill>
                    <a:latin typeface="+mn-lt"/>
                    <a:ea typeface="Arial Unicode MS" panose="020B0604020202020204" pitchFamily="34" charset="-128"/>
                    <a:cs typeface="Arial Unicode MS" panose="020B0604020202020204" pitchFamily="34" charset="-128"/>
                  </a:rPr>
                  <a:t>Smart City</a:t>
                </a:r>
              </a:p>
            </p:txBody>
          </p:sp>
          <p:sp>
            <p:nvSpPr>
              <p:cNvPr id="92" name="WordArt 29"/>
              <p:cNvSpPr>
                <a:spLocks noChangeArrowheads="1" noChangeShapeType="1" noTextEdit="1"/>
              </p:cNvSpPr>
              <p:nvPr/>
            </p:nvSpPr>
            <p:spPr bwMode="gray">
              <a:xfrm rot="2760178">
                <a:off x="2197" y="2629"/>
                <a:ext cx="785" cy="312"/>
              </a:xfrm>
              <a:prstGeom prst="rect">
                <a:avLst/>
              </a:prstGeom>
            </p:spPr>
            <p:txBody>
              <a:bodyPr spcFirstLastPara="1" wrap="none" fromWordArt="1">
                <a:prstTxWarp prst="textArchDown">
                  <a:avLst>
                    <a:gd name="adj" fmla="val 433212"/>
                  </a:avLst>
                </a:prstTxWarp>
              </a:bodyPr>
              <a:lstStyle/>
              <a:p>
                <a:pPr algn="ctr" defTabSz="914012" fontAlgn="auto">
                  <a:spcBef>
                    <a:spcPts val="0"/>
                  </a:spcBef>
                  <a:spcAft>
                    <a:spcPts val="0"/>
                  </a:spcAft>
                  <a:buFont typeface="Wingdings" pitchFamily="2" charset="2"/>
                  <a:buNone/>
                </a:pPr>
                <a:r>
                  <a:rPr lang="en-US" altLang="zh-CN" sz="1700" b="1" kern="10" dirty="0" smtClean="0">
                    <a:ln w="9525">
                      <a:noFill/>
                      <a:round/>
                      <a:headEnd/>
                      <a:tailEnd/>
                    </a:ln>
                    <a:solidFill>
                      <a:schemeClr val="bg1"/>
                    </a:solidFill>
                    <a:latin typeface="+mn-lt"/>
                    <a:ea typeface="Arial Unicode MS" panose="020B0604020202020204" pitchFamily="34" charset="-128"/>
                    <a:cs typeface="Arial Unicode MS" panose="020B0604020202020204" pitchFamily="34" charset="-128"/>
                  </a:rPr>
                  <a:t>e-Government</a:t>
                </a:r>
              </a:p>
            </p:txBody>
          </p:sp>
          <p:sp>
            <p:nvSpPr>
              <p:cNvPr id="93" name="WordArt 30"/>
              <p:cNvSpPr>
                <a:spLocks noChangeArrowheads="1" noChangeShapeType="1" noTextEdit="1"/>
              </p:cNvSpPr>
              <p:nvPr/>
            </p:nvSpPr>
            <p:spPr bwMode="gray">
              <a:xfrm rot="-2515986">
                <a:off x="2849" y="2613"/>
                <a:ext cx="777" cy="315"/>
              </a:xfrm>
              <a:prstGeom prst="rect">
                <a:avLst/>
              </a:prstGeom>
            </p:spPr>
            <p:txBody>
              <a:bodyPr spcFirstLastPara="1" wrap="none" fromWordArt="1">
                <a:prstTxWarp prst="textArchDown">
                  <a:avLst>
                    <a:gd name="adj" fmla="val 441787"/>
                  </a:avLst>
                </a:prstTxWarp>
              </a:bodyPr>
              <a:lstStyle/>
              <a:p>
                <a:pPr algn="ctr" defTabSz="914012" fontAlgn="auto">
                  <a:spcBef>
                    <a:spcPts val="0"/>
                  </a:spcBef>
                  <a:spcAft>
                    <a:spcPts val="0"/>
                  </a:spcAft>
                  <a:buFont typeface="Wingdings" pitchFamily="2" charset="2"/>
                  <a:buNone/>
                </a:pPr>
                <a:r>
                  <a:rPr lang="en-US" altLang="zh-CN" sz="1700" b="1" kern="10" dirty="0" smtClean="0">
                    <a:ln w="9525">
                      <a:noFill/>
                      <a:round/>
                      <a:headEnd/>
                      <a:tailEnd/>
                    </a:ln>
                    <a:solidFill>
                      <a:schemeClr val="bg1"/>
                    </a:solidFill>
                    <a:latin typeface="+mn-lt"/>
                    <a:ea typeface="Arial Unicode MS" panose="020B0604020202020204" pitchFamily="34" charset="-128"/>
                    <a:cs typeface="Arial Unicode MS" panose="020B0604020202020204" pitchFamily="34" charset="-128"/>
                  </a:rPr>
                  <a:t>e-Enterprise</a:t>
                </a:r>
              </a:p>
            </p:txBody>
          </p:sp>
          <p:grpSp>
            <p:nvGrpSpPr>
              <p:cNvPr id="94" name="Group 35"/>
              <p:cNvGrpSpPr>
                <a:grpSpLocks/>
              </p:cNvGrpSpPr>
              <p:nvPr/>
            </p:nvGrpSpPr>
            <p:grpSpPr bwMode="auto">
              <a:xfrm rot="20302575" flipH="1" flipV="1">
                <a:off x="2525" y="2693"/>
                <a:ext cx="781" cy="188"/>
                <a:chOff x="2532" y="1051"/>
                <a:chExt cx="893" cy="246"/>
              </a:xfrm>
            </p:grpSpPr>
            <p:grpSp>
              <p:nvGrpSpPr>
                <p:cNvPr id="96" name="Group 36"/>
                <p:cNvGrpSpPr>
                  <a:grpSpLocks/>
                </p:cNvGrpSpPr>
                <p:nvPr/>
              </p:nvGrpSpPr>
              <p:grpSpPr bwMode="auto">
                <a:xfrm>
                  <a:off x="2532" y="1051"/>
                  <a:ext cx="743" cy="185"/>
                  <a:chOff x="1565" y="2568"/>
                  <a:chExt cx="1118" cy="279"/>
                </a:xfrm>
              </p:grpSpPr>
              <p:sp>
                <p:nvSpPr>
                  <p:cNvPr id="102" name="AutoShape 37"/>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defTabSz="914012" fontAlgn="auto">
                      <a:spcBef>
                        <a:spcPts val="0"/>
                      </a:spcBef>
                      <a:spcAft>
                        <a:spcPts val="0"/>
                      </a:spcAft>
                      <a:buFont typeface="Wingdings" pitchFamily="2" charset="2"/>
                      <a:buNone/>
                    </a:pPr>
                    <a:endParaRPr lang="zh-CN" altLang="zh-CN" sz="1700" b="0" kern="0" dirty="0" smtClean="0">
                      <a:solidFill>
                        <a:schemeClr val="bg1"/>
                      </a:solidFill>
                      <a:latin typeface="+mn-lt"/>
                      <a:ea typeface="Arial Unicode MS" panose="020B0604020202020204" pitchFamily="34" charset="-128"/>
                    </a:endParaRPr>
                  </a:p>
                </p:txBody>
              </p:sp>
              <p:sp>
                <p:nvSpPr>
                  <p:cNvPr id="103" name="AutoShape 38"/>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defTabSz="914012" fontAlgn="auto">
                      <a:spcBef>
                        <a:spcPts val="0"/>
                      </a:spcBef>
                      <a:spcAft>
                        <a:spcPts val="0"/>
                      </a:spcAft>
                      <a:buFont typeface="Wingdings" pitchFamily="2" charset="2"/>
                      <a:buNone/>
                    </a:pPr>
                    <a:endParaRPr lang="zh-CN" altLang="zh-CN" sz="1700" b="0" kern="0" dirty="0" smtClean="0">
                      <a:solidFill>
                        <a:schemeClr val="bg1"/>
                      </a:solidFill>
                      <a:latin typeface="+mn-lt"/>
                      <a:ea typeface="Arial Unicode MS" panose="020B0604020202020204" pitchFamily="34" charset="-128"/>
                    </a:endParaRPr>
                  </a:p>
                </p:txBody>
              </p:sp>
              <p:sp>
                <p:nvSpPr>
                  <p:cNvPr id="104" name="AutoShape 39"/>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pPr defTabSz="914012" fontAlgn="auto">
                      <a:spcBef>
                        <a:spcPts val="0"/>
                      </a:spcBef>
                      <a:spcAft>
                        <a:spcPts val="0"/>
                      </a:spcAft>
                      <a:buFont typeface="Wingdings" pitchFamily="2" charset="2"/>
                      <a:buNone/>
                    </a:pPr>
                    <a:endParaRPr lang="zh-CN" altLang="zh-CN" sz="1700" b="0" kern="0" dirty="0" smtClean="0">
                      <a:solidFill>
                        <a:schemeClr val="bg1"/>
                      </a:solidFill>
                      <a:latin typeface="+mn-lt"/>
                      <a:ea typeface="Arial Unicode MS" panose="020B0604020202020204" pitchFamily="34" charset="-128"/>
                    </a:endParaRPr>
                  </a:p>
                </p:txBody>
              </p:sp>
              <p:sp>
                <p:nvSpPr>
                  <p:cNvPr id="105" name="AutoShape 40"/>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pPr defTabSz="914012" fontAlgn="auto">
                      <a:spcBef>
                        <a:spcPts val="0"/>
                      </a:spcBef>
                      <a:spcAft>
                        <a:spcPts val="0"/>
                      </a:spcAft>
                      <a:buFont typeface="Wingdings" pitchFamily="2" charset="2"/>
                      <a:buNone/>
                    </a:pPr>
                    <a:endParaRPr lang="zh-CN" altLang="zh-CN" sz="1700" b="0" kern="0" dirty="0" smtClean="0">
                      <a:solidFill>
                        <a:schemeClr val="bg1"/>
                      </a:solidFill>
                      <a:latin typeface="+mn-lt"/>
                      <a:ea typeface="Arial Unicode MS" panose="020B0604020202020204" pitchFamily="34" charset="-128"/>
                    </a:endParaRPr>
                  </a:p>
                </p:txBody>
              </p:sp>
            </p:grpSp>
            <p:grpSp>
              <p:nvGrpSpPr>
                <p:cNvPr id="97" name="Group 41"/>
                <p:cNvGrpSpPr>
                  <a:grpSpLocks/>
                </p:cNvGrpSpPr>
                <p:nvPr/>
              </p:nvGrpSpPr>
              <p:grpSpPr bwMode="auto">
                <a:xfrm rot="1353540">
                  <a:off x="2682" y="1111"/>
                  <a:ext cx="743" cy="186"/>
                  <a:chOff x="1565" y="2568"/>
                  <a:chExt cx="1118" cy="279"/>
                </a:xfrm>
              </p:grpSpPr>
              <p:sp>
                <p:nvSpPr>
                  <p:cNvPr id="98" name="AutoShape 42"/>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defTabSz="914012" fontAlgn="auto">
                      <a:spcBef>
                        <a:spcPts val="0"/>
                      </a:spcBef>
                      <a:spcAft>
                        <a:spcPts val="0"/>
                      </a:spcAft>
                      <a:buFont typeface="Wingdings" pitchFamily="2" charset="2"/>
                      <a:buNone/>
                    </a:pPr>
                    <a:endParaRPr lang="zh-CN" altLang="zh-CN" sz="1700" b="0" kern="0" dirty="0" smtClean="0">
                      <a:solidFill>
                        <a:schemeClr val="bg1"/>
                      </a:solidFill>
                      <a:latin typeface="+mn-lt"/>
                      <a:ea typeface="Arial Unicode MS" panose="020B0604020202020204" pitchFamily="34" charset="-128"/>
                    </a:endParaRPr>
                  </a:p>
                </p:txBody>
              </p:sp>
              <p:sp>
                <p:nvSpPr>
                  <p:cNvPr id="99" name="AutoShape 43"/>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defTabSz="914012" fontAlgn="auto">
                      <a:spcBef>
                        <a:spcPts val="0"/>
                      </a:spcBef>
                      <a:spcAft>
                        <a:spcPts val="0"/>
                      </a:spcAft>
                      <a:buFont typeface="Wingdings" pitchFamily="2" charset="2"/>
                      <a:buNone/>
                    </a:pPr>
                    <a:endParaRPr lang="zh-CN" altLang="zh-CN" sz="1700" b="0" kern="0" dirty="0" smtClean="0">
                      <a:solidFill>
                        <a:schemeClr val="bg1"/>
                      </a:solidFill>
                      <a:latin typeface="+mn-lt"/>
                      <a:ea typeface="Arial Unicode MS" panose="020B0604020202020204" pitchFamily="34" charset="-128"/>
                    </a:endParaRPr>
                  </a:p>
                </p:txBody>
              </p:sp>
              <p:sp>
                <p:nvSpPr>
                  <p:cNvPr id="100" name="AutoShape 44"/>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pPr defTabSz="914012" fontAlgn="auto">
                      <a:spcBef>
                        <a:spcPts val="0"/>
                      </a:spcBef>
                      <a:spcAft>
                        <a:spcPts val="0"/>
                      </a:spcAft>
                      <a:buFont typeface="Wingdings" pitchFamily="2" charset="2"/>
                      <a:buNone/>
                    </a:pPr>
                    <a:endParaRPr lang="zh-CN" altLang="zh-CN" sz="1700" b="0" kern="0" dirty="0" smtClean="0">
                      <a:solidFill>
                        <a:schemeClr val="bg1"/>
                      </a:solidFill>
                      <a:latin typeface="+mn-lt"/>
                      <a:ea typeface="Arial Unicode MS" panose="020B0604020202020204" pitchFamily="34" charset="-128"/>
                    </a:endParaRPr>
                  </a:p>
                </p:txBody>
              </p:sp>
              <p:sp>
                <p:nvSpPr>
                  <p:cNvPr id="101" name="AutoShape 45"/>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pPr defTabSz="914012" fontAlgn="auto">
                      <a:spcBef>
                        <a:spcPts val="0"/>
                      </a:spcBef>
                      <a:spcAft>
                        <a:spcPts val="0"/>
                      </a:spcAft>
                      <a:buFont typeface="Wingdings" pitchFamily="2" charset="2"/>
                      <a:buNone/>
                    </a:pPr>
                    <a:endParaRPr lang="zh-CN" altLang="zh-CN" sz="1700" b="0" kern="0" dirty="0" smtClean="0">
                      <a:solidFill>
                        <a:schemeClr val="bg1"/>
                      </a:solidFill>
                      <a:latin typeface="+mn-lt"/>
                      <a:ea typeface="Arial Unicode MS" panose="020B0604020202020204" pitchFamily="34" charset="-128"/>
                    </a:endParaRPr>
                  </a:p>
                </p:txBody>
              </p:sp>
            </p:grpSp>
          </p:grpSp>
          <p:sp>
            <p:nvSpPr>
              <p:cNvPr id="95" name="Rectangle 46"/>
              <p:cNvSpPr>
                <a:spLocks noChangeArrowheads="1"/>
              </p:cNvSpPr>
              <p:nvPr/>
            </p:nvSpPr>
            <p:spPr bwMode="gray">
              <a:xfrm>
                <a:off x="2447" y="2242"/>
                <a:ext cx="911" cy="511"/>
              </a:xfrm>
              <a:prstGeom prst="rect">
                <a:avLst/>
              </a:prstGeom>
              <a:noFill/>
              <a:ln w="9525" algn="ctr">
                <a:noFill/>
                <a:miter lim="800000"/>
                <a:headEnd/>
                <a:tailEnd/>
              </a:ln>
            </p:spPr>
            <p:txBody>
              <a:bodyPr wrap="none">
                <a:spAutoFit/>
              </a:bodyPr>
              <a:lstStyle/>
              <a:p>
                <a:pPr algn="ctr" defTabSz="914012" fontAlgn="auto">
                  <a:spcBef>
                    <a:spcPts val="0"/>
                  </a:spcBef>
                  <a:spcAft>
                    <a:spcPts val="0"/>
                  </a:spcAft>
                  <a:buFont typeface="Wingdings" pitchFamily="2" charset="2"/>
                  <a:buNone/>
                </a:pPr>
                <a:r>
                  <a:rPr lang="en-US" altLang="zh-CN" kern="0" dirty="0" smtClean="0">
                    <a:solidFill>
                      <a:schemeClr val="bg1"/>
                    </a:solidFill>
                    <a:latin typeface="+mn-lt"/>
                    <a:ea typeface="Arial Unicode MS" panose="020B0604020202020204" pitchFamily="34" charset="-128"/>
                  </a:rPr>
                  <a:t>Verticals</a:t>
                </a:r>
              </a:p>
              <a:p>
                <a:pPr algn="ctr" defTabSz="914012" fontAlgn="auto">
                  <a:spcBef>
                    <a:spcPts val="0"/>
                  </a:spcBef>
                  <a:spcAft>
                    <a:spcPts val="0"/>
                  </a:spcAft>
                  <a:buFont typeface="Wingdings" pitchFamily="2" charset="2"/>
                  <a:buNone/>
                </a:pPr>
                <a:r>
                  <a:rPr lang="en-US" altLang="zh-CN" kern="0" dirty="0" smtClean="0">
                    <a:solidFill>
                      <a:schemeClr val="bg1"/>
                    </a:solidFill>
                    <a:latin typeface="+mn-lt"/>
                    <a:ea typeface="Arial Unicode MS" panose="020B0604020202020204" pitchFamily="34" charset="-128"/>
                  </a:rPr>
                  <a:t>+ Internet</a:t>
                </a:r>
              </a:p>
            </p:txBody>
          </p:sp>
        </p:grpSp>
        <p:sp>
          <p:nvSpPr>
            <p:cNvPr id="106" name="矩形 220"/>
            <p:cNvSpPr/>
            <p:nvPr/>
          </p:nvSpPr>
          <p:spPr>
            <a:xfrm>
              <a:off x="4558540" y="5696041"/>
              <a:ext cx="1224937" cy="292415"/>
            </a:xfrm>
            <a:prstGeom prst="rect">
              <a:avLst/>
            </a:prstGeom>
          </p:spPr>
          <p:txBody>
            <a:bodyPr wrap="none" lIns="91401" tIns="45700" rIns="91401" bIns="45700">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Entertainment</a:t>
              </a:r>
              <a:endParaRPr lang="zh-CN" altLang="en-US" sz="1200" dirty="0">
                <a:solidFill>
                  <a:schemeClr val="bg1"/>
                </a:solidFill>
                <a:latin typeface="+mn-lt"/>
                <a:ea typeface="Arial Unicode MS" panose="020B0604020202020204" pitchFamily="34" charset="-128"/>
              </a:endParaRPr>
            </a:p>
          </p:txBody>
        </p:sp>
        <p:sp>
          <p:nvSpPr>
            <p:cNvPr id="107" name="矩形 221"/>
            <p:cNvSpPr/>
            <p:nvPr/>
          </p:nvSpPr>
          <p:spPr>
            <a:xfrm>
              <a:off x="3599977" y="4889616"/>
              <a:ext cx="1244173" cy="492516"/>
            </a:xfrm>
            <a:prstGeom prst="rect">
              <a:avLst/>
            </a:prstGeom>
          </p:spPr>
          <p:txBody>
            <a:bodyPr wrap="none" lIns="91401" tIns="45700" rIns="91401" bIns="45700">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Industry&amp;</a:t>
              </a:r>
            </a:p>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Manufacturing</a:t>
              </a:r>
              <a:endParaRPr lang="zh-CN" altLang="en-US" sz="1200" dirty="0">
                <a:solidFill>
                  <a:schemeClr val="bg1"/>
                </a:solidFill>
                <a:latin typeface="+mn-lt"/>
                <a:ea typeface="Arial Unicode MS" panose="020B0604020202020204" pitchFamily="34" charset="-128"/>
              </a:endParaRPr>
            </a:p>
          </p:txBody>
        </p:sp>
        <p:sp>
          <p:nvSpPr>
            <p:cNvPr id="108" name="矩形 222"/>
            <p:cNvSpPr/>
            <p:nvPr/>
          </p:nvSpPr>
          <p:spPr>
            <a:xfrm>
              <a:off x="5847391" y="5715709"/>
              <a:ext cx="1263409" cy="292415"/>
            </a:xfrm>
            <a:prstGeom prst="rect">
              <a:avLst/>
            </a:prstGeom>
          </p:spPr>
          <p:txBody>
            <a:bodyPr wrap="none" lIns="91401" tIns="45700" rIns="91401" bIns="45700">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Transportation</a:t>
              </a:r>
              <a:endParaRPr lang="zh-CN" altLang="en-US" sz="1200" dirty="0">
                <a:solidFill>
                  <a:schemeClr val="bg1"/>
                </a:solidFill>
                <a:latin typeface="+mn-lt"/>
                <a:ea typeface="Arial Unicode MS" panose="020B0604020202020204" pitchFamily="34" charset="-128"/>
              </a:endParaRPr>
            </a:p>
          </p:txBody>
        </p:sp>
        <p:sp>
          <p:nvSpPr>
            <p:cNvPr id="109" name="矩形 223"/>
            <p:cNvSpPr/>
            <p:nvPr/>
          </p:nvSpPr>
          <p:spPr>
            <a:xfrm>
              <a:off x="3540200" y="3994674"/>
              <a:ext cx="889908" cy="492516"/>
            </a:xfrm>
            <a:prstGeom prst="rect">
              <a:avLst/>
            </a:prstGeom>
          </p:spPr>
          <p:txBody>
            <a:bodyPr wrap="none" lIns="91401" tIns="45700" rIns="91401" bIns="45700">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Banking</a:t>
              </a:r>
            </a:p>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&amp;Finance</a:t>
              </a:r>
              <a:endParaRPr lang="zh-CN" altLang="en-US" sz="1200" dirty="0">
                <a:solidFill>
                  <a:schemeClr val="bg1"/>
                </a:solidFill>
                <a:latin typeface="+mn-lt"/>
                <a:ea typeface="Arial Unicode MS" panose="020B0604020202020204" pitchFamily="34" charset="-128"/>
              </a:endParaRPr>
            </a:p>
          </p:txBody>
        </p:sp>
        <p:sp>
          <p:nvSpPr>
            <p:cNvPr id="110" name="矩形 224"/>
            <p:cNvSpPr/>
            <p:nvPr/>
          </p:nvSpPr>
          <p:spPr>
            <a:xfrm>
              <a:off x="3675316" y="3124316"/>
              <a:ext cx="1151198" cy="492516"/>
            </a:xfrm>
            <a:prstGeom prst="rect">
              <a:avLst/>
            </a:prstGeom>
          </p:spPr>
          <p:txBody>
            <a:bodyPr wrap="none" lIns="91401" tIns="45700" rIns="91401" bIns="45700">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e-Commerce</a:t>
              </a:r>
            </a:p>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&amp;Retail</a:t>
              </a:r>
            </a:p>
          </p:txBody>
        </p:sp>
        <p:sp>
          <p:nvSpPr>
            <p:cNvPr id="111" name="矩形 225"/>
            <p:cNvSpPr/>
            <p:nvPr/>
          </p:nvSpPr>
          <p:spPr>
            <a:xfrm>
              <a:off x="4539267" y="2519496"/>
              <a:ext cx="982883" cy="292415"/>
            </a:xfrm>
            <a:prstGeom prst="rect">
              <a:avLst/>
            </a:prstGeom>
          </p:spPr>
          <p:txBody>
            <a:bodyPr wrap="none" lIns="91401" tIns="45700" rIns="91401" bIns="45700">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Agriculture</a:t>
              </a:r>
              <a:endParaRPr lang="zh-CN" altLang="en-US" sz="1200" dirty="0">
                <a:solidFill>
                  <a:schemeClr val="bg1"/>
                </a:solidFill>
                <a:latin typeface="+mn-lt"/>
                <a:ea typeface="Arial Unicode MS" panose="020B0604020202020204" pitchFamily="34" charset="-128"/>
              </a:endParaRPr>
            </a:p>
          </p:txBody>
        </p:sp>
        <p:sp>
          <p:nvSpPr>
            <p:cNvPr id="112" name="矩形 226"/>
            <p:cNvSpPr/>
            <p:nvPr/>
          </p:nvSpPr>
          <p:spPr>
            <a:xfrm>
              <a:off x="6082426" y="2504742"/>
              <a:ext cx="992501" cy="292415"/>
            </a:xfrm>
            <a:prstGeom prst="rect">
              <a:avLst/>
            </a:prstGeom>
          </p:spPr>
          <p:txBody>
            <a:bodyPr wrap="none" lIns="91401" tIns="45700" rIns="91401" bIns="45700">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Smart Grid</a:t>
              </a:r>
              <a:endParaRPr lang="zh-CN" altLang="en-US" sz="1200" dirty="0">
                <a:solidFill>
                  <a:schemeClr val="bg1"/>
                </a:solidFill>
                <a:latin typeface="+mn-lt"/>
                <a:ea typeface="Arial Unicode MS" panose="020B0604020202020204" pitchFamily="34" charset="-128"/>
              </a:endParaRPr>
            </a:p>
          </p:txBody>
        </p:sp>
        <p:sp>
          <p:nvSpPr>
            <p:cNvPr id="113" name="矩形 227"/>
            <p:cNvSpPr/>
            <p:nvPr/>
          </p:nvSpPr>
          <p:spPr>
            <a:xfrm>
              <a:off x="7032690" y="3109566"/>
              <a:ext cx="667092" cy="292415"/>
            </a:xfrm>
            <a:prstGeom prst="rect">
              <a:avLst/>
            </a:prstGeom>
          </p:spPr>
          <p:txBody>
            <a:bodyPr wrap="none" lIns="91401" tIns="45700" rIns="91401" bIns="45700">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Health</a:t>
              </a:r>
              <a:endParaRPr lang="zh-CN" altLang="en-US" sz="1200" dirty="0">
                <a:solidFill>
                  <a:schemeClr val="bg1"/>
                </a:solidFill>
                <a:latin typeface="+mn-lt"/>
                <a:ea typeface="Arial Unicode MS" panose="020B0604020202020204" pitchFamily="34" charset="-128"/>
              </a:endParaRPr>
            </a:p>
          </p:txBody>
        </p:sp>
        <p:sp>
          <p:nvSpPr>
            <p:cNvPr id="114" name="矩形 228"/>
            <p:cNvSpPr/>
            <p:nvPr/>
          </p:nvSpPr>
          <p:spPr>
            <a:xfrm>
              <a:off x="7187997" y="3979923"/>
              <a:ext cx="926778" cy="292415"/>
            </a:xfrm>
            <a:prstGeom prst="rect">
              <a:avLst/>
            </a:prstGeom>
          </p:spPr>
          <p:txBody>
            <a:bodyPr wrap="none" lIns="91401" tIns="45700" rIns="91401" bIns="45700">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Education</a:t>
              </a:r>
              <a:endParaRPr lang="zh-CN" altLang="en-US" sz="1200" dirty="0">
                <a:solidFill>
                  <a:schemeClr val="bg1"/>
                </a:solidFill>
                <a:latin typeface="+mn-lt"/>
                <a:ea typeface="Arial Unicode MS" panose="020B0604020202020204" pitchFamily="34" charset="-128"/>
              </a:endParaRPr>
            </a:p>
          </p:txBody>
        </p:sp>
        <p:sp>
          <p:nvSpPr>
            <p:cNvPr id="115" name="矩形 229"/>
            <p:cNvSpPr/>
            <p:nvPr/>
          </p:nvSpPr>
          <p:spPr>
            <a:xfrm>
              <a:off x="6905911" y="4997795"/>
              <a:ext cx="1002119" cy="492516"/>
            </a:xfrm>
            <a:prstGeom prst="rect">
              <a:avLst/>
            </a:prstGeom>
          </p:spPr>
          <p:txBody>
            <a:bodyPr wrap="none" lIns="91401" tIns="45700" rIns="91401" bIns="45700">
              <a:spAutoFit/>
            </a:bodyPr>
            <a:lstStyle/>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Restaurant</a:t>
              </a:r>
            </a:p>
            <a:p>
              <a:pPr algn="ctr">
                <a:buClr>
                  <a:srgbClr val="CC9900"/>
                </a:buClr>
                <a:buFont typeface="Wingdings" pitchFamily="2" charset="2"/>
                <a:buNone/>
              </a:pPr>
              <a:r>
                <a:rPr lang="en-US" altLang="zh-CN" sz="1300" kern="0" dirty="0" smtClean="0">
                  <a:solidFill>
                    <a:schemeClr val="bg1"/>
                  </a:solidFill>
                  <a:latin typeface="+mn-lt"/>
                  <a:ea typeface="Arial Unicode MS" panose="020B0604020202020204" pitchFamily="34" charset="-128"/>
                  <a:cs typeface="Arial" pitchFamily="34" charset="0"/>
                </a:rPr>
                <a:t>&amp;Travel</a:t>
              </a:r>
              <a:endParaRPr lang="zh-CN" altLang="en-US" sz="1200" dirty="0">
                <a:solidFill>
                  <a:schemeClr val="bg1"/>
                </a:solidFill>
                <a:latin typeface="+mn-lt"/>
                <a:ea typeface="Arial Unicode MS" panose="020B0604020202020204" pitchFamily="34" charset="-128"/>
              </a:endParaRPr>
            </a:p>
          </p:txBody>
        </p:sp>
        <p:sp>
          <p:nvSpPr>
            <p:cNvPr id="117" name="Oval 116"/>
            <p:cNvSpPr/>
            <p:nvPr/>
          </p:nvSpPr>
          <p:spPr bwMode="gray">
            <a:xfrm>
              <a:off x="4369395" y="2781572"/>
              <a:ext cx="2880320" cy="2880987"/>
            </a:xfrm>
            <a:prstGeom prst="ellipse">
              <a:avLst/>
            </a:prstGeom>
            <a:noFill/>
            <a:ln>
              <a:solidFill>
                <a:schemeClr val="bg1"/>
              </a:solidFill>
              <a:prstDash val="sysDash"/>
            </a:ln>
          </p:spPr>
          <p:txBody>
            <a:bodyPr spcFirstLastPara="1" wrap="square" rtlCol="0" fromWordArt="1" anchor="ctr"/>
            <a:lstStyle/>
            <a:p>
              <a:pPr algn="ctr"/>
              <a:endParaRPr lang="en-US" sz="1600" kern="10" dirty="0" err="1" smtClean="0">
                <a:ln w="9525">
                  <a:noFill/>
                  <a:round/>
                  <a:headEnd/>
                  <a:tailEnd/>
                </a:ln>
                <a:latin typeface="Arial" pitchFamily="34" charset="0"/>
                <a:ea typeface="Arial Unicode MS" panose="020B0604020202020204" pitchFamily="34" charset="-128"/>
                <a:cs typeface="Arial" pitchFamily="34" charset="0"/>
              </a:endParaRPr>
            </a:p>
          </p:txBody>
        </p:sp>
      </p:grpSp>
      <p:sp>
        <p:nvSpPr>
          <p:cNvPr id="119" name="TextBox 118"/>
          <p:cNvSpPr txBox="1"/>
          <p:nvPr/>
        </p:nvSpPr>
        <p:spPr bwMode="auto">
          <a:xfrm>
            <a:off x="695970" y="980955"/>
            <a:ext cx="9937104" cy="360123"/>
          </a:xfrm>
          <a:prstGeom prst="rect">
            <a:avLst/>
          </a:prstGeom>
          <a:noFill/>
          <a:ln w="9525">
            <a:noFill/>
            <a:miter lim="800000"/>
            <a:headEnd/>
            <a:tailEnd/>
          </a:ln>
        </p:spPr>
        <p:txBody>
          <a:bodyPr wrap="none" lIns="0" tIns="0" rIns="0" bIns="0" rtlCol="0" anchor="ctr">
            <a:noAutofit/>
          </a:bodyPr>
          <a:lstStyle/>
          <a:p>
            <a:pPr>
              <a:buSzPct val="60000"/>
            </a:pPr>
            <a:endParaRPr lang="en-SG" sz="1600" dirty="0" smtClean="0">
              <a:solidFill>
                <a:schemeClr val="bg1"/>
              </a:solidFill>
              <a:latin typeface="Arial"/>
              <a:ea typeface="Arial Unicode MS" panose="020B0604020202020204" pitchFamily="34" charset="-128"/>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74081" y="288214"/>
            <a:ext cx="11277392" cy="713252"/>
          </a:xfrm>
          <a:prstGeom prst="rect">
            <a:avLst/>
          </a:prstGeom>
        </p:spPr>
        <p:txBody>
          <a:bodyPr vert="horz" lIns="91428" tIns="45714" rIns="91428" bIns="45714" rtlCol="0" anchor="ctr">
            <a:noAutofit/>
          </a:bodyPr>
          <a:lstStyle/>
          <a:p>
            <a:pPr lvl="0" defTabSz="1219444">
              <a:lnSpc>
                <a:spcPct val="120000"/>
              </a:lnSpc>
              <a:spcBef>
                <a:spcPct val="0"/>
              </a:spcBef>
              <a:defRPr/>
            </a:pPr>
            <a:r>
              <a:rPr kumimoji="1" lang="en-US" altLang="zh-CN" sz="32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Arial" pitchFamily="34" charset="0"/>
              </a:rPr>
              <a:t>Internet Innovation: Enabling the New </a:t>
            </a:r>
          </a:p>
          <a:p>
            <a:pPr lvl="0" defTabSz="1219444">
              <a:lnSpc>
                <a:spcPct val="120000"/>
              </a:lnSpc>
              <a:spcBef>
                <a:spcPct val="0"/>
              </a:spcBef>
              <a:defRPr/>
            </a:pPr>
            <a:r>
              <a:rPr kumimoji="1" lang="en-US" altLang="zh-CN" sz="32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Arial" pitchFamily="34" charset="0"/>
              </a:rPr>
              <a:t>Industrial Revolution</a:t>
            </a:r>
            <a:endParaRPr kumimoji="1" lang="en-US" altLang="zh-CN" sz="3200" b="1" dirty="0">
              <a:gradFill>
                <a:gsLst>
                  <a:gs pos="49000">
                    <a:prstClr val="white"/>
                  </a:gs>
                  <a:gs pos="100000">
                    <a:prstClr val="white">
                      <a:lumMod val="65000"/>
                    </a:prstClr>
                  </a:gs>
                </a:gsLst>
                <a:lin ang="5400000" scaled="1"/>
              </a:gradFill>
              <a:latin typeface="Huawei Script Regular" pitchFamily="50" charset="0"/>
              <a:cs typeface="Arial" pitchFamily="34" charset="0"/>
              <a:sym typeface="Arial" pitchFamily="34" charset="0"/>
            </a:endParaRPr>
          </a:p>
        </p:txBody>
      </p:sp>
      <p:sp>
        <p:nvSpPr>
          <p:cNvPr id="140" name="TextBox 139"/>
          <p:cNvSpPr txBox="1"/>
          <p:nvPr/>
        </p:nvSpPr>
        <p:spPr>
          <a:xfrm>
            <a:off x="6683646" y="5425617"/>
            <a:ext cx="5511529" cy="276999"/>
          </a:xfrm>
          <a:prstGeom prst="rect">
            <a:avLst/>
          </a:prstGeom>
          <a:noFill/>
        </p:spPr>
        <p:txBody>
          <a:bodyPr wrap="square" rtlCol="0">
            <a:spAutoFit/>
          </a:bodyPr>
          <a:lstStyle/>
          <a:p>
            <a:pPr algn="ctr"/>
            <a:r>
              <a:rPr lang="en-US" altLang="zh-CN" sz="1200" b="1" dirty="0" smtClean="0">
                <a:solidFill>
                  <a:srgbClr val="FFFF00"/>
                </a:solidFill>
                <a:ea typeface="Arial Unicode MS" panose="020B0604020202020204" pitchFamily="34" charset="-128"/>
                <a:cs typeface="Arial" panose="020B0604020202020204" pitchFamily="34" charset="0"/>
              </a:rPr>
              <a:t>140</a:t>
            </a:r>
            <a:r>
              <a:rPr lang="en-US" altLang="zh-CN" sz="1200" b="1" dirty="0" smtClean="0">
                <a:solidFill>
                  <a:srgbClr val="24C6EC"/>
                </a:solidFill>
                <a:ea typeface="Arial Unicode MS" panose="020B0604020202020204" pitchFamily="34" charset="-128"/>
                <a:cs typeface="Arial" panose="020B0604020202020204" pitchFamily="34" charset="0"/>
              </a:rPr>
              <a:t> </a:t>
            </a:r>
            <a:r>
              <a:rPr lang="en-US" altLang="zh-CN" sz="1000" b="1" dirty="0">
                <a:solidFill>
                  <a:schemeClr val="bg1"/>
                </a:solidFill>
                <a:ea typeface="Arial Unicode MS" panose="020B0604020202020204" pitchFamily="34" charset="-128"/>
                <a:cs typeface="Arial" panose="020B0604020202020204" pitchFamily="34" charset="0"/>
              </a:rPr>
              <a:t>countries have developed national broadband plan strategy or policy - ITU</a:t>
            </a:r>
          </a:p>
        </p:txBody>
      </p:sp>
      <p:grpSp>
        <p:nvGrpSpPr>
          <p:cNvPr id="159" name="Group 158"/>
          <p:cNvGrpSpPr/>
          <p:nvPr/>
        </p:nvGrpSpPr>
        <p:grpSpPr>
          <a:xfrm>
            <a:off x="6734902" y="1830369"/>
            <a:ext cx="4842923" cy="4297825"/>
            <a:chOff x="6734902" y="1830369"/>
            <a:chExt cx="4842923" cy="4297825"/>
          </a:xfrm>
        </p:grpSpPr>
        <p:sp>
          <p:nvSpPr>
            <p:cNvPr id="5" name="Text Placeholder 7"/>
            <p:cNvSpPr txBox="1">
              <a:spLocks/>
            </p:cNvSpPr>
            <p:nvPr/>
          </p:nvSpPr>
          <p:spPr>
            <a:xfrm>
              <a:off x="7321985" y="5771165"/>
              <a:ext cx="3217007" cy="357029"/>
            </a:xfrm>
            <a:prstGeom prst="rect">
              <a:avLst/>
            </a:prstGeom>
          </p:spPr>
          <p:txBody>
            <a:bodyPr lIns="121944" tIns="60972" rIns="121944" bIns="60972">
              <a:noAutofit/>
            </a:bodyPr>
            <a:lstStyle/>
            <a:p>
              <a:pPr>
                <a:lnSpc>
                  <a:spcPct val="120000"/>
                </a:lnSpc>
                <a:spcBef>
                  <a:spcPts val="1334"/>
                </a:spcBef>
                <a:defRPr/>
              </a:pPr>
              <a:r>
                <a:rPr lang="en-GB" sz="1300" dirty="0" smtClean="0">
                  <a:solidFill>
                    <a:schemeClr val="bg1"/>
                  </a:solidFill>
                  <a:ea typeface="Arial Unicode MS" panose="020B0604020202020204" pitchFamily="34" charset="-128"/>
                </a:rPr>
                <a:t>Source: </a:t>
              </a:r>
              <a:r>
                <a:rPr lang="en-GB" sz="1300" dirty="0" err="1" smtClean="0">
                  <a:solidFill>
                    <a:schemeClr val="bg1"/>
                  </a:solidFill>
                  <a:ea typeface="Arial Unicode MS" panose="020B0604020202020204" pitchFamily="34" charset="-128"/>
                </a:rPr>
                <a:t>Analysys</a:t>
              </a:r>
              <a:r>
                <a:rPr lang="en-GB" sz="1300" dirty="0" smtClean="0">
                  <a:solidFill>
                    <a:schemeClr val="bg1"/>
                  </a:solidFill>
                  <a:ea typeface="Arial Unicode MS" panose="020B0604020202020204" pitchFamily="34" charset="-128"/>
                </a:rPr>
                <a:t> Mason research</a:t>
              </a:r>
              <a:endParaRPr lang="en-GB" sz="1300" dirty="0">
                <a:solidFill>
                  <a:schemeClr val="bg1"/>
                </a:solidFill>
                <a:ea typeface="Arial Unicode MS" panose="020B0604020202020204" pitchFamily="34" charset="-128"/>
              </a:endParaRPr>
            </a:p>
          </p:txBody>
        </p:sp>
        <p:sp>
          <p:nvSpPr>
            <p:cNvPr id="141" name="Text Box 10"/>
            <p:cNvSpPr txBox="1">
              <a:spLocks noChangeArrowheads="1"/>
            </p:cNvSpPr>
            <p:nvPr/>
          </p:nvSpPr>
          <p:spPr bwMode="auto">
            <a:xfrm>
              <a:off x="6812487" y="3632193"/>
              <a:ext cx="1853461" cy="246678"/>
            </a:xfrm>
            <a:prstGeom prst="rect">
              <a:avLst/>
            </a:prstGeom>
            <a:noFill/>
            <a:ln w="9525">
              <a:noFill/>
              <a:miter lim="800000"/>
              <a:headEnd/>
              <a:tailEnd/>
            </a:ln>
          </p:spPr>
          <p:txBody>
            <a:bodyPr wrap="square">
              <a:spAutoFit/>
            </a:bodyPr>
            <a:lstStyle/>
            <a:p>
              <a:pPr algn="ctr" defTabSz="979210">
                <a:defRPr/>
              </a:pPr>
              <a:r>
                <a:rPr lang="en-US" altLang="zh-CN" sz="1000" kern="0" dirty="0">
                  <a:solidFill>
                    <a:schemeClr val="bg1"/>
                  </a:solidFill>
                  <a:ea typeface="Arial Unicode MS" panose="020B0604020202020204" pitchFamily="34" charset="-128"/>
                  <a:cs typeface="Arial" panose="020B0604020202020204" pitchFamily="34" charset="0"/>
                </a:rPr>
                <a:t>Industry 4.0</a:t>
              </a:r>
              <a:endParaRPr lang="zh-CN" altLang="en-US" sz="1000" kern="0" dirty="0">
                <a:solidFill>
                  <a:schemeClr val="bg1"/>
                </a:solidFill>
                <a:ea typeface="Arial Unicode MS" panose="020B0604020202020204" pitchFamily="34" charset="-128"/>
                <a:cs typeface="Arial" panose="020B0604020202020204" pitchFamily="34" charset="0"/>
              </a:endParaRPr>
            </a:p>
          </p:txBody>
        </p:sp>
        <p:sp>
          <p:nvSpPr>
            <p:cNvPr id="142" name="Text Box 11"/>
            <p:cNvSpPr txBox="1">
              <a:spLocks noChangeArrowheads="1"/>
            </p:cNvSpPr>
            <p:nvPr/>
          </p:nvSpPr>
          <p:spPr bwMode="auto">
            <a:xfrm>
              <a:off x="9744265" y="3637971"/>
              <a:ext cx="1833560" cy="246678"/>
            </a:xfrm>
            <a:prstGeom prst="rect">
              <a:avLst/>
            </a:prstGeom>
            <a:noFill/>
            <a:ln w="9525">
              <a:noFill/>
              <a:miter lim="800000"/>
              <a:headEnd/>
              <a:tailEnd/>
            </a:ln>
          </p:spPr>
          <p:txBody>
            <a:bodyPr wrap="square">
              <a:spAutoFit/>
            </a:bodyPr>
            <a:lstStyle/>
            <a:p>
              <a:pPr algn="ctr" defTabSz="979210">
                <a:defRPr/>
              </a:pPr>
              <a:r>
                <a:rPr lang="en-US" altLang="zh-CN" sz="1000" kern="0" dirty="0" smtClean="0">
                  <a:solidFill>
                    <a:schemeClr val="bg1"/>
                  </a:solidFill>
                  <a:ea typeface="Arial Unicode MS" panose="020B0604020202020204" pitchFamily="34" charset="-128"/>
                  <a:cs typeface="Arial" panose="020B0604020202020204" pitchFamily="34" charset="0"/>
                </a:rPr>
                <a:t>Internet Plus</a:t>
              </a:r>
              <a:endParaRPr lang="en-US" altLang="zh-CN" sz="1000" kern="0" dirty="0">
                <a:solidFill>
                  <a:schemeClr val="bg1"/>
                </a:solidFill>
                <a:ea typeface="Arial Unicode MS" panose="020B0604020202020204" pitchFamily="34" charset="-128"/>
                <a:cs typeface="Arial" panose="020B0604020202020204" pitchFamily="34" charset="0"/>
              </a:endParaRPr>
            </a:p>
          </p:txBody>
        </p:sp>
        <p:sp>
          <p:nvSpPr>
            <p:cNvPr id="143" name="Text Box 12"/>
            <p:cNvSpPr txBox="1">
              <a:spLocks noChangeArrowheads="1"/>
            </p:cNvSpPr>
            <p:nvPr/>
          </p:nvSpPr>
          <p:spPr bwMode="auto">
            <a:xfrm>
              <a:off x="8269357" y="3638200"/>
              <a:ext cx="1819263" cy="246221"/>
            </a:xfrm>
            <a:prstGeom prst="rect">
              <a:avLst/>
            </a:prstGeom>
            <a:noFill/>
            <a:ln w="9525">
              <a:noFill/>
              <a:miter lim="800000"/>
              <a:headEnd/>
              <a:tailEnd/>
            </a:ln>
          </p:spPr>
          <p:txBody>
            <a:bodyPr wrap="square">
              <a:spAutoFit/>
            </a:bodyPr>
            <a:lstStyle/>
            <a:p>
              <a:pPr algn="ctr" defTabSz="979210">
                <a:defRPr/>
              </a:pPr>
              <a:r>
                <a:rPr lang="en-US" altLang="zh-CN" sz="1000" kern="0" dirty="0" smtClean="0">
                  <a:solidFill>
                    <a:schemeClr val="bg1"/>
                  </a:solidFill>
                  <a:ea typeface="Arial Unicode MS" panose="020B0604020202020204" pitchFamily="34" charset="-128"/>
                  <a:cs typeface="Arial" panose="020B0604020202020204" pitchFamily="34" charset="0"/>
                </a:rPr>
                <a:t>Advanced Manufacturing 2.0</a:t>
              </a:r>
              <a:endParaRPr lang="zh-CN" altLang="en-US" sz="1000" kern="0" dirty="0">
                <a:solidFill>
                  <a:schemeClr val="bg1"/>
                </a:solidFill>
                <a:ea typeface="Arial Unicode MS" panose="020B0604020202020204" pitchFamily="34" charset="-128"/>
                <a:cs typeface="Arial" panose="020B0604020202020204" pitchFamily="34" charset="0"/>
              </a:endParaRPr>
            </a:p>
          </p:txBody>
        </p:sp>
        <p:sp>
          <p:nvSpPr>
            <p:cNvPr id="144" name="Text Box 11"/>
            <p:cNvSpPr txBox="1">
              <a:spLocks noChangeArrowheads="1"/>
            </p:cNvSpPr>
            <p:nvPr/>
          </p:nvSpPr>
          <p:spPr bwMode="auto">
            <a:xfrm>
              <a:off x="6734902" y="2413330"/>
              <a:ext cx="2008632" cy="223110"/>
            </a:xfrm>
            <a:prstGeom prst="rect">
              <a:avLst/>
            </a:prstGeom>
            <a:noFill/>
            <a:ln w="9525">
              <a:noFill/>
              <a:miter lim="800000"/>
              <a:headEnd/>
              <a:tailEnd/>
            </a:ln>
          </p:spPr>
          <p:txBody>
            <a:bodyPr wrap="square" lIns="68552" tIns="34276" rIns="68552" bIns="34276">
              <a:spAutoFit/>
            </a:bodyPr>
            <a:lstStyle/>
            <a:p>
              <a:pPr algn="ctr" defTabSz="979210">
                <a:defRPr/>
              </a:pPr>
              <a:r>
                <a:rPr lang="en-US" altLang="zh-CN" sz="1000" kern="0" dirty="0">
                  <a:solidFill>
                    <a:schemeClr val="bg1"/>
                  </a:solidFill>
                  <a:ea typeface="Arial Unicode MS" panose="020B0604020202020204" pitchFamily="34" charset="-128"/>
                  <a:cs typeface="Arial" panose="020B0604020202020204" pitchFamily="34" charset="0"/>
                </a:rPr>
                <a:t>Singapore</a:t>
              </a:r>
              <a:r>
                <a:rPr lang="zh-CN" altLang="en-US" sz="1000" kern="0" dirty="0">
                  <a:solidFill>
                    <a:schemeClr val="bg1"/>
                  </a:solidFill>
                  <a:ea typeface="Arial Unicode MS" panose="020B0604020202020204" pitchFamily="34" charset="-128"/>
                  <a:cs typeface="Arial" panose="020B0604020202020204" pitchFamily="34" charset="0"/>
                </a:rPr>
                <a:t> </a:t>
              </a:r>
              <a:r>
                <a:rPr lang="en-US" altLang="zh-CN" sz="1000" kern="0" dirty="0">
                  <a:solidFill>
                    <a:schemeClr val="bg1"/>
                  </a:solidFill>
                  <a:ea typeface="Arial Unicode MS" panose="020B0604020202020204" pitchFamily="34" charset="-128"/>
                  <a:cs typeface="Arial" panose="020B0604020202020204" pitchFamily="34" charset="0"/>
                </a:rPr>
                <a:t>Smart Nation</a:t>
              </a:r>
            </a:p>
          </p:txBody>
        </p:sp>
        <p:sp>
          <p:nvSpPr>
            <p:cNvPr id="145" name="矩形 38"/>
            <p:cNvSpPr/>
            <p:nvPr/>
          </p:nvSpPr>
          <p:spPr>
            <a:xfrm>
              <a:off x="8564129" y="2401775"/>
              <a:ext cx="1268296" cy="246221"/>
            </a:xfrm>
            <a:prstGeom prst="rect">
              <a:avLst/>
            </a:prstGeom>
          </p:spPr>
          <p:txBody>
            <a:bodyPr wrap="none">
              <a:spAutoFit/>
            </a:bodyPr>
            <a:lstStyle/>
            <a:p>
              <a:pPr algn="ctr" defTabSz="979210">
                <a:defRPr/>
              </a:pPr>
              <a:r>
                <a:rPr lang="en-US" altLang="zh-CN" sz="1000" kern="0" dirty="0">
                  <a:solidFill>
                    <a:schemeClr val="bg1"/>
                  </a:solidFill>
                  <a:ea typeface="Arial Unicode MS" panose="020B0604020202020204" pitchFamily="34" charset="-128"/>
                  <a:cs typeface="Arial" panose="020B0604020202020204" pitchFamily="34" charset="0"/>
                </a:rPr>
                <a:t>Digital Canada 150</a:t>
              </a:r>
            </a:p>
          </p:txBody>
        </p:sp>
        <p:sp>
          <p:nvSpPr>
            <p:cNvPr id="146" name="矩形 39"/>
            <p:cNvSpPr/>
            <p:nvPr/>
          </p:nvSpPr>
          <p:spPr>
            <a:xfrm>
              <a:off x="9928611" y="2401775"/>
              <a:ext cx="1457451" cy="246221"/>
            </a:xfrm>
            <a:prstGeom prst="rect">
              <a:avLst/>
            </a:prstGeom>
          </p:spPr>
          <p:txBody>
            <a:bodyPr wrap="none">
              <a:spAutoFit/>
            </a:bodyPr>
            <a:lstStyle/>
            <a:p>
              <a:pPr algn="ctr" defTabSz="979210">
                <a:defRPr/>
              </a:pPr>
              <a:r>
                <a:rPr lang="en-US" altLang="zh-CN" sz="1000" kern="0" dirty="0" smtClean="0">
                  <a:solidFill>
                    <a:schemeClr val="bg1"/>
                  </a:solidFill>
                  <a:ea typeface="Arial Unicode MS" panose="020B0604020202020204" pitchFamily="34" charset="-128"/>
                  <a:cs typeface="Arial" panose="020B0604020202020204" pitchFamily="34" charset="0"/>
                </a:rPr>
                <a:t>Smart Digital </a:t>
              </a:r>
              <a:r>
                <a:rPr lang="en-US" altLang="zh-CN" sz="1000" kern="0" dirty="0">
                  <a:solidFill>
                    <a:schemeClr val="bg1"/>
                  </a:solidFill>
                  <a:ea typeface="Arial Unicode MS" panose="020B0604020202020204" pitchFamily="34" charset="-128"/>
                  <a:cs typeface="Arial" panose="020B0604020202020204" pitchFamily="34" charset="0"/>
                </a:rPr>
                <a:t>Malaysia</a:t>
              </a:r>
            </a:p>
          </p:txBody>
        </p:sp>
        <p:sp>
          <p:nvSpPr>
            <p:cNvPr id="147" name="Text Box 10"/>
            <p:cNvSpPr txBox="1">
              <a:spLocks noChangeArrowheads="1"/>
            </p:cNvSpPr>
            <p:nvPr/>
          </p:nvSpPr>
          <p:spPr bwMode="auto">
            <a:xfrm>
              <a:off x="6812486" y="4874624"/>
              <a:ext cx="1853461" cy="400110"/>
            </a:xfrm>
            <a:prstGeom prst="rect">
              <a:avLst/>
            </a:prstGeom>
            <a:noFill/>
            <a:ln w="9525">
              <a:noFill/>
              <a:miter lim="800000"/>
              <a:headEnd/>
              <a:tailEnd/>
            </a:ln>
          </p:spPr>
          <p:txBody>
            <a:bodyPr wrap="square">
              <a:spAutoFit/>
            </a:bodyPr>
            <a:lstStyle/>
            <a:p>
              <a:pPr algn="ctr" defTabSz="979210">
                <a:defRPr/>
              </a:pPr>
              <a:r>
                <a:rPr lang="en-US" altLang="zh-CN" sz="1000" kern="0" dirty="0" smtClean="0">
                  <a:solidFill>
                    <a:schemeClr val="bg1"/>
                  </a:solidFill>
                  <a:ea typeface="Arial Unicode MS" panose="020B0604020202020204" pitchFamily="34" charset="-128"/>
                  <a:cs typeface="Arial" panose="020B0604020202020204" pitchFamily="34" charset="0"/>
                </a:rPr>
                <a:t>Nigeria National</a:t>
              </a:r>
            </a:p>
            <a:p>
              <a:pPr algn="ctr" defTabSz="979210">
                <a:defRPr/>
              </a:pPr>
              <a:r>
                <a:rPr lang="en-US" altLang="zh-CN" sz="1000" kern="0" dirty="0" smtClean="0">
                  <a:solidFill>
                    <a:schemeClr val="bg1"/>
                  </a:solidFill>
                  <a:ea typeface="Arial Unicode MS" panose="020B0604020202020204" pitchFamily="34" charset="-128"/>
                  <a:cs typeface="Arial" panose="020B0604020202020204" pitchFamily="34" charset="0"/>
                </a:rPr>
                <a:t>Broadband Strategy</a:t>
              </a:r>
              <a:endParaRPr lang="zh-CN" altLang="en-US" sz="1000" kern="0" dirty="0">
                <a:solidFill>
                  <a:schemeClr val="bg1"/>
                </a:solidFill>
                <a:ea typeface="Arial Unicode MS" panose="020B0604020202020204" pitchFamily="34" charset="-128"/>
                <a:cs typeface="Arial" panose="020B0604020202020204" pitchFamily="34" charset="0"/>
              </a:endParaRPr>
            </a:p>
          </p:txBody>
        </p:sp>
        <p:sp>
          <p:nvSpPr>
            <p:cNvPr id="148" name="Text Box 10"/>
            <p:cNvSpPr txBox="1">
              <a:spLocks noChangeArrowheads="1"/>
            </p:cNvSpPr>
            <p:nvPr/>
          </p:nvSpPr>
          <p:spPr bwMode="auto">
            <a:xfrm>
              <a:off x="8271545" y="4874624"/>
              <a:ext cx="1853461" cy="246221"/>
            </a:xfrm>
            <a:prstGeom prst="rect">
              <a:avLst/>
            </a:prstGeom>
            <a:noFill/>
            <a:ln w="9525">
              <a:noFill/>
              <a:miter lim="800000"/>
              <a:headEnd/>
              <a:tailEnd/>
            </a:ln>
          </p:spPr>
          <p:txBody>
            <a:bodyPr wrap="square">
              <a:spAutoFit/>
            </a:bodyPr>
            <a:lstStyle/>
            <a:p>
              <a:pPr algn="ctr" defTabSz="979210">
                <a:defRPr/>
              </a:pPr>
              <a:r>
                <a:rPr lang="en-US" altLang="zh-CN" sz="1000" kern="0" dirty="0" smtClean="0">
                  <a:solidFill>
                    <a:schemeClr val="bg1"/>
                  </a:solidFill>
                  <a:ea typeface="Arial Unicode MS" panose="020B0604020202020204" pitchFamily="34" charset="-128"/>
                  <a:cs typeface="Arial" panose="020B0604020202020204" pitchFamily="34" charset="0"/>
                </a:rPr>
                <a:t>Colombia Live Digital</a:t>
              </a:r>
              <a:endParaRPr lang="zh-CN" altLang="en-US" sz="1000" kern="0" dirty="0">
                <a:solidFill>
                  <a:schemeClr val="bg1"/>
                </a:solidFill>
                <a:ea typeface="Arial Unicode MS" panose="020B0604020202020204" pitchFamily="34" charset="-128"/>
                <a:cs typeface="Arial" panose="020B0604020202020204" pitchFamily="34" charset="0"/>
              </a:endParaRPr>
            </a:p>
          </p:txBody>
        </p:sp>
        <p:sp>
          <p:nvSpPr>
            <p:cNvPr id="149" name="Text Box 10"/>
            <p:cNvSpPr txBox="1">
              <a:spLocks noChangeArrowheads="1"/>
            </p:cNvSpPr>
            <p:nvPr/>
          </p:nvSpPr>
          <p:spPr bwMode="auto">
            <a:xfrm>
              <a:off x="9925915" y="4874624"/>
              <a:ext cx="1462844" cy="246221"/>
            </a:xfrm>
            <a:prstGeom prst="rect">
              <a:avLst/>
            </a:prstGeom>
            <a:noFill/>
            <a:ln w="9525">
              <a:noFill/>
              <a:miter lim="800000"/>
              <a:headEnd/>
              <a:tailEnd/>
            </a:ln>
          </p:spPr>
          <p:txBody>
            <a:bodyPr wrap="square">
              <a:spAutoFit/>
            </a:bodyPr>
            <a:lstStyle/>
            <a:p>
              <a:pPr algn="ctr" defTabSz="979210">
                <a:defRPr/>
              </a:pPr>
              <a:r>
                <a:rPr lang="en-US" altLang="zh-CN" sz="1000" kern="0" dirty="0" smtClean="0">
                  <a:solidFill>
                    <a:schemeClr val="bg1"/>
                  </a:solidFill>
                  <a:ea typeface="Arial Unicode MS" panose="020B0604020202020204" pitchFamily="34" charset="-128"/>
                  <a:cs typeface="Arial" panose="020B0604020202020204" pitchFamily="34" charset="0"/>
                </a:rPr>
                <a:t>Connected Argentina</a:t>
              </a:r>
              <a:endParaRPr lang="zh-CN" altLang="en-US" sz="1000" kern="0" dirty="0">
                <a:solidFill>
                  <a:schemeClr val="bg1"/>
                </a:solidFill>
                <a:ea typeface="Arial Unicode MS" panose="020B0604020202020204" pitchFamily="34" charset="-128"/>
                <a:cs typeface="Arial" panose="020B0604020202020204" pitchFamily="34" charset="0"/>
              </a:endParaRPr>
            </a:p>
          </p:txBody>
        </p:sp>
        <p:pic>
          <p:nvPicPr>
            <p:cNvPr id="150" name="Picture 2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07868" y="1830369"/>
              <a:ext cx="984525" cy="55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 name="Picture 2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181268" y="1830369"/>
              <a:ext cx="959554" cy="55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2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59439" y="1830369"/>
              <a:ext cx="959554" cy="58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2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156297" y="3086747"/>
              <a:ext cx="984525" cy="55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2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34468" y="4293182"/>
              <a:ext cx="984525" cy="58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 name="Picture 30"/>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181268" y="4305667"/>
              <a:ext cx="959554" cy="55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31"/>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707868" y="4293182"/>
              <a:ext cx="984525" cy="58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 name="Picture 3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695383" y="3086747"/>
              <a:ext cx="984525" cy="55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33"/>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234468" y="3061776"/>
              <a:ext cx="984525" cy="58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0" name="Group 159"/>
          <p:cNvGrpSpPr/>
          <p:nvPr/>
        </p:nvGrpSpPr>
        <p:grpSpPr>
          <a:xfrm>
            <a:off x="474081" y="1713769"/>
            <a:ext cx="4717560" cy="4447372"/>
            <a:chOff x="6420587" y="1634548"/>
            <a:chExt cx="4717560" cy="4447372"/>
          </a:xfrm>
        </p:grpSpPr>
        <p:grpSp>
          <p:nvGrpSpPr>
            <p:cNvPr id="161" name="Group 53"/>
            <p:cNvGrpSpPr>
              <a:grpSpLocks noChangeAspect="1"/>
            </p:cNvGrpSpPr>
            <p:nvPr/>
          </p:nvGrpSpPr>
          <p:grpSpPr bwMode="auto">
            <a:xfrm>
              <a:off x="6841765" y="1663441"/>
              <a:ext cx="4245397" cy="4227591"/>
              <a:chOff x="2148" y="539"/>
              <a:chExt cx="3121" cy="3108"/>
            </a:xfrm>
            <a:noFill/>
          </p:grpSpPr>
          <p:sp>
            <p:nvSpPr>
              <p:cNvPr id="249" name="Freeform 54"/>
              <p:cNvSpPr>
                <a:spLocks/>
              </p:cNvSpPr>
              <p:nvPr/>
            </p:nvSpPr>
            <p:spPr bwMode="auto">
              <a:xfrm>
                <a:off x="2148" y="1829"/>
                <a:ext cx="510" cy="571"/>
              </a:xfrm>
              <a:custGeom>
                <a:avLst/>
                <a:gdLst>
                  <a:gd name="T0" fmla="*/ 0 w 510"/>
                  <a:gd name="T1" fmla="*/ 80 h 571"/>
                  <a:gd name="T2" fmla="*/ 18 w 510"/>
                  <a:gd name="T3" fmla="*/ 571 h 571"/>
                  <a:gd name="T4" fmla="*/ 510 w 510"/>
                  <a:gd name="T5" fmla="*/ 0 h 571"/>
                  <a:gd name="T6" fmla="*/ 0 w 510"/>
                  <a:gd name="T7" fmla="*/ 80 h 571"/>
                </a:gdLst>
                <a:ahLst/>
                <a:cxnLst>
                  <a:cxn ang="0">
                    <a:pos x="T0" y="T1"/>
                  </a:cxn>
                  <a:cxn ang="0">
                    <a:pos x="T2" y="T3"/>
                  </a:cxn>
                  <a:cxn ang="0">
                    <a:pos x="T4" y="T5"/>
                  </a:cxn>
                  <a:cxn ang="0">
                    <a:pos x="T6" y="T7"/>
                  </a:cxn>
                </a:cxnLst>
                <a:rect l="0" t="0" r="r" b="b"/>
                <a:pathLst>
                  <a:path w="510" h="571">
                    <a:moveTo>
                      <a:pt x="0" y="80"/>
                    </a:moveTo>
                    <a:lnTo>
                      <a:pt x="18" y="571"/>
                    </a:lnTo>
                    <a:lnTo>
                      <a:pt x="510" y="0"/>
                    </a:lnTo>
                    <a:lnTo>
                      <a:pt x="0" y="8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50" name="Freeform 55"/>
              <p:cNvSpPr>
                <a:spLocks/>
              </p:cNvSpPr>
              <p:nvPr/>
            </p:nvSpPr>
            <p:spPr bwMode="auto">
              <a:xfrm>
                <a:off x="2148" y="1467"/>
                <a:ext cx="510" cy="442"/>
              </a:xfrm>
              <a:custGeom>
                <a:avLst/>
                <a:gdLst>
                  <a:gd name="T0" fmla="*/ 141 w 510"/>
                  <a:gd name="T1" fmla="*/ 0 h 442"/>
                  <a:gd name="T2" fmla="*/ 0 w 510"/>
                  <a:gd name="T3" fmla="*/ 442 h 442"/>
                  <a:gd name="T4" fmla="*/ 510 w 510"/>
                  <a:gd name="T5" fmla="*/ 362 h 442"/>
                  <a:gd name="T6" fmla="*/ 141 w 510"/>
                  <a:gd name="T7" fmla="*/ 0 h 442"/>
                </a:gdLst>
                <a:ahLst/>
                <a:cxnLst>
                  <a:cxn ang="0">
                    <a:pos x="T0" y="T1"/>
                  </a:cxn>
                  <a:cxn ang="0">
                    <a:pos x="T2" y="T3"/>
                  </a:cxn>
                  <a:cxn ang="0">
                    <a:pos x="T4" y="T5"/>
                  </a:cxn>
                  <a:cxn ang="0">
                    <a:pos x="T6" y="T7"/>
                  </a:cxn>
                </a:cxnLst>
                <a:rect l="0" t="0" r="r" b="b"/>
                <a:pathLst>
                  <a:path w="510" h="442">
                    <a:moveTo>
                      <a:pt x="141" y="0"/>
                    </a:moveTo>
                    <a:lnTo>
                      <a:pt x="0" y="442"/>
                    </a:lnTo>
                    <a:lnTo>
                      <a:pt x="510" y="362"/>
                    </a:lnTo>
                    <a:lnTo>
                      <a:pt x="141"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51" name="Freeform 56"/>
              <p:cNvSpPr>
                <a:spLocks/>
              </p:cNvSpPr>
              <p:nvPr/>
            </p:nvSpPr>
            <p:spPr bwMode="auto">
              <a:xfrm>
                <a:off x="2474" y="920"/>
                <a:ext cx="473" cy="233"/>
              </a:xfrm>
              <a:custGeom>
                <a:avLst/>
                <a:gdLst>
                  <a:gd name="T0" fmla="*/ 251 w 473"/>
                  <a:gd name="T1" fmla="*/ 0 h 233"/>
                  <a:gd name="T2" fmla="*/ 0 w 473"/>
                  <a:gd name="T3" fmla="*/ 233 h 233"/>
                  <a:gd name="T4" fmla="*/ 473 w 473"/>
                  <a:gd name="T5" fmla="*/ 80 h 233"/>
                  <a:gd name="T6" fmla="*/ 251 w 473"/>
                  <a:gd name="T7" fmla="*/ 0 h 233"/>
                </a:gdLst>
                <a:ahLst/>
                <a:cxnLst>
                  <a:cxn ang="0">
                    <a:pos x="T0" y="T1"/>
                  </a:cxn>
                  <a:cxn ang="0">
                    <a:pos x="T2" y="T3"/>
                  </a:cxn>
                  <a:cxn ang="0">
                    <a:pos x="T4" y="T5"/>
                  </a:cxn>
                  <a:cxn ang="0">
                    <a:pos x="T6" y="T7"/>
                  </a:cxn>
                </a:cxnLst>
                <a:rect l="0" t="0" r="r" b="b"/>
                <a:pathLst>
                  <a:path w="473" h="233">
                    <a:moveTo>
                      <a:pt x="251" y="0"/>
                    </a:moveTo>
                    <a:lnTo>
                      <a:pt x="0" y="233"/>
                    </a:lnTo>
                    <a:lnTo>
                      <a:pt x="473" y="80"/>
                    </a:lnTo>
                    <a:lnTo>
                      <a:pt x="251"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52" name="Freeform 57"/>
              <p:cNvSpPr>
                <a:spLocks/>
              </p:cNvSpPr>
              <p:nvPr/>
            </p:nvSpPr>
            <p:spPr bwMode="auto">
              <a:xfrm>
                <a:off x="2474" y="1000"/>
                <a:ext cx="516" cy="375"/>
              </a:xfrm>
              <a:custGeom>
                <a:avLst/>
                <a:gdLst>
                  <a:gd name="T0" fmla="*/ 473 w 516"/>
                  <a:gd name="T1" fmla="*/ 0 h 375"/>
                  <a:gd name="T2" fmla="*/ 0 w 516"/>
                  <a:gd name="T3" fmla="*/ 153 h 375"/>
                  <a:gd name="T4" fmla="*/ 516 w 516"/>
                  <a:gd name="T5" fmla="*/ 375 h 375"/>
                  <a:gd name="T6" fmla="*/ 473 w 516"/>
                  <a:gd name="T7" fmla="*/ 0 h 375"/>
                </a:gdLst>
                <a:ahLst/>
                <a:cxnLst>
                  <a:cxn ang="0">
                    <a:pos x="T0" y="T1"/>
                  </a:cxn>
                  <a:cxn ang="0">
                    <a:pos x="T2" y="T3"/>
                  </a:cxn>
                  <a:cxn ang="0">
                    <a:pos x="T4" y="T5"/>
                  </a:cxn>
                  <a:cxn ang="0">
                    <a:pos x="T6" y="T7"/>
                  </a:cxn>
                </a:cxnLst>
                <a:rect l="0" t="0" r="r" b="b"/>
                <a:pathLst>
                  <a:path w="516" h="375">
                    <a:moveTo>
                      <a:pt x="473" y="0"/>
                    </a:moveTo>
                    <a:lnTo>
                      <a:pt x="0" y="153"/>
                    </a:lnTo>
                    <a:lnTo>
                      <a:pt x="516" y="375"/>
                    </a:lnTo>
                    <a:lnTo>
                      <a:pt x="473"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53" name="Freeform 58"/>
              <p:cNvSpPr>
                <a:spLocks/>
              </p:cNvSpPr>
              <p:nvPr/>
            </p:nvSpPr>
            <p:spPr bwMode="auto">
              <a:xfrm>
                <a:off x="2289" y="1153"/>
                <a:ext cx="701" cy="314"/>
              </a:xfrm>
              <a:custGeom>
                <a:avLst/>
                <a:gdLst>
                  <a:gd name="T0" fmla="*/ 185 w 701"/>
                  <a:gd name="T1" fmla="*/ 0 h 314"/>
                  <a:gd name="T2" fmla="*/ 0 w 701"/>
                  <a:gd name="T3" fmla="*/ 314 h 314"/>
                  <a:gd name="T4" fmla="*/ 701 w 701"/>
                  <a:gd name="T5" fmla="*/ 222 h 314"/>
                  <a:gd name="T6" fmla="*/ 185 w 701"/>
                  <a:gd name="T7" fmla="*/ 0 h 314"/>
                </a:gdLst>
                <a:ahLst/>
                <a:cxnLst>
                  <a:cxn ang="0">
                    <a:pos x="T0" y="T1"/>
                  </a:cxn>
                  <a:cxn ang="0">
                    <a:pos x="T2" y="T3"/>
                  </a:cxn>
                  <a:cxn ang="0">
                    <a:pos x="T4" y="T5"/>
                  </a:cxn>
                  <a:cxn ang="0">
                    <a:pos x="T6" y="T7"/>
                  </a:cxn>
                </a:cxnLst>
                <a:rect l="0" t="0" r="r" b="b"/>
                <a:pathLst>
                  <a:path w="701" h="314">
                    <a:moveTo>
                      <a:pt x="185" y="0"/>
                    </a:moveTo>
                    <a:lnTo>
                      <a:pt x="0" y="314"/>
                    </a:lnTo>
                    <a:lnTo>
                      <a:pt x="701" y="222"/>
                    </a:lnTo>
                    <a:lnTo>
                      <a:pt x="185"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54" name="Freeform 59"/>
              <p:cNvSpPr>
                <a:spLocks/>
              </p:cNvSpPr>
              <p:nvPr/>
            </p:nvSpPr>
            <p:spPr bwMode="auto">
              <a:xfrm>
                <a:off x="2289" y="1375"/>
                <a:ext cx="701" cy="454"/>
              </a:xfrm>
              <a:custGeom>
                <a:avLst/>
                <a:gdLst>
                  <a:gd name="T0" fmla="*/ 0 w 701"/>
                  <a:gd name="T1" fmla="*/ 92 h 454"/>
                  <a:gd name="T2" fmla="*/ 369 w 701"/>
                  <a:gd name="T3" fmla="*/ 454 h 454"/>
                  <a:gd name="T4" fmla="*/ 701 w 701"/>
                  <a:gd name="T5" fmla="*/ 0 h 454"/>
                  <a:gd name="T6" fmla="*/ 0 w 701"/>
                  <a:gd name="T7" fmla="*/ 92 h 454"/>
                </a:gdLst>
                <a:ahLst/>
                <a:cxnLst>
                  <a:cxn ang="0">
                    <a:pos x="T0" y="T1"/>
                  </a:cxn>
                  <a:cxn ang="0">
                    <a:pos x="T2" y="T3"/>
                  </a:cxn>
                  <a:cxn ang="0">
                    <a:pos x="T4" y="T5"/>
                  </a:cxn>
                  <a:cxn ang="0">
                    <a:pos x="T6" y="T7"/>
                  </a:cxn>
                </a:cxnLst>
                <a:rect l="0" t="0" r="r" b="b"/>
                <a:pathLst>
                  <a:path w="701" h="454">
                    <a:moveTo>
                      <a:pt x="0" y="92"/>
                    </a:moveTo>
                    <a:lnTo>
                      <a:pt x="369" y="454"/>
                    </a:lnTo>
                    <a:lnTo>
                      <a:pt x="701" y="0"/>
                    </a:lnTo>
                    <a:lnTo>
                      <a:pt x="0" y="92"/>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55" name="Freeform 60"/>
              <p:cNvSpPr>
                <a:spLocks/>
              </p:cNvSpPr>
              <p:nvPr/>
            </p:nvSpPr>
            <p:spPr bwMode="auto">
              <a:xfrm>
                <a:off x="2947" y="901"/>
                <a:ext cx="55" cy="474"/>
              </a:xfrm>
              <a:custGeom>
                <a:avLst/>
                <a:gdLst>
                  <a:gd name="T0" fmla="*/ 0 w 55"/>
                  <a:gd name="T1" fmla="*/ 99 h 474"/>
                  <a:gd name="T2" fmla="*/ 43 w 55"/>
                  <a:gd name="T3" fmla="*/ 474 h 474"/>
                  <a:gd name="T4" fmla="*/ 55 w 55"/>
                  <a:gd name="T5" fmla="*/ 0 h 474"/>
                  <a:gd name="T6" fmla="*/ 0 w 55"/>
                  <a:gd name="T7" fmla="*/ 99 h 474"/>
                </a:gdLst>
                <a:ahLst/>
                <a:cxnLst>
                  <a:cxn ang="0">
                    <a:pos x="T0" y="T1"/>
                  </a:cxn>
                  <a:cxn ang="0">
                    <a:pos x="T2" y="T3"/>
                  </a:cxn>
                  <a:cxn ang="0">
                    <a:pos x="T4" y="T5"/>
                  </a:cxn>
                  <a:cxn ang="0">
                    <a:pos x="T6" y="T7"/>
                  </a:cxn>
                </a:cxnLst>
                <a:rect l="0" t="0" r="r" b="b"/>
                <a:pathLst>
                  <a:path w="55" h="474">
                    <a:moveTo>
                      <a:pt x="0" y="99"/>
                    </a:moveTo>
                    <a:lnTo>
                      <a:pt x="43" y="474"/>
                    </a:lnTo>
                    <a:lnTo>
                      <a:pt x="55" y="0"/>
                    </a:lnTo>
                    <a:lnTo>
                      <a:pt x="0" y="99"/>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56" name="Freeform 61"/>
              <p:cNvSpPr>
                <a:spLocks/>
              </p:cNvSpPr>
              <p:nvPr/>
            </p:nvSpPr>
            <p:spPr bwMode="auto">
              <a:xfrm>
                <a:off x="2369" y="2904"/>
                <a:ext cx="719" cy="442"/>
              </a:xfrm>
              <a:custGeom>
                <a:avLst/>
                <a:gdLst>
                  <a:gd name="T0" fmla="*/ 0 w 719"/>
                  <a:gd name="T1" fmla="*/ 0 h 442"/>
                  <a:gd name="T2" fmla="*/ 393 w 719"/>
                  <a:gd name="T3" fmla="*/ 442 h 442"/>
                  <a:gd name="T4" fmla="*/ 719 w 719"/>
                  <a:gd name="T5" fmla="*/ 49 h 442"/>
                  <a:gd name="T6" fmla="*/ 0 w 719"/>
                  <a:gd name="T7" fmla="*/ 0 h 442"/>
                </a:gdLst>
                <a:ahLst/>
                <a:cxnLst>
                  <a:cxn ang="0">
                    <a:pos x="T0" y="T1"/>
                  </a:cxn>
                  <a:cxn ang="0">
                    <a:pos x="T2" y="T3"/>
                  </a:cxn>
                  <a:cxn ang="0">
                    <a:pos x="T4" y="T5"/>
                  </a:cxn>
                  <a:cxn ang="0">
                    <a:pos x="T6" y="T7"/>
                  </a:cxn>
                </a:cxnLst>
                <a:rect l="0" t="0" r="r" b="b"/>
                <a:pathLst>
                  <a:path w="719" h="442">
                    <a:moveTo>
                      <a:pt x="0" y="0"/>
                    </a:moveTo>
                    <a:lnTo>
                      <a:pt x="393" y="442"/>
                    </a:lnTo>
                    <a:lnTo>
                      <a:pt x="719" y="49"/>
                    </a:lnTo>
                    <a:lnTo>
                      <a:pt x="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57" name="Freeform 62"/>
              <p:cNvSpPr>
                <a:spLocks/>
              </p:cNvSpPr>
              <p:nvPr/>
            </p:nvSpPr>
            <p:spPr bwMode="auto">
              <a:xfrm>
                <a:off x="2762" y="2953"/>
                <a:ext cx="326" cy="393"/>
              </a:xfrm>
              <a:custGeom>
                <a:avLst/>
                <a:gdLst>
                  <a:gd name="T0" fmla="*/ 0 w 326"/>
                  <a:gd name="T1" fmla="*/ 393 h 393"/>
                  <a:gd name="T2" fmla="*/ 314 w 326"/>
                  <a:gd name="T3" fmla="*/ 228 h 393"/>
                  <a:gd name="T4" fmla="*/ 326 w 326"/>
                  <a:gd name="T5" fmla="*/ 0 h 393"/>
                  <a:gd name="T6" fmla="*/ 0 w 326"/>
                  <a:gd name="T7" fmla="*/ 393 h 393"/>
                </a:gdLst>
                <a:ahLst/>
                <a:cxnLst>
                  <a:cxn ang="0">
                    <a:pos x="T0" y="T1"/>
                  </a:cxn>
                  <a:cxn ang="0">
                    <a:pos x="T2" y="T3"/>
                  </a:cxn>
                  <a:cxn ang="0">
                    <a:pos x="T4" y="T5"/>
                  </a:cxn>
                  <a:cxn ang="0">
                    <a:pos x="T6" y="T7"/>
                  </a:cxn>
                </a:cxnLst>
                <a:rect l="0" t="0" r="r" b="b"/>
                <a:pathLst>
                  <a:path w="326" h="393">
                    <a:moveTo>
                      <a:pt x="0" y="393"/>
                    </a:moveTo>
                    <a:lnTo>
                      <a:pt x="314" y="228"/>
                    </a:lnTo>
                    <a:lnTo>
                      <a:pt x="326" y="0"/>
                    </a:lnTo>
                    <a:lnTo>
                      <a:pt x="0" y="393"/>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58" name="Freeform 63"/>
              <p:cNvSpPr>
                <a:spLocks/>
              </p:cNvSpPr>
              <p:nvPr/>
            </p:nvSpPr>
            <p:spPr bwMode="auto">
              <a:xfrm>
                <a:off x="2725" y="662"/>
                <a:ext cx="400" cy="258"/>
              </a:xfrm>
              <a:custGeom>
                <a:avLst/>
                <a:gdLst>
                  <a:gd name="T0" fmla="*/ 0 w 400"/>
                  <a:gd name="T1" fmla="*/ 258 h 258"/>
                  <a:gd name="T2" fmla="*/ 277 w 400"/>
                  <a:gd name="T3" fmla="*/ 239 h 258"/>
                  <a:gd name="T4" fmla="*/ 400 w 400"/>
                  <a:gd name="T5" fmla="*/ 0 h 258"/>
                  <a:gd name="T6" fmla="*/ 0 w 400"/>
                  <a:gd name="T7" fmla="*/ 258 h 258"/>
                </a:gdLst>
                <a:ahLst/>
                <a:cxnLst>
                  <a:cxn ang="0">
                    <a:pos x="T0" y="T1"/>
                  </a:cxn>
                  <a:cxn ang="0">
                    <a:pos x="T2" y="T3"/>
                  </a:cxn>
                  <a:cxn ang="0">
                    <a:pos x="T4" y="T5"/>
                  </a:cxn>
                  <a:cxn ang="0">
                    <a:pos x="T6" y="T7"/>
                  </a:cxn>
                </a:cxnLst>
                <a:rect l="0" t="0" r="r" b="b"/>
                <a:pathLst>
                  <a:path w="400" h="258">
                    <a:moveTo>
                      <a:pt x="0" y="258"/>
                    </a:moveTo>
                    <a:lnTo>
                      <a:pt x="277" y="239"/>
                    </a:lnTo>
                    <a:lnTo>
                      <a:pt x="400" y="0"/>
                    </a:lnTo>
                    <a:lnTo>
                      <a:pt x="0" y="258"/>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59" name="Freeform 64"/>
              <p:cNvSpPr>
                <a:spLocks/>
              </p:cNvSpPr>
              <p:nvPr/>
            </p:nvSpPr>
            <p:spPr bwMode="auto">
              <a:xfrm>
                <a:off x="2762" y="3181"/>
                <a:ext cx="381" cy="368"/>
              </a:xfrm>
              <a:custGeom>
                <a:avLst/>
                <a:gdLst>
                  <a:gd name="T0" fmla="*/ 314 w 381"/>
                  <a:gd name="T1" fmla="*/ 0 h 368"/>
                  <a:gd name="T2" fmla="*/ 0 w 381"/>
                  <a:gd name="T3" fmla="*/ 165 h 368"/>
                  <a:gd name="T4" fmla="*/ 381 w 381"/>
                  <a:gd name="T5" fmla="*/ 368 h 368"/>
                  <a:gd name="T6" fmla="*/ 314 w 381"/>
                  <a:gd name="T7" fmla="*/ 0 h 368"/>
                </a:gdLst>
                <a:ahLst/>
                <a:cxnLst>
                  <a:cxn ang="0">
                    <a:pos x="T0" y="T1"/>
                  </a:cxn>
                  <a:cxn ang="0">
                    <a:pos x="T2" y="T3"/>
                  </a:cxn>
                  <a:cxn ang="0">
                    <a:pos x="T4" y="T5"/>
                  </a:cxn>
                  <a:cxn ang="0">
                    <a:pos x="T6" y="T7"/>
                  </a:cxn>
                </a:cxnLst>
                <a:rect l="0" t="0" r="r" b="b"/>
                <a:pathLst>
                  <a:path w="381" h="368">
                    <a:moveTo>
                      <a:pt x="314" y="0"/>
                    </a:moveTo>
                    <a:lnTo>
                      <a:pt x="0" y="165"/>
                    </a:lnTo>
                    <a:lnTo>
                      <a:pt x="381" y="368"/>
                    </a:lnTo>
                    <a:lnTo>
                      <a:pt x="314"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60" name="Freeform 65"/>
              <p:cNvSpPr>
                <a:spLocks/>
              </p:cNvSpPr>
              <p:nvPr/>
            </p:nvSpPr>
            <p:spPr bwMode="auto">
              <a:xfrm>
                <a:off x="2166" y="1829"/>
                <a:ext cx="1082" cy="633"/>
              </a:xfrm>
              <a:custGeom>
                <a:avLst/>
                <a:gdLst>
                  <a:gd name="T0" fmla="*/ 492 w 1082"/>
                  <a:gd name="T1" fmla="*/ 0 h 633"/>
                  <a:gd name="T2" fmla="*/ 0 w 1082"/>
                  <a:gd name="T3" fmla="*/ 571 h 633"/>
                  <a:gd name="T4" fmla="*/ 1082 w 1082"/>
                  <a:gd name="T5" fmla="*/ 633 h 633"/>
                  <a:gd name="T6" fmla="*/ 492 w 1082"/>
                  <a:gd name="T7" fmla="*/ 0 h 633"/>
                </a:gdLst>
                <a:ahLst/>
                <a:cxnLst>
                  <a:cxn ang="0">
                    <a:pos x="T0" y="T1"/>
                  </a:cxn>
                  <a:cxn ang="0">
                    <a:pos x="T2" y="T3"/>
                  </a:cxn>
                  <a:cxn ang="0">
                    <a:pos x="T4" y="T5"/>
                  </a:cxn>
                  <a:cxn ang="0">
                    <a:pos x="T6" y="T7"/>
                  </a:cxn>
                </a:cxnLst>
                <a:rect l="0" t="0" r="r" b="b"/>
                <a:pathLst>
                  <a:path w="1082" h="633">
                    <a:moveTo>
                      <a:pt x="492" y="0"/>
                    </a:moveTo>
                    <a:lnTo>
                      <a:pt x="0" y="571"/>
                    </a:lnTo>
                    <a:lnTo>
                      <a:pt x="1082" y="633"/>
                    </a:lnTo>
                    <a:lnTo>
                      <a:pt x="492"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61" name="Freeform 66"/>
              <p:cNvSpPr>
                <a:spLocks/>
              </p:cNvSpPr>
              <p:nvPr/>
            </p:nvSpPr>
            <p:spPr bwMode="auto">
              <a:xfrm>
                <a:off x="2166" y="2400"/>
                <a:ext cx="1082" cy="504"/>
              </a:xfrm>
              <a:custGeom>
                <a:avLst/>
                <a:gdLst>
                  <a:gd name="T0" fmla="*/ 0 w 1082"/>
                  <a:gd name="T1" fmla="*/ 0 h 504"/>
                  <a:gd name="T2" fmla="*/ 203 w 1082"/>
                  <a:gd name="T3" fmla="*/ 504 h 504"/>
                  <a:gd name="T4" fmla="*/ 1082 w 1082"/>
                  <a:gd name="T5" fmla="*/ 62 h 504"/>
                  <a:gd name="T6" fmla="*/ 0 w 1082"/>
                  <a:gd name="T7" fmla="*/ 0 h 504"/>
                </a:gdLst>
                <a:ahLst/>
                <a:cxnLst>
                  <a:cxn ang="0">
                    <a:pos x="T0" y="T1"/>
                  </a:cxn>
                  <a:cxn ang="0">
                    <a:pos x="T2" y="T3"/>
                  </a:cxn>
                  <a:cxn ang="0">
                    <a:pos x="T4" y="T5"/>
                  </a:cxn>
                  <a:cxn ang="0">
                    <a:pos x="T6" y="T7"/>
                  </a:cxn>
                </a:cxnLst>
                <a:rect l="0" t="0" r="r" b="b"/>
                <a:pathLst>
                  <a:path w="1082" h="504">
                    <a:moveTo>
                      <a:pt x="0" y="0"/>
                    </a:moveTo>
                    <a:lnTo>
                      <a:pt x="203" y="504"/>
                    </a:lnTo>
                    <a:lnTo>
                      <a:pt x="1082" y="62"/>
                    </a:lnTo>
                    <a:lnTo>
                      <a:pt x="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62" name="Freeform 67"/>
              <p:cNvSpPr>
                <a:spLocks/>
              </p:cNvSpPr>
              <p:nvPr/>
            </p:nvSpPr>
            <p:spPr bwMode="auto">
              <a:xfrm>
                <a:off x="2369" y="2462"/>
                <a:ext cx="879" cy="491"/>
              </a:xfrm>
              <a:custGeom>
                <a:avLst/>
                <a:gdLst>
                  <a:gd name="T0" fmla="*/ 0 w 879"/>
                  <a:gd name="T1" fmla="*/ 442 h 491"/>
                  <a:gd name="T2" fmla="*/ 719 w 879"/>
                  <a:gd name="T3" fmla="*/ 491 h 491"/>
                  <a:gd name="T4" fmla="*/ 879 w 879"/>
                  <a:gd name="T5" fmla="*/ 0 h 491"/>
                  <a:gd name="T6" fmla="*/ 0 w 879"/>
                  <a:gd name="T7" fmla="*/ 442 h 491"/>
                </a:gdLst>
                <a:ahLst/>
                <a:cxnLst>
                  <a:cxn ang="0">
                    <a:pos x="T0" y="T1"/>
                  </a:cxn>
                  <a:cxn ang="0">
                    <a:pos x="T2" y="T3"/>
                  </a:cxn>
                  <a:cxn ang="0">
                    <a:pos x="T4" y="T5"/>
                  </a:cxn>
                  <a:cxn ang="0">
                    <a:pos x="T6" y="T7"/>
                  </a:cxn>
                </a:cxnLst>
                <a:rect l="0" t="0" r="r" b="b"/>
                <a:pathLst>
                  <a:path w="879" h="491">
                    <a:moveTo>
                      <a:pt x="0" y="442"/>
                    </a:moveTo>
                    <a:lnTo>
                      <a:pt x="719" y="491"/>
                    </a:lnTo>
                    <a:lnTo>
                      <a:pt x="879" y="0"/>
                    </a:lnTo>
                    <a:lnTo>
                      <a:pt x="0" y="442"/>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63" name="Freeform 68"/>
              <p:cNvSpPr>
                <a:spLocks/>
              </p:cNvSpPr>
              <p:nvPr/>
            </p:nvSpPr>
            <p:spPr bwMode="auto">
              <a:xfrm>
                <a:off x="2658" y="1375"/>
                <a:ext cx="786" cy="454"/>
              </a:xfrm>
              <a:custGeom>
                <a:avLst/>
                <a:gdLst>
                  <a:gd name="T0" fmla="*/ 332 w 786"/>
                  <a:gd name="T1" fmla="*/ 0 h 454"/>
                  <a:gd name="T2" fmla="*/ 0 w 786"/>
                  <a:gd name="T3" fmla="*/ 454 h 454"/>
                  <a:gd name="T4" fmla="*/ 786 w 786"/>
                  <a:gd name="T5" fmla="*/ 184 h 454"/>
                  <a:gd name="T6" fmla="*/ 332 w 786"/>
                  <a:gd name="T7" fmla="*/ 0 h 454"/>
                </a:gdLst>
                <a:ahLst/>
                <a:cxnLst>
                  <a:cxn ang="0">
                    <a:pos x="T0" y="T1"/>
                  </a:cxn>
                  <a:cxn ang="0">
                    <a:pos x="T2" y="T3"/>
                  </a:cxn>
                  <a:cxn ang="0">
                    <a:pos x="T4" y="T5"/>
                  </a:cxn>
                  <a:cxn ang="0">
                    <a:pos x="T6" y="T7"/>
                  </a:cxn>
                </a:cxnLst>
                <a:rect l="0" t="0" r="r" b="b"/>
                <a:pathLst>
                  <a:path w="786" h="454">
                    <a:moveTo>
                      <a:pt x="332" y="0"/>
                    </a:moveTo>
                    <a:lnTo>
                      <a:pt x="0" y="454"/>
                    </a:lnTo>
                    <a:lnTo>
                      <a:pt x="786" y="184"/>
                    </a:lnTo>
                    <a:lnTo>
                      <a:pt x="332"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64" name="Freeform 69"/>
              <p:cNvSpPr>
                <a:spLocks/>
              </p:cNvSpPr>
              <p:nvPr/>
            </p:nvSpPr>
            <p:spPr bwMode="auto">
              <a:xfrm>
                <a:off x="2658" y="1559"/>
                <a:ext cx="786" cy="903"/>
              </a:xfrm>
              <a:custGeom>
                <a:avLst/>
                <a:gdLst>
                  <a:gd name="T0" fmla="*/ 0 w 786"/>
                  <a:gd name="T1" fmla="*/ 270 h 903"/>
                  <a:gd name="T2" fmla="*/ 590 w 786"/>
                  <a:gd name="T3" fmla="*/ 903 h 903"/>
                  <a:gd name="T4" fmla="*/ 786 w 786"/>
                  <a:gd name="T5" fmla="*/ 0 h 903"/>
                  <a:gd name="T6" fmla="*/ 0 w 786"/>
                  <a:gd name="T7" fmla="*/ 270 h 903"/>
                </a:gdLst>
                <a:ahLst/>
                <a:cxnLst>
                  <a:cxn ang="0">
                    <a:pos x="T0" y="T1"/>
                  </a:cxn>
                  <a:cxn ang="0">
                    <a:pos x="T2" y="T3"/>
                  </a:cxn>
                  <a:cxn ang="0">
                    <a:pos x="T4" y="T5"/>
                  </a:cxn>
                  <a:cxn ang="0">
                    <a:pos x="T6" y="T7"/>
                  </a:cxn>
                </a:cxnLst>
                <a:rect l="0" t="0" r="r" b="b"/>
                <a:pathLst>
                  <a:path w="786" h="903">
                    <a:moveTo>
                      <a:pt x="0" y="270"/>
                    </a:moveTo>
                    <a:lnTo>
                      <a:pt x="590" y="903"/>
                    </a:lnTo>
                    <a:lnTo>
                      <a:pt x="786" y="0"/>
                    </a:lnTo>
                    <a:lnTo>
                      <a:pt x="0" y="27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65" name="Freeform 70"/>
              <p:cNvSpPr>
                <a:spLocks/>
              </p:cNvSpPr>
              <p:nvPr/>
            </p:nvSpPr>
            <p:spPr bwMode="auto">
              <a:xfrm>
                <a:off x="2990" y="901"/>
                <a:ext cx="454" cy="658"/>
              </a:xfrm>
              <a:custGeom>
                <a:avLst/>
                <a:gdLst>
                  <a:gd name="T0" fmla="*/ 12 w 454"/>
                  <a:gd name="T1" fmla="*/ 0 h 658"/>
                  <a:gd name="T2" fmla="*/ 0 w 454"/>
                  <a:gd name="T3" fmla="*/ 474 h 658"/>
                  <a:gd name="T4" fmla="*/ 454 w 454"/>
                  <a:gd name="T5" fmla="*/ 658 h 658"/>
                  <a:gd name="T6" fmla="*/ 12 w 454"/>
                  <a:gd name="T7" fmla="*/ 0 h 658"/>
                </a:gdLst>
                <a:ahLst/>
                <a:cxnLst>
                  <a:cxn ang="0">
                    <a:pos x="T0" y="T1"/>
                  </a:cxn>
                  <a:cxn ang="0">
                    <a:pos x="T2" y="T3"/>
                  </a:cxn>
                  <a:cxn ang="0">
                    <a:pos x="T4" y="T5"/>
                  </a:cxn>
                  <a:cxn ang="0">
                    <a:pos x="T6" y="T7"/>
                  </a:cxn>
                </a:cxnLst>
                <a:rect l="0" t="0" r="r" b="b"/>
                <a:pathLst>
                  <a:path w="454" h="658">
                    <a:moveTo>
                      <a:pt x="12" y="0"/>
                    </a:moveTo>
                    <a:lnTo>
                      <a:pt x="0" y="474"/>
                    </a:lnTo>
                    <a:lnTo>
                      <a:pt x="454" y="658"/>
                    </a:lnTo>
                    <a:lnTo>
                      <a:pt x="12"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66" name="Freeform 71"/>
              <p:cNvSpPr>
                <a:spLocks/>
              </p:cNvSpPr>
              <p:nvPr/>
            </p:nvSpPr>
            <p:spPr bwMode="auto">
              <a:xfrm>
                <a:off x="3088" y="2462"/>
                <a:ext cx="430" cy="743"/>
              </a:xfrm>
              <a:custGeom>
                <a:avLst/>
                <a:gdLst>
                  <a:gd name="T0" fmla="*/ 160 w 430"/>
                  <a:gd name="T1" fmla="*/ 0 h 743"/>
                  <a:gd name="T2" fmla="*/ 0 w 430"/>
                  <a:gd name="T3" fmla="*/ 491 h 743"/>
                  <a:gd name="T4" fmla="*/ 430 w 430"/>
                  <a:gd name="T5" fmla="*/ 743 h 743"/>
                  <a:gd name="T6" fmla="*/ 160 w 430"/>
                  <a:gd name="T7" fmla="*/ 0 h 743"/>
                </a:gdLst>
                <a:ahLst/>
                <a:cxnLst>
                  <a:cxn ang="0">
                    <a:pos x="T0" y="T1"/>
                  </a:cxn>
                  <a:cxn ang="0">
                    <a:pos x="T2" y="T3"/>
                  </a:cxn>
                  <a:cxn ang="0">
                    <a:pos x="T4" y="T5"/>
                  </a:cxn>
                  <a:cxn ang="0">
                    <a:pos x="T6" y="T7"/>
                  </a:cxn>
                </a:cxnLst>
                <a:rect l="0" t="0" r="r" b="b"/>
                <a:pathLst>
                  <a:path w="430" h="743">
                    <a:moveTo>
                      <a:pt x="160" y="0"/>
                    </a:moveTo>
                    <a:lnTo>
                      <a:pt x="0" y="491"/>
                    </a:lnTo>
                    <a:lnTo>
                      <a:pt x="430" y="743"/>
                    </a:lnTo>
                    <a:lnTo>
                      <a:pt x="16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67" name="Freeform 72"/>
              <p:cNvSpPr>
                <a:spLocks/>
              </p:cNvSpPr>
              <p:nvPr/>
            </p:nvSpPr>
            <p:spPr bwMode="auto">
              <a:xfrm>
                <a:off x="3076" y="2953"/>
                <a:ext cx="442" cy="252"/>
              </a:xfrm>
              <a:custGeom>
                <a:avLst/>
                <a:gdLst>
                  <a:gd name="T0" fmla="*/ 12 w 442"/>
                  <a:gd name="T1" fmla="*/ 0 h 252"/>
                  <a:gd name="T2" fmla="*/ 0 w 442"/>
                  <a:gd name="T3" fmla="*/ 228 h 252"/>
                  <a:gd name="T4" fmla="*/ 442 w 442"/>
                  <a:gd name="T5" fmla="*/ 252 h 252"/>
                  <a:gd name="T6" fmla="*/ 12 w 442"/>
                  <a:gd name="T7" fmla="*/ 0 h 252"/>
                </a:gdLst>
                <a:ahLst/>
                <a:cxnLst>
                  <a:cxn ang="0">
                    <a:pos x="T0" y="T1"/>
                  </a:cxn>
                  <a:cxn ang="0">
                    <a:pos x="T2" y="T3"/>
                  </a:cxn>
                  <a:cxn ang="0">
                    <a:pos x="T4" y="T5"/>
                  </a:cxn>
                  <a:cxn ang="0">
                    <a:pos x="T6" y="T7"/>
                  </a:cxn>
                </a:cxnLst>
                <a:rect l="0" t="0" r="r" b="b"/>
                <a:pathLst>
                  <a:path w="442" h="252">
                    <a:moveTo>
                      <a:pt x="12" y="0"/>
                    </a:moveTo>
                    <a:lnTo>
                      <a:pt x="0" y="228"/>
                    </a:lnTo>
                    <a:lnTo>
                      <a:pt x="442" y="252"/>
                    </a:lnTo>
                    <a:lnTo>
                      <a:pt x="12"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68" name="Freeform 73"/>
              <p:cNvSpPr>
                <a:spLocks/>
              </p:cNvSpPr>
              <p:nvPr/>
            </p:nvSpPr>
            <p:spPr bwMode="auto">
              <a:xfrm>
                <a:off x="3076" y="3181"/>
                <a:ext cx="442" cy="368"/>
              </a:xfrm>
              <a:custGeom>
                <a:avLst/>
                <a:gdLst>
                  <a:gd name="T0" fmla="*/ 0 w 442"/>
                  <a:gd name="T1" fmla="*/ 0 h 368"/>
                  <a:gd name="T2" fmla="*/ 67 w 442"/>
                  <a:gd name="T3" fmla="*/ 368 h 368"/>
                  <a:gd name="T4" fmla="*/ 442 w 442"/>
                  <a:gd name="T5" fmla="*/ 24 h 368"/>
                  <a:gd name="T6" fmla="*/ 0 w 442"/>
                  <a:gd name="T7" fmla="*/ 0 h 368"/>
                </a:gdLst>
                <a:ahLst/>
                <a:cxnLst>
                  <a:cxn ang="0">
                    <a:pos x="T0" y="T1"/>
                  </a:cxn>
                  <a:cxn ang="0">
                    <a:pos x="T2" y="T3"/>
                  </a:cxn>
                  <a:cxn ang="0">
                    <a:pos x="T4" y="T5"/>
                  </a:cxn>
                  <a:cxn ang="0">
                    <a:pos x="T6" y="T7"/>
                  </a:cxn>
                </a:cxnLst>
                <a:rect l="0" t="0" r="r" b="b"/>
                <a:pathLst>
                  <a:path w="442" h="368">
                    <a:moveTo>
                      <a:pt x="0" y="0"/>
                    </a:moveTo>
                    <a:lnTo>
                      <a:pt x="67" y="368"/>
                    </a:lnTo>
                    <a:lnTo>
                      <a:pt x="442" y="24"/>
                    </a:lnTo>
                    <a:lnTo>
                      <a:pt x="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69" name="Freeform 74"/>
              <p:cNvSpPr>
                <a:spLocks/>
              </p:cNvSpPr>
              <p:nvPr/>
            </p:nvSpPr>
            <p:spPr bwMode="auto">
              <a:xfrm>
                <a:off x="3002" y="539"/>
                <a:ext cx="596" cy="362"/>
              </a:xfrm>
              <a:custGeom>
                <a:avLst/>
                <a:gdLst>
                  <a:gd name="T0" fmla="*/ 123 w 596"/>
                  <a:gd name="T1" fmla="*/ 123 h 362"/>
                  <a:gd name="T2" fmla="*/ 0 w 596"/>
                  <a:gd name="T3" fmla="*/ 362 h 362"/>
                  <a:gd name="T4" fmla="*/ 596 w 596"/>
                  <a:gd name="T5" fmla="*/ 0 h 362"/>
                  <a:gd name="T6" fmla="*/ 123 w 596"/>
                  <a:gd name="T7" fmla="*/ 123 h 362"/>
                </a:gdLst>
                <a:ahLst/>
                <a:cxnLst>
                  <a:cxn ang="0">
                    <a:pos x="T0" y="T1"/>
                  </a:cxn>
                  <a:cxn ang="0">
                    <a:pos x="T2" y="T3"/>
                  </a:cxn>
                  <a:cxn ang="0">
                    <a:pos x="T4" y="T5"/>
                  </a:cxn>
                  <a:cxn ang="0">
                    <a:pos x="T6" y="T7"/>
                  </a:cxn>
                </a:cxnLst>
                <a:rect l="0" t="0" r="r" b="b"/>
                <a:pathLst>
                  <a:path w="596" h="362">
                    <a:moveTo>
                      <a:pt x="123" y="123"/>
                    </a:moveTo>
                    <a:lnTo>
                      <a:pt x="0" y="362"/>
                    </a:lnTo>
                    <a:lnTo>
                      <a:pt x="596" y="0"/>
                    </a:lnTo>
                    <a:lnTo>
                      <a:pt x="123" y="123"/>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70" name="Freeform 75"/>
              <p:cNvSpPr>
                <a:spLocks/>
              </p:cNvSpPr>
              <p:nvPr/>
            </p:nvSpPr>
            <p:spPr bwMode="auto">
              <a:xfrm>
                <a:off x="3143" y="3205"/>
                <a:ext cx="553" cy="442"/>
              </a:xfrm>
              <a:custGeom>
                <a:avLst/>
                <a:gdLst>
                  <a:gd name="T0" fmla="*/ 375 w 553"/>
                  <a:gd name="T1" fmla="*/ 0 h 442"/>
                  <a:gd name="T2" fmla="*/ 0 w 553"/>
                  <a:gd name="T3" fmla="*/ 344 h 442"/>
                  <a:gd name="T4" fmla="*/ 553 w 553"/>
                  <a:gd name="T5" fmla="*/ 442 h 442"/>
                  <a:gd name="T6" fmla="*/ 375 w 553"/>
                  <a:gd name="T7" fmla="*/ 0 h 442"/>
                </a:gdLst>
                <a:ahLst/>
                <a:cxnLst>
                  <a:cxn ang="0">
                    <a:pos x="T0" y="T1"/>
                  </a:cxn>
                  <a:cxn ang="0">
                    <a:pos x="T2" y="T3"/>
                  </a:cxn>
                  <a:cxn ang="0">
                    <a:pos x="T4" y="T5"/>
                  </a:cxn>
                  <a:cxn ang="0">
                    <a:pos x="T6" y="T7"/>
                  </a:cxn>
                </a:cxnLst>
                <a:rect l="0" t="0" r="r" b="b"/>
                <a:pathLst>
                  <a:path w="553" h="442">
                    <a:moveTo>
                      <a:pt x="375" y="0"/>
                    </a:moveTo>
                    <a:lnTo>
                      <a:pt x="0" y="344"/>
                    </a:lnTo>
                    <a:lnTo>
                      <a:pt x="553" y="442"/>
                    </a:lnTo>
                    <a:lnTo>
                      <a:pt x="375"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71" name="Freeform 76"/>
              <p:cNvSpPr>
                <a:spLocks/>
              </p:cNvSpPr>
              <p:nvPr/>
            </p:nvSpPr>
            <p:spPr bwMode="auto">
              <a:xfrm>
                <a:off x="3248" y="1559"/>
                <a:ext cx="620" cy="903"/>
              </a:xfrm>
              <a:custGeom>
                <a:avLst/>
                <a:gdLst>
                  <a:gd name="T0" fmla="*/ 196 w 620"/>
                  <a:gd name="T1" fmla="*/ 0 h 903"/>
                  <a:gd name="T2" fmla="*/ 0 w 620"/>
                  <a:gd name="T3" fmla="*/ 903 h 903"/>
                  <a:gd name="T4" fmla="*/ 620 w 620"/>
                  <a:gd name="T5" fmla="*/ 461 h 903"/>
                  <a:gd name="T6" fmla="*/ 196 w 620"/>
                  <a:gd name="T7" fmla="*/ 0 h 903"/>
                </a:gdLst>
                <a:ahLst/>
                <a:cxnLst>
                  <a:cxn ang="0">
                    <a:pos x="T0" y="T1"/>
                  </a:cxn>
                  <a:cxn ang="0">
                    <a:pos x="T2" y="T3"/>
                  </a:cxn>
                  <a:cxn ang="0">
                    <a:pos x="T4" y="T5"/>
                  </a:cxn>
                  <a:cxn ang="0">
                    <a:pos x="T6" y="T7"/>
                  </a:cxn>
                </a:cxnLst>
                <a:rect l="0" t="0" r="r" b="b"/>
                <a:pathLst>
                  <a:path w="620" h="903">
                    <a:moveTo>
                      <a:pt x="196" y="0"/>
                    </a:moveTo>
                    <a:lnTo>
                      <a:pt x="0" y="903"/>
                    </a:lnTo>
                    <a:lnTo>
                      <a:pt x="620" y="461"/>
                    </a:lnTo>
                    <a:lnTo>
                      <a:pt x="196"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72" name="Freeform 77"/>
              <p:cNvSpPr>
                <a:spLocks/>
              </p:cNvSpPr>
              <p:nvPr/>
            </p:nvSpPr>
            <p:spPr bwMode="auto">
              <a:xfrm>
                <a:off x="3444" y="1129"/>
                <a:ext cx="528" cy="891"/>
              </a:xfrm>
              <a:custGeom>
                <a:avLst/>
                <a:gdLst>
                  <a:gd name="T0" fmla="*/ 0 w 528"/>
                  <a:gd name="T1" fmla="*/ 430 h 891"/>
                  <a:gd name="T2" fmla="*/ 424 w 528"/>
                  <a:gd name="T3" fmla="*/ 891 h 891"/>
                  <a:gd name="T4" fmla="*/ 528 w 528"/>
                  <a:gd name="T5" fmla="*/ 0 h 891"/>
                  <a:gd name="T6" fmla="*/ 0 w 528"/>
                  <a:gd name="T7" fmla="*/ 430 h 891"/>
                </a:gdLst>
                <a:ahLst/>
                <a:cxnLst>
                  <a:cxn ang="0">
                    <a:pos x="T0" y="T1"/>
                  </a:cxn>
                  <a:cxn ang="0">
                    <a:pos x="T2" y="T3"/>
                  </a:cxn>
                  <a:cxn ang="0">
                    <a:pos x="T4" y="T5"/>
                  </a:cxn>
                  <a:cxn ang="0">
                    <a:pos x="T6" y="T7"/>
                  </a:cxn>
                </a:cxnLst>
                <a:rect l="0" t="0" r="r" b="b"/>
                <a:pathLst>
                  <a:path w="528" h="891">
                    <a:moveTo>
                      <a:pt x="0" y="430"/>
                    </a:moveTo>
                    <a:lnTo>
                      <a:pt x="424" y="891"/>
                    </a:lnTo>
                    <a:lnTo>
                      <a:pt x="528" y="0"/>
                    </a:lnTo>
                    <a:lnTo>
                      <a:pt x="0" y="43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73" name="Freeform 78"/>
              <p:cNvSpPr>
                <a:spLocks/>
              </p:cNvSpPr>
              <p:nvPr/>
            </p:nvSpPr>
            <p:spPr bwMode="auto">
              <a:xfrm>
                <a:off x="3002" y="901"/>
                <a:ext cx="970" cy="658"/>
              </a:xfrm>
              <a:custGeom>
                <a:avLst/>
                <a:gdLst>
                  <a:gd name="T0" fmla="*/ 0 w 970"/>
                  <a:gd name="T1" fmla="*/ 0 h 658"/>
                  <a:gd name="T2" fmla="*/ 442 w 970"/>
                  <a:gd name="T3" fmla="*/ 658 h 658"/>
                  <a:gd name="T4" fmla="*/ 970 w 970"/>
                  <a:gd name="T5" fmla="*/ 228 h 658"/>
                  <a:gd name="T6" fmla="*/ 0 w 970"/>
                  <a:gd name="T7" fmla="*/ 0 h 658"/>
                </a:gdLst>
                <a:ahLst/>
                <a:cxnLst>
                  <a:cxn ang="0">
                    <a:pos x="T0" y="T1"/>
                  </a:cxn>
                  <a:cxn ang="0">
                    <a:pos x="T2" y="T3"/>
                  </a:cxn>
                  <a:cxn ang="0">
                    <a:pos x="T4" y="T5"/>
                  </a:cxn>
                  <a:cxn ang="0">
                    <a:pos x="T6" y="T7"/>
                  </a:cxn>
                </a:cxnLst>
                <a:rect l="0" t="0" r="r" b="b"/>
                <a:pathLst>
                  <a:path w="970" h="658">
                    <a:moveTo>
                      <a:pt x="0" y="0"/>
                    </a:moveTo>
                    <a:lnTo>
                      <a:pt x="442" y="658"/>
                    </a:lnTo>
                    <a:lnTo>
                      <a:pt x="970" y="228"/>
                    </a:lnTo>
                    <a:lnTo>
                      <a:pt x="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74" name="Freeform 79"/>
              <p:cNvSpPr>
                <a:spLocks/>
              </p:cNvSpPr>
              <p:nvPr/>
            </p:nvSpPr>
            <p:spPr bwMode="auto">
              <a:xfrm>
                <a:off x="3002" y="539"/>
                <a:ext cx="970" cy="590"/>
              </a:xfrm>
              <a:custGeom>
                <a:avLst/>
                <a:gdLst>
                  <a:gd name="T0" fmla="*/ 596 w 970"/>
                  <a:gd name="T1" fmla="*/ 0 h 590"/>
                  <a:gd name="T2" fmla="*/ 0 w 970"/>
                  <a:gd name="T3" fmla="*/ 362 h 590"/>
                  <a:gd name="T4" fmla="*/ 970 w 970"/>
                  <a:gd name="T5" fmla="*/ 590 h 590"/>
                  <a:gd name="T6" fmla="*/ 596 w 970"/>
                  <a:gd name="T7" fmla="*/ 0 h 590"/>
                </a:gdLst>
                <a:ahLst/>
                <a:cxnLst>
                  <a:cxn ang="0">
                    <a:pos x="T0" y="T1"/>
                  </a:cxn>
                  <a:cxn ang="0">
                    <a:pos x="T2" y="T3"/>
                  </a:cxn>
                  <a:cxn ang="0">
                    <a:pos x="T4" y="T5"/>
                  </a:cxn>
                  <a:cxn ang="0">
                    <a:pos x="T6" y="T7"/>
                  </a:cxn>
                </a:cxnLst>
                <a:rect l="0" t="0" r="r" b="b"/>
                <a:pathLst>
                  <a:path w="970" h="590">
                    <a:moveTo>
                      <a:pt x="596" y="0"/>
                    </a:moveTo>
                    <a:lnTo>
                      <a:pt x="0" y="362"/>
                    </a:lnTo>
                    <a:lnTo>
                      <a:pt x="970" y="590"/>
                    </a:lnTo>
                    <a:lnTo>
                      <a:pt x="596"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75" name="Freeform 80"/>
              <p:cNvSpPr>
                <a:spLocks/>
              </p:cNvSpPr>
              <p:nvPr/>
            </p:nvSpPr>
            <p:spPr bwMode="auto">
              <a:xfrm>
                <a:off x="3248" y="2462"/>
                <a:ext cx="731" cy="743"/>
              </a:xfrm>
              <a:custGeom>
                <a:avLst/>
                <a:gdLst>
                  <a:gd name="T0" fmla="*/ 0 w 731"/>
                  <a:gd name="T1" fmla="*/ 0 h 743"/>
                  <a:gd name="T2" fmla="*/ 270 w 731"/>
                  <a:gd name="T3" fmla="*/ 743 h 743"/>
                  <a:gd name="T4" fmla="*/ 731 w 731"/>
                  <a:gd name="T5" fmla="*/ 430 h 743"/>
                  <a:gd name="T6" fmla="*/ 0 w 731"/>
                  <a:gd name="T7" fmla="*/ 0 h 743"/>
                </a:gdLst>
                <a:ahLst/>
                <a:cxnLst>
                  <a:cxn ang="0">
                    <a:pos x="T0" y="T1"/>
                  </a:cxn>
                  <a:cxn ang="0">
                    <a:pos x="T2" y="T3"/>
                  </a:cxn>
                  <a:cxn ang="0">
                    <a:pos x="T4" y="T5"/>
                  </a:cxn>
                  <a:cxn ang="0">
                    <a:pos x="T6" y="T7"/>
                  </a:cxn>
                </a:cxnLst>
                <a:rect l="0" t="0" r="r" b="b"/>
                <a:pathLst>
                  <a:path w="731" h="743">
                    <a:moveTo>
                      <a:pt x="0" y="0"/>
                    </a:moveTo>
                    <a:lnTo>
                      <a:pt x="270" y="743"/>
                    </a:lnTo>
                    <a:lnTo>
                      <a:pt x="731" y="430"/>
                    </a:lnTo>
                    <a:lnTo>
                      <a:pt x="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76" name="Freeform 81"/>
              <p:cNvSpPr>
                <a:spLocks/>
              </p:cNvSpPr>
              <p:nvPr/>
            </p:nvSpPr>
            <p:spPr bwMode="auto">
              <a:xfrm>
                <a:off x="3248" y="2020"/>
                <a:ext cx="731" cy="872"/>
              </a:xfrm>
              <a:custGeom>
                <a:avLst/>
                <a:gdLst>
                  <a:gd name="T0" fmla="*/ 620 w 731"/>
                  <a:gd name="T1" fmla="*/ 0 h 872"/>
                  <a:gd name="T2" fmla="*/ 0 w 731"/>
                  <a:gd name="T3" fmla="*/ 442 h 872"/>
                  <a:gd name="T4" fmla="*/ 731 w 731"/>
                  <a:gd name="T5" fmla="*/ 872 h 872"/>
                  <a:gd name="T6" fmla="*/ 620 w 731"/>
                  <a:gd name="T7" fmla="*/ 0 h 872"/>
                </a:gdLst>
                <a:ahLst/>
                <a:cxnLst>
                  <a:cxn ang="0">
                    <a:pos x="T0" y="T1"/>
                  </a:cxn>
                  <a:cxn ang="0">
                    <a:pos x="T2" y="T3"/>
                  </a:cxn>
                  <a:cxn ang="0">
                    <a:pos x="T4" y="T5"/>
                  </a:cxn>
                  <a:cxn ang="0">
                    <a:pos x="T6" y="T7"/>
                  </a:cxn>
                </a:cxnLst>
                <a:rect l="0" t="0" r="r" b="b"/>
                <a:pathLst>
                  <a:path w="731" h="872">
                    <a:moveTo>
                      <a:pt x="620" y="0"/>
                    </a:moveTo>
                    <a:lnTo>
                      <a:pt x="0" y="442"/>
                    </a:lnTo>
                    <a:lnTo>
                      <a:pt x="731" y="872"/>
                    </a:lnTo>
                    <a:lnTo>
                      <a:pt x="62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77" name="Freeform 82"/>
              <p:cNvSpPr>
                <a:spLocks/>
              </p:cNvSpPr>
              <p:nvPr/>
            </p:nvSpPr>
            <p:spPr bwMode="auto">
              <a:xfrm>
                <a:off x="3518" y="2892"/>
                <a:ext cx="461" cy="755"/>
              </a:xfrm>
              <a:custGeom>
                <a:avLst/>
                <a:gdLst>
                  <a:gd name="T0" fmla="*/ 0 w 461"/>
                  <a:gd name="T1" fmla="*/ 313 h 755"/>
                  <a:gd name="T2" fmla="*/ 178 w 461"/>
                  <a:gd name="T3" fmla="*/ 755 h 755"/>
                  <a:gd name="T4" fmla="*/ 461 w 461"/>
                  <a:gd name="T5" fmla="*/ 0 h 755"/>
                  <a:gd name="T6" fmla="*/ 0 w 461"/>
                  <a:gd name="T7" fmla="*/ 313 h 755"/>
                </a:gdLst>
                <a:ahLst/>
                <a:cxnLst>
                  <a:cxn ang="0">
                    <a:pos x="T0" y="T1"/>
                  </a:cxn>
                  <a:cxn ang="0">
                    <a:pos x="T2" y="T3"/>
                  </a:cxn>
                  <a:cxn ang="0">
                    <a:pos x="T4" y="T5"/>
                  </a:cxn>
                  <a:cxn ang="0">
                    <a:pos x="T6" y="T7"/>
                  </a:cxn>
                </a:cxnLst>
                <a:rect l="0" t="0" r="r" b="b"/>
                <a:pathLst>
                  <a:path w="461" h="755">
                    <a:moveTo>
                      <a:pt x="0" y="313"/>
                    </a:moveTo>
                    <a:lnTo>
                      <a:pt x="178" y="755"/>
                    </a:lnTo>
                    <a:lnTo>
                      <a:pt x="461" y="0"/>
                    </a:lnTo>
                    <a:lnTo>
                      <a:pt x="0" y="313"/>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78" name="Freeform 83"/>
              <p:cNvSpPr>
                <a:spLocks/>
              </p:cNvSpPr>
              <p:nvPr/>
            </p:nvSpPr>
            <p:spPr bwMode="auto">
              <a:xfrm>
                <a:off x="3598" y="539"/>
                <a:ext cx="460" cy="590"/>
              </a:xfrm>
              <a:custGeom>
                <a:avLst/>
                <a:gdLst>
                  <a:gd name="T0" fmla="*/ 0 w 460"/>
                  <a:gd name="T1" fmla="*/ 0 h 590"/>
                  <a:gd name="T2" fmla="*/ 374 w 460"/>
                  <a:gd name="T3" fmla="*/ 590 h 590"/>
                  <a:gd name="T4" fmla="*/ 460 w 460"/>
                  <a:gd name="T5" fmla="*/ 37 h 590"/>
                  <a:gd name="T6" fmla="*/ 0 w 460"/>
                  <a:gd name="T7" fmla="*/ 0 h 590"/>
                </a:gdLst>
                <a:ahLst/>
                <a:cxnLst>
                  <a:cxn ang="0">
                    <a:pos x="T0" y="T1"/>
                  </a:cxn>
                  <a:cxn ang="0">
                    <a:pos x="T2" y="T3"/>
                  </a:cxn>
                  <a:cxn ang="0">
                    <a:pos x="T4" y="T5"/>
                  </a:cxn>
                  <a:cxn ang="0">
                    <a:pos x="T6" y="T7"/>
                  </a:cxn>
                </a:cxnLst>
                <a:rect l="0" t="0" r="r" b="b"/>
                <a:pathLst>
                  <a:path w="460" h="590">
                    <a:moveTo>
                      <a:pt x="0" y="0"/>
                    </a:moveTo>
                    <a:lnTo>
                      <a:pt x="374" y="590"/>
                    </a:lnTo>
                    <a:lnTo>
                      <a:pt x="460" y="37"/>
                    </a:lnTo>
                    <a:lnTo>
                      <a:pt x="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79" name="Freeform 84"/>
              <p:cNvSpPr>
                <a:spLocks/>
              </p:cNvSpPr>
              <p:nvPr/>
            </p:nvSpPr>
            <p:spPr bwMode="auto">
              <a:xfrm>
                <a:off x="3696" y="2892"/>
                <a:ext cx="596" cy="755"/>
              </a:xfrm>
              <a:custGeom>
                <a:avLst/>
                <a:gdLst>
                  <a:gd name="T0" fmla="*/ 283 w 596"/>
                  <a:gd name="T1" fmla="*/ 0 h 755"/>
                  <a:gd name="T2" fmla="*/ 0 w 596"/>
                  <a:gd name="T3" fmla="*/ 755 h 755"/>
                  <a:gd name="T4" fmla="*/ 596 w 596"/>
                  <a:gd name="T5" fmla="*/ 633 h 755"/>
                  <a:gd name="T6" fmla="*/ 283 w 596"/>
                  <a:gd name="T7" fmla="*/ 0 h 755"/>
                </a:gdLst>
                <a:ahLst/>
                <a:cxnLst>
                  <a:cxn ang="0">
                    <a:pos x="T0" y="T1"/>
                  </a:cxn>
                  <a:cxn ang="0">
                    <a:pos x="T2" y="T3"/>
                  </a:cxn>
                  <a:cxn ang="0">
                    <a:pos x="T4" y="T5"/>
                  </a:cxn>
                  <a:cxn ang="0">
                    <a:pos x="T6" y="T7"/>
                  </a:cxn>
                </a:cxnLst>
                <a:rect l="0" t="0" r="r" b="b"/>
                <a:pathLst>
                  <a:path w="596" h="755">
                    <a:moveTo>
                      <a:pt x="283" y="0"/>
                    </a:moveTo>
                    <a:lnTo>
                      <a:pt x="0" y="755"/>
                    </a:lnTo>
                    <a:lnTo>
                      <a:pt x="596" y="633"/>
                    </a:lnTo>
                    <a:lnTo>
                      <a:pt x="283"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80" name="Freeform 85"/>
              <p:cNvSpPr>
                <a:spLocks/>
              </p:cNvSpPr>
              <p:nvPr/>
            </p:nvSpPr>
            <p:spPr bwMode="auto">
              <a:xfrm>
                <a:off x="3972" y="576"/>
                <a:ext cx="510" cy="553"/>
              </a:xfrm>
              <a:custGeom>
                <a:avLst/>
                <a:gdLst>
                  <a:gd name="T0" fmla="*/ 86 w 510"/>
                  <a:gd name="T1" fmla="*/ 0 h 553"/>
                  <a:gd name="T2" fmla="*/ 0 w 510"/>
                  <a:gd name="T3" fmla="*/ 553 h 553"/>
                  <a:gd name="T4" fmla="*/ 510 w 510"/>
                  <a:gd name="T5" fmla="*/ 172 h 553"/>
                  <a:gd name="T6" fmla="*/ 86 w 510"/>
                  <a:gd name="T7" fmla="*/ 0 h 553"/>
                </a:gdLst>
                <a:ahLst/>
                <a:cxnLst>
                  <a:cxn ang="0">
                    <a:pos x="T0" y="T1"/>
                  </a:cxn>
                  <a:cxn ang="0">
                    <a:pos x="T2" y="T3"/>
                  </a:cxn>
                  <a:cxn ang="0">
                    <a:pos x="T4" y="T5"/>
                  </a:cxn>
                  <a:cxn ang="0">
                    <a:pos x="T6" y="T7"/>
                  </a:cxn>
                </a:cxnLst>
                <a:rect l="0" t="0" r="r" b="b"/>
                <a:pathLst>
                  <a:path w="510" h="553">
                    <a:moveTo>
                      <a:pt x="86" y="0"/>
                    </a:moveTo>
                    <a:lnTo>
                      <a:pt x="0" y="553"/>
                    </a:lnTo>
                    <a:lnTo>
                      <a:pt x="510" y="172"/>
                    </a:lnTo>
                    <a:lnTo>
                      <a:pt x="86"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81" name="Freeform 280"/>
              <p:cNvSpPr>
                <a:spLocks/>
              </p:cNvSpPr>
              <p:nvPr/>
            </p:nvSpPr>
            <p:spPr bwMode="auto">
              <a:xfrm>
                <a:off x="3868" y="2020"/>
                <a:ext cx="657" cy="872"/>
              </a:xfrm>
              <a:custGeom>
                <a:avLst/>
                <a:gdLst>
                  <a:gd name="T0" fmla="*/ 0 w 657"/>
                  <a:gd name="T1" fmla="*/ 0 h 872"/>
                  <a:gd name="T2" fmla="*/ 111 w 657"/>
                  <a:gd name="T3" fmla="*/ 872 h 872"/>
                  <a:gd name="T4" fmla="*/ 657 w 657"/>
                  <a:gd name="T5" fmla="*/ 454 h 872"/>
                  <a:gd name="T6" fmla="*/ 0 w 657"/>
                  <a:gd name="T7" fmla="*/ 0 h 872"/>
                </a:gdLst>
                <a:ahLst/>
                <a:cxnLst>
                  <a:cxn ang="0">
                    <a:pos x="T0" y="T1"/>
                  </a:cxn>
                  <a:cxn ang="0">
                    <a:pos x="T2" y="T3"/>
                  </a:cxn>
                  <a:cxn ang="0">
                    <a:pos x="T4" y="T5"/>
                  </a:cxn>
                  <a:cxn ang="0">
                    <a:pos x="T6" y="T7"/>
                  </a:cxn>
                </a:cxnLst>
                <a:rect l="0" t="0" r="r" b="b"/>
                <a:pathLst>
                  <a:path w="657" h="872">
                    <a:moveTo>
                      <a:pt x="0" y="0"/>
                    </a:moveTo>
                    <a:lnTo>
                      <a:pt x="111" y="872"/>
                    </a:lnTo>
                    <a:lnTo>
                      <a:pt x="657" y="454"/>
                    </a:lnTo>
                    <a:lnTo>
                      <a:pt x="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82" name="Freeform 87"/>
              <p:cNvSpPr>
                <a:spLocks/>
              </p:cNvSpPr>
              <p:nvPr/>
            </p:nvSpPr>
            <p:spPr bwMode="auto">
              <a:xfrm>
                <a:off x="3868" y="1129"/>
                <a:ext cx="762" cy="891"/>
              </a:xfrm>
              <a:custGeom>
                <a:avLst/>
                <a:gdLst>
                  <a:gd name="T0" fmla="*/ 104 w 762"/>
                  <a:gd name="T1" fmla="*/ 0 h 891"/>
                  <a:gd name="T2" fmla="*/ 0 w 762"/>
                  <a:gd name="T3" fmla="*/ 891 h 891"/>
                  <a:gd name="T4" fmla="*/ 762 w 762"/>
                  <a:gd name="T5" fmla="*/ 479 h 891"/>
                  <a:gd name="T6" fmla="*/ 104 w 762"/>
                  <a:gd name="T7" fmla="*/ 0 h 891"/>
                </a:gdLst>
                <a:ahLst/>
                <a:cxnLst>
                  <a:cxn ang="0">
                    <a:pos x="T0" y="T1"/>
                  </a:cxn>
                  <a:cxn ang="0">
                    <a:pos x="T2" y="T3"/>
                  </a:cxn>
                  <a:cxn ang="0">
                    <a:pos x="T4" y="T5"/>
                  </a:cxn>
                  <a:cxn ang="0">
                    <a:pos x="T6" y="T7"/>
                  </a:cxn>
                </a:cxnLst>
                <a:rect l="0" t="0" r="r" b="b"/>
                <a:pathLst>
                  <a:path w="762" h="891">
                    <a:moveTo>
                      <a:pt x="104" y="0"/>
                    </a:moveTo>
                    <a:lnTo>
                      <a:pt x="0" y="891"/>
                    </a:lnTo>
                    <a:lnTo>
                      <a:pt x="762" y="479"/>
                    </a:lnTo>
                    <a:lnTo>
                      <a:pt x="104"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83" name="Freeform 88"/>
              <p:cNvSpPr>
                <a:spLocks/>
              </p:cNvSpPr>
              <p:nvPr/>
            </p:nvSpPr>
            <p:spPr bwMode="auto">
              <a:xfrm>
                <a:off x="3868" y="1608"/>
                <a:ext cx="762" cy="866"/>
              </a:xfrm>
              <a:custGeom>
                <a:avLst/>
                <a:gdLst>
                  <a:gd name="T0" fmla="*/ 0 w 762"/>
                  <a:gd name="T1" fmla="*/ 412 h 866"/>
                  <a:gd name="T2" fmla="*/ 657 w 762"/>
                  <a:gd name="T3" fmla="*/ 866 h 866"/>
                  <a:gd name="T4" fmla="*/ 762 w 762"/>
                  <a:gd name="T5" fmla="*/ 0 h 866"/>
                  <a:gd name="T6" fmla="*/ 0 w 762"/>
                  <a:gd name="T7" fmla="*/ 412 h 866"/>
                </a:gdLst>
                <a:ahLst/>
                <a:cxnLst>
                  <a:cxn ang="0">
                    <a:pos x="T0" y="T1"/>
                  </a:cxn>
                  <a:cxn ang="0">
                    <a:pos x="T2" y="T3"/>
                  </a:cxn>
                  <a:cxn ang="0">
                    <a:pos x="T4" y="T5"/>
                  </a:cxn>
                  <a:cxn ang="0">
                    <a:pos x="T6" y="T7"/>
                  </a:cxn>
                </a:cxnLst>
                <a:rect l="0" t="0" r="r" b="b"/>
                <a:pathLst>
                  <a:path w="762" h="866">
                    <a:moveTo>
                      <a:pt x="0" y="412"/>
                    </a:moveTo>
                    <a:lnTo>
                      <a:pt x="657" y="866"/>
                    </a:lnTo>
                    <a:lnTo>
                      <a:pt x="762" y="0"/>
                    </a:lnTo>
                    <a:lnTo>
                      <a:pt x="0" y="412"/>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84" name="Freeform 89"/>
              <p:cNvSpPr>
                <a:spLocks/>
              </p:cNvSpPr>
              <p:nvPr/>
            </p:nvSpPr>
            <p:spPr bwMode="auto">
              <a:xfrm>
                <a:off x="3979" y="2892"/>
                <a:ext cx="694" cy="633"/>
              </a:xfrm>
              <a:custGeom>
                <a:avLst/>
                <a:gdLst>
                  <a:gd name="T0" fmla="*/ 0 w 694"/>
                  <a:gd name="T1" fmla="*/ 0 h 633"/>
                  <a:gd name="T2" fmla="*/ 313 w 694"/>
                  <a:gd name="T3" fmla="*/ 633 h 633"/>
                  <a:gd name="T4" fmla="*/ 694 w 694"/>
                  <a:gd name="T5" fmla="*/ 430 h 633"/>
                  <a:gd name="T6" fmla="*/ 0 w 694"/>
                  <a:gd name="T7" fmla="*/ 0 h 633"/>
                </a:gdLst>
                <a:ahLst/>
                <a:cxnLst>
                  <a:cxn ang="0">
                    <a:pos x="T0" y="T1"/>
                  </a:cxn>
                  <a:cxn ang="0">
                    <a:pos x="T2" y="T3"/>
                  </a:cxn>
                  <a:cxn ang="0">
                    <a:pos x="T4" y="T5"/>
                  </a:cxn>
                  <a:cxn ang="0">
                    <a:pos x="T6" y="T7"/>
                  </a:cxn>
                </a:cxnLst>
                <a:rect l="0" t="0" r="r" b="b"/>
                <a:pathLst>
                  <a:path w="694" h="633">
                    <a:moveTo>
                      <a:pt x="0" y="0"/>
                    </a:moveTo>
                    <a:lnTo>
                      <a:pt x="313" y="633"/>
                    </a:lnTo>
                    <a:lnTo>
                      <a:pt x="694" y="430"/>
                    </a:lnTo>
                    <a:lnTo>
                      <a:pt x="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85" name="Freeform 90"/>
              <p:cNvSpPr>
                <a:spLocks/>
              </p:cNvSpPr>
              <p:nvPr/>
            </p:nvSpPr>
            <p:spPr bwMode="auto">
              <a:xfrm>
                <a:off x="3979" y="2474"/>
                <a:ext cx="694" cy="848"/>
              </a:xfrm>
              <a:custGeom>
                <a:avLst/>
                <a:gdLst>
                  <a:gd name="T0" fmla="*/ 546 w 694"/>
                  <a:gd name="T1" fmla="*/ 0 h 848"/>
                  <a:gd name="T2" fmla="*/ 0 w 694"/>
                  <a:gd name="T3" fmla="*/ 418 h 848"/>
                  <a:gd name="T4" fmla="*/ 694 w 694"/>
                  <a:gd name="T5" fmla="*/ 848 h 848"/>
                  <a:gd name="T6" fmla="*/ 546 w 694"/>
                  <a:gd name="T7" fmla="*/ 0 h 848"/>
                </a:gdLst>
                <a:ahLst/>
                <a:cxnLst>
                  <a:cxn ang="0">
                    <a:pos x="T0" y="T1"/>
                  </a:cxn>
                  <a:cxn ang="0">
                    <a:pos x="T2" y="T3"/>
                  </a:cxn>
                  <a:cxn ang="0">
                    <a:pos x="T4" y="T5"/>
                  </a:cxn>
                  <a:cxn ang="0">
                    <a:pos x="T6" y="T7"/>
                  </a:cxn>
                </a:cxnLst>
                <a:rect l="0" t="0" r="r" b="b"/>
                <a:pathLst>
                  <a:path w="694" h="848">
                    <a:moveTo>
                      <a:pt x="546" y="0"/>
                    </a:moveTo>
                    <a:lnTo>
                      <a:pt x="0" y="418"/>
                    </a:lnTo>
                    <a:lnTo>
                      <a:pt x="694" y="848"/>
                    </a:lnTo>
                    <a:lnTo>
                      <a:pt x="546"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86" name="Freeform 91"/>
              <p:cNvSpPr>
                <a:spLocks/>
              </p:cNvSpPr>
              <p:nvPr/>
            </p:nvSpPr>
            <p:spPr bwMode="auto">
              <a:xfrm>
                <a:off x="3972" y="748"/>
                <a:ext cx="854" cy="381"/>
              </a:xfrm>
              <a:custGeom>
                <a:avLst/>
                <a:gdLst>
                  <a:gd name="T0" fmla="*/ 510 w 854"/>
                  <a:gd name="T1" fmla="*/ 0 h 381"/>
                  <a:gd name="T2" fmla="*/ 0 w 854"/>
                  <a:gd name="T3" fmla="*/ 381 h 381"/>
                  <a:gd name="T4" fmla="*/ 854 w 854"/>
                  <a:gd name="T5" fmla="*/ 246 h 381"/>
                  <a:gd name="T6" fmla="*/ 510 w 854"/>
                  <a:gd name="T7" fmla="*/ 0 h 381"/>
                </a:gdLst>
                <a:ahLst/>
                <a:cxnLst>
                  <a:cxn ang="0">
                    <a:pos x="T0" y="T1"/>
                  </a:cxn>
                  <a:cxn ang="0">
                    <a:pos x="T2" y="T3"/>
                  </a:cxn>
                  <a:cxn ang="0">
                    <a:pos x="T4" y="T5"/>
                  </a:cxn>
                  <a:cxn ang="0">
                    <a:pos x="T6" y="T7"/>
                  </a:cxn>
                </a:cxnLst>
                <a:rect l="0" t="0" r="r" b="b"/>
                <a:pathLst>
                  <a:path w="854" h="381">
                    <a:moveTo>
                      <a:pt x="510" y="0"/>
                    </a:moveTo>
                    <a:lnTo>
                      <a:pt x="0" y="381"/>
                    </a:lnTo>
                    <a:lnTo>
                      <a:pt x="854" y="246"/>
                    </a:lnTo>
                    <a:lnTo>
                      <a:pt x="51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87" name="Freeform 92"/>
              <p:cNvSpPr>
                <a:spLocks/>
              </p:cNvSpPr>
              <p:nvPr/>
            </p:nvSpPr>
            <p:spPr bwMode="auto">
              <a:xfrm>
                <a:off x="3972" y="994"/>
                <a:ext cx="854" cy="614"/>
              </a:xfrm>
              <a:custGeom>
                <a:avLst/>
                <a:gdLst>
                  <a:gd name="T0" fmla="*/ 0 w 854"/>
                  <a:gd name="T1" fmla="*/ 135 h 614"/>
                  <a:gd name="T2" fmla="*/ 658 w 854"/>
                  <a:gd name="T3" fmla="*/ 614 h 614"/>
                  <a:gd name="T4" fmla="*/ 854 w 854"/>
                  <a:gd name="T5" fmla="*/ 0 h 614"/>
                  <a:gd name="T6" fmla="*/ 0 w 854"/>
                  <a:gd name="T7" fmla="*/ 135 h 614"/>
                </a:gdLst>
                <a:ahLst/>
                <a:cxnLst>
                  <a:cxn ang="0">
                    <a:pos x="T0" y="T1"/>
                  </a:cxn>
                  <a:cxn ang="0">
                    <a:pos x="T2" y="T3"/>
                  </a:cxn>
                  <a:cxn ang="0">
                    <a:pos x="T4" y="T5"/>
                  </a:cxn>
                  <a:cxn ang="0">
                    <a:pos x="T6" y="T7"/>
                  </a:cxn>
                </a:cxnLst>
                <a:rect l="0" t="0" r="r" b="b"/>
                <a:pathLst>
                  <a:path w="854" h="614">
                    <a:moveTo>
                      <a:pt x="0" y="135"/>
                    </a:moveTo>
                    <a:lnTo>
                      <a:pt x="658" y="614"/>
                    </a:lnTo>
                    <a:lnTo>
                      <a:pt x="854" y="0"/>
                    </a:lnTo>
                    <a:lnTo>
                      <a:pt x="0" y="135"/>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88" name="Freeform 93"/>
              <p:cNvSpPr>
                <a:spLocks/>
              </p:cNvSpPr>
              <p:nvPr/>
            </p:nvSpPr>
            <p:spPr bwMode="auto">
              <a:xfrm>
                <a:off x="4525" y="2474"/>
                <a:ext cx="455" cy="848"/>
              </a:xfrm>
              <a:custGeom>
                <a:avLst/>
                <a:gdLst>
                  <a:gd name="T0" fmla="*/ 0 w 455"/>
                  <a:gd name="T1" fmla="*/ 0 h 848"/>
                  <a:gd name="T2" fmla="*/ 148 w 455"/>
                  <a:gd name="T3" fmla="*/ 848 h 848"/>
                  <a:gd name="T4" fmla="*/ 455 w 455"/>
                  <a:gd name="T5" fmla="*/ 541 h 848"/>
                  <a:gd name="T6" fmla="*/ 0 w 455"/>
                  <a:gd name="T7" fmla="*/ 0 h 848"/>
                </a:gdLst>
                <a:ahLst/>
                <a:cxnLst>
                  <a:cxn ang="0">
                    <a:pos x="T0" y="T1"/>
                  </a:cxn>
                  <a:cxn ang="0">
                    <a:pos x="T2" y="T3"/>
                  </a:cxn>
                  <a:cxn ang="0">
                    <a:pos x="T4" y="T5"/>
                  </a:cxn>
                  <a:cxn ang="0">
                    <a:pos x="T6" y="T7"/>
                  </a:cxn>
                </a:cxnLst>
                <a:rect l="0" t="0" r="r" b="b"/>
                <a:pathLst>
                  <a:path w="455" h="848">
                    <a:moveTo>
                      <a:pt x="0" y="0"/>
                    </a:moveTo>
                    <a:lnTo>
                      <a:pt x="148" y="848"/>
                    </a:lnTo>
                    <a:lnTo>
                      <a:pt x="455" y="541"/>
                    </a:lnTo>
                    <a:lnTo>
                      <a:pt x="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89" name="Freeform 94"/>
              <p:cNvSpPr>
                <a:spLocks/>
              </p:cNvSpPr>
              <p:nvPr/>
            </p:nvSpPr>
            <p:spPr bwMode="auto">
              <a:xfrm>
                <a:off x="4630" y="994"/>
                <a:ext cx="522" cy="614"/>
              </a:xfrm>
              <a:custGeom>
                <a:avLst/>
                <a:gdLst>
                  <a:gd name="T0" fmla="*/ 196 w 522"/>
                  <a:gd name="T1" fmla="*/ 0 h 614"/>
                  <a:gd name="T2" fmla="*/ 0 w 522"/>
                  <a:gd name="T3" fmla="*/ 614 h 614"/>
                  <a:gd name="T4" fmla="*/ 522 w 522"/>
                  <a:gd name="T5" fmla="*/ 516 h 614"/>
                  <a:gd name="T6" fmla="*/ 196 w 522"/>
                  <a:gd name="T7" fmla="*/ 0 h 614"/>
                </a:gdLst>
                <a:ahLst/>
                <a:cxnLst>
                  <a:cxn ang="0">
                    <a:pos x="T0" y="T1"/>
                  </a:cxn>
                  <a:cxn ang="0">
                    <a:pos x="T2" y="T3"/>
                  </a:cxn>
                  <a:cxn ang="0">
                    <a:pos x="T4" y="T5"/>
                  </a:cxn>
                  <a:cxn ang="0">
                    <a:pos x="T6" y="T7"/>
                  </a:cxn>
                </a:cxnLst>
                <a:rect l="0" t="0" r="r" b="b"/>
                <a:pathLst>
                  <a:path w="522" h="614">
                    <a:moveTo>
                      <a:pt x="196" y="0"/>
                    </a:moveTo>
                    <a:lnTo>
                      <a:pt x="0" y="614"/>
                    </a:lnTo>
                    <a:lnTo>
                      <a:pt x="522" y="516"/>
                    </a:lnTo>
                    <a:lnTo>
                      <a:pt x="196"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90" name="Freeform 95"/>
              <p:cNvSpPr>
                <a:spLocks/>
              </p:cNvSpPr>
              <p:nvPr/>
            </p:nvSpPr>
            <p:spPr bwMode="auto">
              <a:xfrm>
                <a:off x="4525" y="2474"/>
                <a:ext cx="658" cy="541"/>
              </a:xfrm>
              <a:custGeom>
                <a:avLst/>
                <a:gdLst>
                  <a:gd name="T0" fmla="*/ 0 w 658"/>
                  <a:gd name="T1" fmla="*/ 0 h 541"/>
                  <a:gd name="T2" fmla="*/ 455 w 658"/>
                  <a:gd name="T3" fmla="*/ 541 h 541"/>
                  <a:gd name="T4" fmla="*/ 658 w 658"/>
                  <a:gd name="T5" fmla="*/ 154 h 541"/>
                  <a:gd name="T6" fmla="*/ 0 w 658"/>
                  <a:gd name="T7" fmla="*/ 0 h 541"/>
                </a:gdLst>
                <a:ahLst/>
                <a:cxnLst>
                  <a:cxn ang="0">
                    <a:pos x="T0" y="T1"/>
                  </a:cxn>
                  <a:cxn ang="0">
                    <a:pos x="T2" y="T3"/>
                  </a:cxn>
                  <a:cxn ang="0">
                    <a:pos x="T4" y="T5"/>
                  </a:cxn>
                  <a:cxn ang="0">
                    <a:pos x="T6" y="T7"/>
                  </a:cxn>
                </a:cxnLst>
                <a:rect l="0" t="0" r="r" b="b"/>
                <a:pathLst>
                  <a:path w="658" h="541">
                    <a:moveTo>
                      <a:pt x="0" y="0"/>
                    </a:moveTo>
                    <a:lnTo>
                      <a:pt x="455" y="541"/>
                    </a:lnTo>
                    <a:lnTo>
                      <a:pt x="658" y="154"/>
                    </a:lnTo>
                    <a:lnTo>
                      <a:pt x="0"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91" name="Freeform 96"/>
              <p:cNvSpPr>
                <a:spLocks/>
              </p:cNvSpPr>
              <p:nvPr/>
            </p:nvSpPr>
            <p:spPr bwMode="auto">
              <a:xfrm>
                <a:off x="4630" y="1510"/>
                <a:ext cx="620" cy="313"/>
              </a:xfrm>
              <a:custGeom>
                <a:avLst/>
                <a:gdLst>
                  <a:gd name="T0" fmla="*/ 522 w 620"/>
                  <a:gd name="T1" fmla="*/ 0 h 313"/>
                  <a:gd name="T2" fmla="*/ 0 w 620"/>
                  <a:gd name="T3" fmla="*/ 98 h 313"/>
                  <a:gd name="T4" fmla="*/ 620 w 620"/>
                  <a:gd name="T5" fmla="*/ 313 h 313"/>
                  <a:gd name="T6" fmla="*/ 522 w 620"/>
                  <a:gd name="T7" fmla="*/ 0 h 313"/>
                </a:gdLst>
                <a:ahLst/>
                <a:cxnLst>
                  <a:cxn ang="0">
                    <a:pos x="T0" y="T1"/>
                  </a:cxn>
                  <a:cxn ang="0">
                    <a:pos x="T2" y="T3"/>
                  </a:cxn>
                  <a:cxn ang="0">
                    <a:pos x="T4" y="T5"/>
                  </a:cxn>
                  <a:cxn ang="0">
                    <a:pos x="T6" y="T7"/>
                  </a:cxn>
                </a:cxnLst>
                <a:rect l="0" t="0" r="r" b="b"/>
                <a:pathLst>
                  <a:path w="620" h="313">
                    <a:moveTo>
                      <a:pt x="522" y="0"/>
                    </a:moveTo>
                    <a:lnTo>
                      <a:pt x="0" y="98"/>
                    </a:lnTo>
                    <a:lnTo>
                      <a:pt x="620" y="313"/>
                    </a:lnTo>
                    <a:lnTo>
                      <a:pt x="522"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92" name="Freeform 97"/>
              <p:cNvSpPr>
                <a:spLocks/>
              </p:cNvSpPr>
              <p:nvPr/>
            </p:nvSpPr>
            <p:spPr bwMode="auto">
              <a:xfrm>
                <a:off x="4525" y="2185"/>
                <a:ext cx="744" cy="443"/>
              </a:xfrm>
              <a:custGeom>
                <a:avLst/>
                <a:gdLst>
                  <a:gd name="T0" fmla="*/ 0 w 744"/>
                  <a:gd name="T1" fmla="*/ 289 h 443"/>
                  <a:gd name="T2" fmla="*/ 658 w 744"/>
                  <a:gd name="T3" fmla="*/ 443 h 443"/>
                  <a:gd name="T4" fmla="*/ 744 w 744"/>
                  <a:gd name="T5" fmla="*/ 0 h 443"/>
                  <a:gd name="T6" fmla="*/ 0 w 744"/>
                  <a:gd name="T7" fmla="*/ 289 h 443"/>
                </a:gdLst>
                <a:ahLst/>
                <a:cxnLst>
                  <a:cxn ang="0">
                    <a:pos x="T0" y="T1"/>
                  </a:cxn>
                  <a:cxn ang="0">
                    <a:pos x="T2" y="T3"/>
                  </a:cxn>
                  <a:cxn ang="0">
                    <a:pos x="T4" y="T5"/>
                  </a:cxn>
                  <a:cxn ang="0">
                    <a:pos x="T6" y="T7"/>
                  </a:cxn>
                </a:cxnLst>
                <a:rect l="0" t="0" r="r" b="b"/>
                <a:pathLst>
                  <a:path w="744" h="443">
                    <a:moveTo>
                      <a:pt x="0" y="289"/>
                    </a:moveTo>
                    <a:lnTo>
                      <a:pt x="658" y="443"/>
                    </a:lnTo>
                    <a:lnTo>
                      <a:pt x="744" y="0"/>
                    </a:lnTo>
                    <a:lnTo>
                      <a:pt x="0" y="289"/>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93" name="Freeform 98"/>
              <p:cNvSpPr>
                <a:spLocks/>
              </p:cNvSpPr>
              <p:nvPr/>
            </p:nvSpPr>
            <p:spPr bwMode="auto">
              <a:xfrm>
                <a:off x="4525" y="1608"/>
                <a:ext cx="744" cy="866"/>
              </a:xfrm>
              <a:custGeom>
                <a:avLst/>
                <a:gdLst>
                  <a:gd name="T0" fmla="*/ 105 w 744"/>
                  <a:gd name="T1" fmla="*/ 0 h 866"/>
                  <a:gd name="T2" fmla="*/ 0 w 744"/>
                  <a:gd name="T3" fmla="*/ 866 h 866"/>
                  <a:gd name="T4" fmla="*/ 744 w 744"/>
                  <a:gd name="T5" fmla="*/ 577 h 866"/>
                  <a:gd name="T6" fmla="*/ 105 w 744"/>
                  <a:gd name="T7" fmla="*/ 0 h 866"/>
                </a:gdLst>
                <a:ahLst/>
                <a:cxnLst>
                  <a:cxn ang="0">
                    <a:pos x="T0" y="T1"/>
                  </a:cxn>
                  <a:cxn ang="0">
                    <a:pos x="T2" y="T3"/>
                  </a:cxn>
                  <a:cxn ang="0">
                    <a:pos x="T4" y="T5"/>
                  </a:cxn>
                  <a:cxn ang="0">
                    <a:pos x="T6" y="T7"/>
                  </a:cxn>
                </a:cxnLst>
                <a:rect l="0" t="0" r="r" b="b"/>
                <a:pathLst>
                  <a:path w="744" h="866">
                    <a:moveTo>
                      <a:pt x="105" y="0"/>
                    </a:moveTo>
                    <a:lnTo>
                      <a:pt x="0" y="866"/>
                    </a:lnTo>
                    <a:lnTo>
                      <a:pt x="744" y="577"/>
                    </a:lnTo>
                    <a:lnTo>
                      <a:pt x="105" y="0"/>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sp>
            <p:nvSpPr>
              <p:cNvPr id="294" name="Freeform 99"/>
              <p:cNvSpPr>
                <a:spLocks/>
              </p:cNvSpPr>
              <p:nvPr/>
            </p:nvSpPr>
            <p:spPr bwMode="auto">
              <a:xfrm>
                <a:off x="4630" y="1608"/>
                <a:ext cx="639" cy="577"/>
              </a:xfrm>
              <a:custGeom>
                <a:avLst/>
                <a:gdLst>
                  <a:gd name="T0" fmla="*/ 620 w 639"/>
                  <a:gd name="T1" fmla="*/ 215 h 577"/>
                  <a:gd name="T2" fmla="*/ 0 w 639"/>
                  <a:gd name="T3" fmla="*/ 0 h 577"/>
                  <a:gd name="T4" fmla="*/ 639 w 639"/>
                  <a:gd name="T5" fmla="*/ 577 h 577"/>
                  <a:gd name="T6" fmla="*/ 620 w 639"/>
                  <a:gd name="T7" fmla="*/ 215 h 577"/>
                </a:gdLst>
                <a:ahLst/>
                <a:cxnLst>
                  <a:cxn ang="0">
                    <a:pos x="T0" y="T1"/>
                  </a:cxn>
                  <a:cxn ang="0">
                    <a:pos x="T2" y="T3"/>
                  </a:cxn>
                  <a:cxn ang="0">
                    <a:pos x="T4" y="T5"/>
                  </a:cxn>
                  <a:cxn ang="0">
                    <a:pos x="T6" y="T7"/>
                  </a:cxn>
                </a:cxnLst>
                <a:rect l="0" t="0" r="r" b="b"/>
                <a:pathLst>
                  <a:path w="639" h="577">
                    <a:moveTo>
                      <a:pt x="620" y="215"/>
                    </a:moveTo>
                    <a:lnTo>
                      <a:pt x="0" y="0"/>
                    </a:lnTo>
                    <a:lnTo>
                      <a:pt x="639" y="577"/>
                    </a:lnTo>
                    <a:lnTo>
                      <a:pt x="620" y="215"/>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grpSp>
        <p:sp>
          <p:nvSpPr>
            <p:cNvPr id="162" name="椭圆 1"/>
            <p:cNvSpPr/>
            <p:nvPr/>
          </p:nvSpPr>
          <p:spPr>
            <a:xfrm>
              <a:off x="10166977" y="3061325"/>
              <a:ext cx="122856" cy="1228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63" name="椭圆 90"/>
            <p:cNvSpPr/>
            <p:nvPr/>
          </p:nvSpPr>
          <p:spPr>
            <a:xfrm>
              <a:off x="7964237" y="2099642"/>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64" name="椭圆 91"/>
            <p:cNvSpPr/>
            <p:nvPr/>
          </p:nvSpPr>
          <p:spPr>
            <a:xfrm>
              <a:off x="7907568" y="2734708"/>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65" name="椭圆 92"/>
            <p:cNvSpPr/>
            <p:nvPr/>
          </p:nvSpPr>
          <p:spPr>
            <a:xfrm>
              <a:off x="7473610" y="3362972"/>
              <a:ext cx="122856" cy="1228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66" name="椭圆 93"/>
            <p:cNvSpPr/>
            <p:nvPr/>
          </p:nvSpPr>
          <p:spPr>
            <a:xfrm>
              <a:off x="8056055" y="4884781"/>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67" name="椭圆 94"/>
            <p:cNvSpPr/>
            <p:nvPr/>
          </p:nvSpPr>
          <p:spPr>
            <a:xfrm>
              <a:off x="9117065" y="3613155"/>
              <a:ext cx="122856" cy="1228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68" name="椭圆 95"/>
            <p:cNvSpPr/>
            <p:nvPr/>
          </p:nvSpPr>
          <p:spPr>
            <a:xfrm>
              <a:off x="6992506" y="2877839"/>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69" name="椭圆 96"/>
            <p:cNvSpPr/>
            <p:nvPr/>
          </p:nvSpPr>
          <p:spPr>
            <a:xfrm>
              <a:off x="8886035" y="5832695"/>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70" name="椭圆 97"/>
            <p:cNvSpPr/>
            <p:nvPr/>
          </p:nvSpPr>
          <p:spPr>
            <a:xfrm>
              <a:off x="11015291" y="3832804"/>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71" name="椭圆 98"/>
            <p:cNvSpPr/>
            <p:nvPr/>
          </p:nvSpPr>
          <p:spPr>
            <a:xfrm>
              <a:off x="10889961" y="2922796"/>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72" name="椭圆 99"/>
            <p:cNvSpPr/>
            <p:nvPr/>
          </p:nvSpPr>
          <p:spPr>
            <a:xfrm>
              <a:off x="8749229" y="1634548"/>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73" name="椭圆 100"/>
            <p:cNvSpPr/>
            <p:nvPr/>
          </p:nvSpPr>
          <p:spPr>
            <a:xfrm>
              <a:off x="7639596" y="5425403"/>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74" name="椭圆 101"/>
            <p:cNvSpPr/>
            <p:nvPr/>
          </p:nvSpPr>
          <p:spPr>
            <a:xfrm>
              <a:off x="10231719" y="5400918"/>
              <a:ext cx="122856" cy="1228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75" name="椭圆 102"/>
            <p:cNvSpPr/>
            <p:nvPr/>
          </p:nvSpPr>
          <p:spPr>
            <a:xfrm>
              <a:off x="9270991" y="4810795"/>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76" name="椭圆 103"/>
            <p:cNvSpPr/>
            <p:nvPr/>
          </p:nvSpPr>
          <p:spPr>
            <a:xfrm>
              <a:off x="9952271" y="1897402"/>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77" name="椭圆 104"/>
            <p:cNvSpPr/>
            <p:nvPr/>
          </p:nvSpPr>
          <p:spPr>
            <a:xfrm>
              <a:off x="7540729" y="2130660"/>
              <a:ext cx="122856" cy="1228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grpSp>
          <p:nvGrpSpPr>
            <p:cNvPr id="178" name="Group 116"/>
            <p:cNvGrpSpPr/>
            <p:nvPr/>
          </p:nvGrpSpPr>
          <p:grpSpPr>
            <a:xfrm>
              <a:off x="10351302" y="2179022"/>
              <a:ext cx="234734" cy="234726"/>
              <a:chOff x="5502185" y="1790697"/>
              <a:chExt cx="287264" cy="287264"/>
            </a:xfrm>
          </p:grpSpPr>
          <p:sp>
            <p:nvSpPr>
              <p:cNvPr id="247" name="椭圆 156"/>
              <p:cNvSpPr/>
              <p:nvPr/>
            </p:nvSpPr>
            <p:spPr>
              <a:xfrm>
                <a:off x="5502185" y="1790697"/>
                <a:ext cx="287264" cy="2872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248" name="Freeform 118"/>
              <p:cNvSpPr>
                <a:spLocks noEditPoints="1"/>
              </p:cNvSpPr>
              <p:nvPr/>
            </p:nvSpPr>
            <p:spPr bwMode="auto">
              <a:xfrm>
                <a:off x="5577057" y="1833734"/>
                <a:ext cx="141694" cy="171640"/>
              </a:xfrm>
              <a:custGeom>
                <a:avLst/>
                <a:gdLst>
                  <a:gd name="T0" fmla="*/ 0 w 161"/>
                  <a:gd name="T1" fmla="*/ 196 h 196"/>
                  <a:gd name="T2" fmla="*/ 20 w 161"/>
                  <a:gd name="T3" fmla="*/ 148 h 196"/>
                  <a:gd name="T4" fmla="*/ 41 w 161"/>
                  <a:gd name="T5" fmla="*/ 132 h 196"/>
                  <a:gd name="T6" fmla="*/ 124 w 161"/>
                  <a:gd name="T7" fmla="*/ 132 h 196"/>
                  <a:gd name="T8" fmla="*/ 144 w 161"/>
                  <a:gd name="T9" fmla="*/ 148 h 196"/>
                  <a:gd name="T10" fmla="*/ 161 w 161"/>
                  <a:gd name="T11" fmla="*/ 196 h 196"/>
                  <a:gd name="T12" fmla="*/ 0 w 161"/>
                  <a:gd name="T13" fmla="*/ 196 h 196"/>
                  <a:gd name="T14" fmla="*/ 80 w 161"/>
                  <a:gd name="T15" fmla="*/ 128 h 196"/>
                  <a:gd name="T16" fmla="*/ 16 w 161"/>
                  <a:gd name="T17" fmla="*/ 64 h 196"/>
                  <a:gd name="T18" fmla="*/ 80 w 161"/>
                  <a:gd name="T19" fmla="*/ 0 h 196"/>
                  <a:gd name="T20" fmla="*/ 144 w 161"/>
                  <a:gd name="T21" fmla="*/ 64 h 196"/>
                  <a:gd name="T22" fmla="*/ 80 w 161"/>
                  <a:gd name="T23" fmla="*/ 128 h 196"/>
                  <a:gd name="T24" fmla="*/ 70 w 161"/>
                  <a:gd name="T25" fmla="*/ 17 h 196"/>
                  <a:gd name="T26" fmla="*/ 31 w 161"/>
                  <a:gd name="T27" fmla="*/ 64 h 196"/>
                  <a:gd name="T28" fmla="*/ 80 w 161"/>
                  <a:gd name="T29" fmla="*/ 113 h 196"/>
                  <a:gd name="T30" fmla="*/ 129 w 161"/>
                  <a:gd name="T31" fmla="*/ 64 h 196"/>
                  <a:gd name="T32" fmla="*/ 70 w 161"/>
                  <a:gd name="T33" fmla="*/ 1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96">
                    <a:moveTo>
                      <a:pt x="0" y="196"/>
                    </a:moveTo>
                    <a:cubicBezTo>
                      <a:pt x="20" y="148"/>
                      <a:pt x="20" y="148"/>
                      <a:pt x="20" y="148"/>
                    </a:cubicBezTo>
                    <a:cubicBezTo>
                      <a:pt x="20" y="148"/>
                      <a:pt x="25" y="132"/>
                      <a:pt x="41" y="132"/>
                    </a:cubicBezTo>
                    <a:cubicBezTo>
                      <a:pt x="124" y="132"/>
                      <a:pt x="124" y="132"/>
                      <a:pt x="124" y="132"/>
                    </a:cubicBezTo>
                    <a:cubicBezTo>
                      <a:pt x="139" y="132"/>
                      <a:pt x="144" y="148"/>
                      <a:pt x="144" y="148"/>
                    </a:cubicBezTo>
                    <a:cubicBezTo>
                      <a:pt x="161" y="196"/>
                      <a:pt x="161" y="196"/>
                      <a:pt x="161" y="196"/>
                    </a:cubicBezTo>
                    <a:lnTo>
                      <a:pt x="0" y="196"/>
                    </a:lnTo>
                    <a:close/>
                    <a:moveTo>
                      <a:pt x="80" y="128"/>
                    </a:moveTo>
                    <a:cubicBezTo>
                      <a:pt x="45" y="128"/>
                      <a:pt x="16" y="99"/>
                      <a:pt x="16" y="64"/>
                    </a:cubicBezTo>
                    <a:cubicBezTo>
                      <a:pt x="16" y="29"/>
                      <a:pt x="45" y="0"/>
                      <a:pt x="80" y="0"/>
                    </a:cubicBezTo>
                    <a:cubicBezTo>
                      <a:pt x="116" y="0"/>
                      <a:pt x="144" y="29"/>
                      <a:pt x="144" y="64"/>
                    </a:cubicBezTo>
                    <a:cubicBezTo>
                      <a:pt x="144" y="99"/>
                      <a:pt x="116" y="128"/>
                      <a:pt x="80" y="128"/>
                    </a:cubicBezTo>
                    <a:close/>
                    <a:moveTo>
                      <a:pt x="70" y="17"/>
                    </a:moveTo>
                    <a:cubicBezTo>
                      <a:pt x="50" y="24"/>
                      <a:pt x="74" y="49"/>
                      <a:pt x="31" y="64"/>
                    </a:cubicBezTo>
                    <a:cubicBezTo>
                      <a:pt x="31" y="91"/>
                      <a:pt x="53" y="113"/>
                      <a:pt x="80" y="113"/>
                    </a:cubicBezTo>
                    <a:cubicBezTo>
                      <a:pt x="107" y="113"/>
                      <a:pt x="129" y="91"/>
                      <a:pt x="129" y="64"/>
                    </a:cubicBezTo>
                    <a:cubicBezTo>
                      <a:pt x="104" y="43"/>
                      <a:pt x="62" y="53"/>
                      <a:pt x="70"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grpSp>
        <p:grpSp>
          <p:nvGrpSpPr>
            <p:cNvPr id="179" name="Group 119"/>
            <p:cNvGrpSpPr/>
            <p:nvPr/>
          </p:nvGrpSpPr>
          <p:grpSpPr>
            <a:xfrm>
              <a:off x="6551107" y="4027595"/>
              <a:ext cx="352157" cy="352147"/>
              <a:chOff x="1094068" y="4053024"/>
              <a:chExt cx="430965" cy="430965"/>
            </a:xfrm>
          </p:grpSpPr>
          <p:sp>
            <p:nvSpPr>
              <p:cNvPr id="245" name="椭圆 154"/>
              <p:cNvSpPr/>
              <p:nvPr/>
            </p:nvSpPr>
            <p:spPr>
              <a:xfrm>
                <a:off x="1094068" y="4053024"/>
                <a:ext cx="430965" cy="4309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246" name="Freeform 121"/>
              <p:cNvSpPr>
                <a:spLocks noEditPoints="1"/>
              </p:cNvSpPr>
              <p:nvPr/>
            </p:nvSpPr>
            <p:spPr bwMode="auto">
              <a:xfrm>
                <a:off x="1206610" y="4149576"/>
                <a:ext cx="193302" cy="234154"/>
              </a:xfrm>
              <a:custGeom>
                <a:avLst/>
                <a:gdLst>
                  <a:gd name="T0" fmla="*/ 0 w 161"/>
                  <a:gd name="T1" fmla="*/ 196 h 196"/>
                  <a:gd name="T2" fmla="*/ 20 w 161"/>
                  <a:gd name="T3" fmla="*/ 148 h 196"/>
                  <a:gd name="T4" fmla="*/ 41 w 161"/>
                  <a:gd name="T5" fmla="*/ 132 h 196"/>
                  <a:gd name="T6" fmla="*/ 124 w 161"/>
                  <a:gd name="T7" fmla="*/ 132 h 196"/>
                  <a:gd name="T8" fmla="*/ 144 w 161"/>
                  <a:gd name="T9" fmla="*/ 148 h 196"/>
                  <a:gd name="T10" fmla="*/ 161 w 161"/>
                  <a:gd name="T11" fmla="*/ 196 h 196"/>
                  <a:gd name="T12" fmla="*/ 0 w 161"/>
                  <a:gd name="T13" fmla="*/ 196 h 196"/>
                  <a:gd name="T14" fmla="*/ 80 w 161"/>
                  <a:gd name="T15" fmla="*/ 128 h 196"/>
                  <a:gd name="T16" fmla="*/ 16 w 161"/>
                  <a:gd name="T17" fmla="*/ 64 h 196"/>
                  <a:gd name="T18" fmla="*/ 80 w 161"/>
                  <a:gd name="T19" fmla="*/ 0 h 196"/>
                  <a:gd name="T20" fmla="*/ 144 w 161"/>
                  <a:gd name="T21" fmla="*/ 64 h 196"/>
                  <a:gd name="T22" fmla="*/ 80 w 161"/>
                  <a:gd name="T23" fmla="*/ 128 h 196"/>
                  <a:gd name="T24" fmla="*/ 70 w 161"/>
                  <a:gd name="T25" fmla="*/ 17 h 196"/>
                  <a:gd name="T26" fmla="*/ 31 w 161"/>
                  <a:gd name="T27" fmla="*/ 64 h 196"/>
                  <a:gd name="T28" fmla="*/ 80 w 161"/>
                  <a:gd name="T29" fmla="*/ 113 h 196"/>
                  <a:gd name="T30" fmla="*/ 129 w 161"/>
                  <a:gd name="T31" fmla="*/ 64 h 196"/>
                  <a:gd name="T32" fmla="*/ 70 w 161"/>
                  <a:gd name="T33" fmla="*/ 1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96">
                    <a:moveTo>
                      <a:pt x="0" y="196"/>
                    </a:moveTo>
                    <a:cubicBezTo>
                      <a:pt x="20" y="148"/>
                      <a:pt x="20" y="148"/>
                      <a:pt x="20" y="148"/>
                    </a:cubicBezTo>
                    <a:cubicBezTo>
                      <a:pt x="20" y="148"/>
                      <a:pt x="25" y="132"/>
                      <a:pt x="41" y="132"/>
                    </a:cubicBezTo>
                    <a:cubicBezTo>
                      <a:pt x="124" y="132"/>
                      <a:pt x="124" y="132"/>
                      <a:pt x="124" y="132"/>
                    </a:cubicBezTo>
                    <a:cubicBezTo>
                      <a:pt x="139" y="132"/>
                      <a:pt x="144" y="148"/>
                      <a:pt x="144" y="148"/>
                    </a:cubicBezTo>
                    <a:cubicBezTo>
                      <a:pt x="161" y="196"/>
                      <a:pt x="161" y="196"/>
                      <a:pt x="161" y="196"/>
                    </a:cubicBezTo>
                    <a:lnTo>
                      <a:pt x="0" y="196"/>
                    </a:lnTo>
                    <a:close/>
                    <a:moveTo>
                      <a:pt x="80" y="128"/>
                    </a:moveTo>
                    <a:cubicBezTo>
                      <a:pt x="45" y="128"/>
                      <a:pt x="16" y="99"/>
                      <a:pt x="16" y="64"/>
                    </a:cubicBezTo>
                    <a:cubicBezTo>
                      <a:pt x="16" y="29"/>
                      <a:pt x="45" y="0"/>
                      <a:pt x="80" y="0"/>
                    </a:cubicBezTo>
                    <a:cubicBezTo>
                      <a:pt x="116" y="0"/>
                      <a:pt x="144" y="29"/>
                      <a:pt x="144" y="64"/>
                    </a:cubicBezTo>
                    <a:cubicBezTo>
                      <a:pt x="144" y="99"/>
                      <a:pt x="116" y="128"/>
                      <a:pt x="80" y="128"/>
                    </a:cubicBezTo>
                    <a:close/>
                    <a:moveTo>
                      <a:pt x="70" y="17"/>
                    </a:moveTo>
                    <a:cubicBezTo>
                      <a:pt x="50" y="24"/>
                      <a:pt x="74" y="49"/>
                      <a:pt x="31" y="64"/>
                    </a:cubicBezTo>
                    <a:cubicBezTo>
                      <a:pt x="31" y="91"/>
                      <a:pt x="53" y="113"/>
                      <a:pt x="80" y="113"/>
                    </a:cubicBezTo>
                    <a:cubicBezTo>
                      <a:pt x="107" y="113"/>
                      <a:pt x="129" y="91"/>
                      <a:pt x="129" y="64"/>
                    </a:cubicBezTo>
                    <a:cubicBezTo>
                      <a:pt x="104" y="43"/>
                      <a:pt x="62" y="53"/>
                      <a:pt x="70"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grpSp>
        <p:grpSp>
          <p:nvGrpSpPr>
            <p:cNvPr id="180" name="Group 122"/>
            <p:cNvGrpSpPr/>
            <p:nvPr/>
          </p:nvGrpSpPr>
          <p:grpSpPr>
            <a:xfrm>
              <a:off x="8888808" y="2067804"/>
              <a:ext cx="943694" cy="947982"/>
              <a:chOff x="3712410" y="1654586"/>
              <a:chExt cx="1154879" cy="1160161"/>
            </a:xfrm>
          </p:grpSpPr>
          <p:sp>
            <p:nvSpPr>
              <p:cNvPr id="241" name="标题 1"/>
              <p:cNvSpPr txBox="1">
                <a:spLocks/>
              </p:cNvSpPr>
              <p:nvPr/>
            </p:nvSpPr>
            <p:spPr>
              <a:xfrm>
                <a:off x="3712410" y="2405047"/>
                <a:ext cx="1154879" cy="40970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00" b="1" dirty="0" smtClean="0">
                    <a:solidFill>
                      <a:schemeClr val="bg1"/>
                    </a:solidFill>
                    <a:ea typeface="Arial Unicode MS" panose="020B0604020202020204" pitchFamily="34" charset="-128"/>
                  </a:rPr>
                  <a:t>Medicine</a:t>
                </a:r>
                <a:endParaRPr lang="en-US" sz="1300" b="1" dirty="0">
                  <a:solidFill>
                    <a:schemeClr val="bg1"/>
                  </a:solidFill>
                  <a:ea typeface="Arial Unicode MS" panose="020B0604020202020204" pitchFamily="34" charset="-128"/>
                </a:endParaRPr>
              </a:p>
            </p:txBody>
          </p:sp>
          <p:grpSp>
            <p:nvGrpSpPr>
              <p:cNvPr id="242" name="Group 124"/>
              <p:cNvGrpSpPr/>
              <p:nvPr/>
            </p:nvGrpSpPr>
            <p:grpSpPr>
              <a:xfrm>
                <a:off x="3845784" y="1654586"/>
                <a:ext cx="792078" cy="792078"/>
                <a:chOff x="9192875" y="4639541"/>
                <a:chExt cx="905135" cy="905135"/>
              </a:xfrm>
            </p:grpSpPr>
            <p:sp>
              <p:nvSpPr>
                <p:cNvPr id="243" name="椭圆 152"/>
                <p:cNvSpPr/>
                <p:nvPr/>
              </p:nvSpPr>
              <p:spPr>
                <a:xfrm>
                  <a:off x="9192875" y="4639541"/>
                  <a:ext cx="905135" cy="9051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pic>
              <p:nvPicPr>
                <p:cNvPr id="244" name="图片 2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9299028" y="4748526"/>
                  <a:ext cx="692827" cy="727104"/>
                </a:xfrm>
                <a:prstGeom prst="rect">
                  <a:avLst/>
                </a:prstGeom>
              </p:spPr>
            </p:pic>
          </p:grpSp>
        </p:grpSp>
        <p:grpSp>
          <p:nvGrpSpPr>
            <p:cNvPr id="181" name="Group 127"/>
            <p:cNvGrpSpPr/>
            <p:nvPr/>
          </p:nvGrpSpPr>
          <p:grpSpPr>
            <a:xfrm>
              <a:off x="7271116" y="1959704"/>
              <a:ext cx="768200" cy="695802"/>
              <a:chOff x="1732694" y="1522293"/>
              <a:chExt cx="940112" cy="851540"/>
            </a:xfrm>
          </p:grpSpPr>
          <p:sp>
            <p:nvSpPr>
              <p:cNvPr id="237" name="标题 1"/>
              <p:cNvSpPr txBox="1">
                <a:spLocks/>
              </p:cNvSpPr>
              <p:nvPr/>
            </p:nvSpPr>
            <p:spPr>
              <a:xfrm>
                <a:off x="1732694" y="2021290"/>
                <a:ext cx="940112" cy="352543"/>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00" b="1" dirty="0" smtClean="0">
                    <a:solidFill>
                      <a:schemeClr val="bg1"/>
                    </a:solidFill>
                    <a:ea typeface="Arial Unicode MS" panose="020B0604020202020204" pitchFamily="34" charset="-128"/>
                  </a:rPr>
                  <a:t>Energy</a:t>
                </a:r>
                <a:endParaRPr lang="en-US" sz="1300" b="1" dirty="0">
                  <a:solidFill>
                    <a:schemeClr val="bg1"/>
                  </a:solidFill>
                  <a:ea typeface="Arial Unicode MS" panose="020B0604020202020204" pitchFamily="34" charset="-128"/>
                </a:endParaRPr>
              </a:p>
            </p:txBody>
          </p:sp>
          <p:grpSp>
            <p:nvGrpSpPr>
              <p:cNvPr id="238" name="Group 129"/>
              <p:cNvGrpSpPr/>
              <p:nvPr/>
            </p:nvGrpSpPr>
            <p:grpSpPr>
              <a:xfrm>
                <a:off x="1858526" y="1522293"/>
                <a:ext cx="569552" cy="569552"/>
                <a:chOff x="10516162" y="5475630"/>
                <a:chExt cx="905135" cy="905135"/>
              </a:xfrm>
            </p:grpSpPr>
            <p:sp>
              <p:nvSpPr>
                <p:cNvPr id="239" name="椭圆 152"/>
                <p:cNvSpPr/>
                <p:nvPr/>
              </p:nvSpPr>
              <p:spPr>
                <a:xfrm>
                  <a:off x="10516162" y="5475630"/>
                  <a:ext cx="905135" cy="9051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pic>
              <p:nvPicPr>
                <p:cNvPr id="240" name="图片 24"/>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0551784" y="5533864"/>
                  <a:ext cx="805642" cy="845500"/>
                </a:xfrm>
                <a:prstGeom prst="rect">
                  <a:avLst/>
                </a:prstGeom>
              </p:spPr>
            </p:pic>
          </p:grpSp>
        </p:grpSp>
        <p:grpSp>
          <p:nvGrpSpPr>
            <p:cNvPr id="182" name="Group 132"/>
            <p:cNvGrpSpPr/>
            <p:nvPr/>
          </p:nvGrpSpPr>
          <p:grpSpPr>
            <a:xfrm>
              <a:off x="8119467" y="5010277"/>
              <a:ext cx="1241192" cy="814578"/>
              <a:chOff x="2770892" y="5255660"/>
              <a:chExt cx="1518954" cy="996900"/>
            </a:xfrm>
          </p:grpSpPr>
          <p:sp>
            <p:nvSpPr>
              <p:cNvPr id="233" name="标题 1"/>
              <p:cNvSpPr txBox="1">
                <a:spLocks/>
              </p:cNvSpPr>
              <p:nvPr/>
            </p:nvSpPr>
            <p:spPr>
              <a:xfrm>
                <a:off x="2770892" y="5905493"/>
                <a:ext cx="1518954" cy="347067"/>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solidFill>
                      <a:schemeClr val="bg1"/>
                    </a:solidFill>
                    <a:ea typeface="Arial Unicode MS" panose="020B0604020202020204" pitchFamily="34" charset="-128"/>
                  </a:rPr>
                  <a:t>Smart Home</a:t>
                </a:r>
                <a:endParaRPr lang="en-US" sz="1300" b="1" dirty="0">
                  <a:solidFill>
                    <a:schemeClr val="bg1"/>
                  </a:solidFill>
                  <a:ea typeface="Arial Unicode MS" panose="020B0604020202020204" pitchFamily="34" charset="-128"/>
                </a:endParaRPr>
              </a:p>
            </p:txBody>
          </p:sp>
          <p:grpSp>
            <p:nvGrpSpPr>
              <p:cNvPr id="234" name="Group 134"/>
              <p:cNvGrpSpPr/>
              <p:nvPr/>
            </p:nvGrpSpPr>
            <p:grpSpPr>
              <a:xfrm>
                <a:off x="3106549" y="5255660"/>
                <a:ext cx="684183" cy="684183"/>
                <a:chOff x="6196271" y="-618834"/>
                <a:chExt cx="905135" cy="905135"/>
              </a:xfrm>
            </p:grpSpPr>
            <p:sp>
              <p:nvSpPr>
                <p:cNvPr id="235" name="椭圆 152"/>
                <p:cNvSpPr/>
                <p:nvPr/>
              </p:nvSpPr>
              <p:spPr>
                <a:xfrm>
                  <a:off x="6196271" y="-618834"/>
                  <a:ext cx="905135" cy="9051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236" name="Freeform 198"/>
                <p:cNvSpPr>
                  <a:spLocks noChangeAspect="1" noEditPoints="1"/>
                </p:cNvSpPr>
                <p:nvPr/>
              </p:nvSpPr>
              <p:spPr bwMode="auto">
                <a:xfrm>
                  <a:off x="6256330" y="-421669"/>
                  <a:ext cx="743092" cy="434577"/>
                </a:xfrm>
                <a:custGeom>
                  <a:avLst/>
                  <a:gdLst>
                    <a:gd name="T0" fmla="*/ 56 w 224"/>
                    <a:gd name="T1" fmla="*/ 0 h 131"/>
                    <a:gd name="T2" fmla="*/ 172 w 224"/>
                    <a:gd name="T3" fmla="*/ 0 h 131"/>
                    <a:gd name="T4" fmla="*/ 224 w 224"/>
                    <a:gd name="T5" fmla="*/ 73 h 131"/>
                    <a:gd name="T6" fmla="*/ 211 w 224"/>
                    <a:gd name="T7" fmla="*/ 73 h 131"/>
                    <a:gd name="T8" fmla="*/ 211 w 224"/>
                    <a:gd name="T9" fmla="*/ 118 h 131"/>
                    <a:gd name="T10" fmla="*/ 224 w 224"/>
                    <a:gd name="T11" fmla="*/ 118 h 131"/>
                    <a:gd name="T12" fmla="*/ 224 w 224"/>
                    <a:gd name="T13" fmla="*/ 131 h 131"/>
                    <a:gd name="T14" fmla="*/ 0 w 224"/>
                    <a:gd name="T15" fmla="*/ 131 h 131"/>
                    <a:gd name="T16" fmla="*/ 0 w 224"/>
                    <a:gd name="T17" fmla="*/ 118 h 131"/>
                    <a:gd name="T18" fmla="*/ 17 w 224"/>
                    <a:gd name="T19" fmla="*/ 118 h 131"/>
                    <a:gd name="T20" fmla="*/ 17 w 224"/>
                    <a:gd name="T21" fmla="*/ 80 h 131"/>
                    <a:gd name="T22" fmla="*/ 6 w 224"/>
                    <a:gd name="T23" fmla="*/ 80 h 131"/>
                    <a:gd name="T24" fmla="*/ 0 w 224"/>
                    <a:gd name="T25" fmla="*/ 67 h 131"/>
                    <a:gd name="T26" fmla="*/ 56 w 224"/>
                    <a:gd name="T27" fmla="*/ 0 h 131"/>
                    <a:gd name="T28" fmla="*/ 56 w 224"/>
                    <a:gd name="T29" fmla="*/ 0 h 131"/>
                    <a:gd name="T30" fmla="*/ 194 w 224"/>
                    <a:gd name="T31" fmla="*/ 118 h 131"/>
                    <a:gd name="T32" fmla="*/ 194 w 224"/>
                    <a:gd name="T33" fmla="*/ 73 h 131"/>
                    <a:gd name="T34" fmla="*/ 129 w 224"/>
                    <a:gd name="T35" fmla="*/ 73 h 131"/>
                    <a:gd name="T36" fmla="*/ 129 w 224"/>
                    <a:gd name="T37" fmla="*/ 118 h 131"/>
                    <a:gd name="T38" fmla="*/ 138 w 224"/>
                    <a:gd name="T39" fmla="*/ 118 h 131"/>
                    <a:gd name="T40" fmla="*/ 138 w 224"/>
                    <a:gd name="T41" fmla="*/ 77 h 131"/>
                    <a:gd name="T42" fmla="*/ 163 w 224"/>
                    <a:gd name="T43" fmla="*/ 77 h 131"/>
                    <a:gd name="T44" fmla="*/ 163 w 224"/>
                    <a:gd name="T45" fmla="*/ 118 h 131"/>
                    <a:gd name="T46" fmla="*/ 194 w 224"/>
                    <a:gd name="T47" fmla="*/ 118 h 131"/>
                    <a:gd name="T48" fmla="*/ 194 w 224"/>
                    <a:gd name="T49" fmla="*/ 118 h 131"/>
                    <a:gd name="T50" fmla="*/ 112 w 224"/>
                    <a:gd name="T51" fmla="*/ 118 h 131"/>
                    <a:gd name="T52" fmla="*/ 112 w 224"/>
                    <a:gd name="T53" fmla="*/ 73 h 131"/>
                    <a:gd name="T54" fmla="*/ 107 w 224"/>
                    <a:gd name="T55" fmla="*/ 73 h 131"/>
                    <a:gd name="T56" fmla="*/ 64 w 224"/>
                    <a:gd name="T57" fmla="*/ 13 h 131"/>
                    <a:gd name="T58" fmla="*/ 23 w 224"/>
                    <a:gd name="T59" fmla="*/ 62 h 131"/>
                    <a:gd name="T60" fmla="*/ 25 w 224"/>
                    <a:gd name="T61" fmla="*/ 62 h 131"/>
                    <a:gd name="T62" fmla="*/ 34 w 224"/>
                    <a:gd name="T63" fmla="*/ 62 h 131"/>
                    <a:gd name="T64" fmla="*/ 34 w 224"/>
                    <a:gd name="T65" fmla="*/ 118 h 131"/>
                    <a:gd name="T66" fmla="*/ 112 w 224"/>
                    <a:gd name="T67" fmla="*/ 118 h 131"/>
                    <a:gd name="T68" fmla="*/ 112 w 224"/>
                    <a:gd name="T69" fmla="*/ 118 h 131"/>
                    <a:gd name="T70" fmla="*/ 56 w 224"/>
                    <a:gd name="T71" fmla="*/ 71 h 131"/>
                    <a:gd name="T72" fmla="*/ 56 w 224"/>
                    <a:gd name="T73" fmla="*/ 103 h 131"/>
                    <a:gd name="T74" fmla="*/ 77 w 224"/>
                    <a:gd name="T75" fmla="*/ 103 h 131"/>
                    <a:gd name="T76" fmla="*/ 77 w 224"/>
                    <a:gd name="T77" fmla="*/ 71 h 131"/>
                    <a:gd name="T78" fmla="*/ 56 w 224"/>
                    <a:gd name="T79" fmla="*/ 7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4" h="131">
                      <a:moveTo>
                        <a:pt x="56" y="0"/>
                      </a:moveTo>
                      <a:lnTo>
                        <a:pt x="172" y="0"/>
                      </a:lnTo>
                      <a:lnTo>
                        <a:pt x="224" y="73"/>
                      </a:lnTo>
                      <a:lnTo>
                        <a:pt x="211" y="73"/>
                      </a:lnTo>
                      <a:lnTo>
                        <a:pt x="211" y="118"/>
                      </a:lnTo>
                      <a:lnTo>
                        <a:pt x="224" y="118"/>
                      </a:lnTo>
                      <a:lnTo>
                        <a:pt x="224" y="131"/>
                      </a:lnTo>
                      <a:lnTo>
                        <a:pt x="0" y="131"/>
                      </a:lnTo>
                      <a:lnTo>
                        <a:pt x="0" y="118"/>
                      </a:lnTo>
                      <a:lnTo>
                        <a:pt x="17" y="118"/>
                      </a:lnTo>
                      <a:lnTo>
                        <a:pt x="17" y="80"/>
                      </a:lnTo>
                      <a:lnTo>
                        <a:pt x="6" y="80"/>
                      </a:lnTo>
                      <a:lnTo>
                        <a:pt x="0" y="67"/>
                      </a:lnTo>
                      <a:lnTo>
                        <a:pt x="56" y="0"/>
                      </a:lnTo>
                      <a:lnTo>
                        <a:pt x="56" y="0"/>
                      </a:lnTo>
                      <a:close/>
                      <a:moveTo>
                        <a:pt x="194" y="118"/>
                      </a:moveTo>
                      <a:lnTo>
                        <a:pt x="194" y="73"/>
                      </a:lnTo>
                      <a:lnTo>
                        <a:pt x="129" y="73"/>
                      </a:lnTo>
                      <a:lnTo>
                        <a:pt x="129" y="118"/>
                      </a:lnTo>
                      <a:lnTo>
                        <a:pt x="138" y="118"/>
                      </a:lnTo>
                      <a:lnTo>
                        <a:pt x="138" y="77"/>
                      </a:lnTo>
                      <a:lnTo>
                        <a:pt x="163" y="77"/>
                      </a:lnTo>
                      <a:lnTo>
                        <a:pt x="163" y="118"/>
                      </a:lnTo>
                      <a:lnTo>
                        <a:pt x="194" y="118"/>
                      </a:lnTo>
                      <a:lnTo>
                        <a:pt x="194" y="118"/>
                      </a:lnTo>
                      <a:close/>
                      <a:moveTo>
                        <a:pt x="112" y="118"/>
                      </a:moveTo>
                      <a:lnTo>
                        <a:pt x="112" y="73"/>
                      </a:lnTo>
                      <a:lnTo>
                        <a:pt x="107" y="73"/>
                      </a:lnTo>
                      <a:lnTo>
                        <a:pt x="64" y="13"/>
                      </a:lnTo>
                      <a:lnTo>
                        <a:pt x="23" y="62"/>
                      </a:lnTo>
                      <a:lnTo>
                        <a:pt x="25" y="62"/>
                      </a:lnTo>
                      <a:lnTo>
                        <a:pt x="34" y="62"/>
                      </a:lnTo>
                      <a:lnTo>
                        <a:pt x="34" y="118"/>
                      </a:lnTo>
                      <a:lnTo>
                        <a:pt x="112" y="118"/>
                      </a:lnTo>
                      <a:lnTo>
                        <a:pt x="112" y="118"/>
                      </a:lnTo>
                      <a:close/>
                      <a:moveTo>
                        <a:pt x="56" y="71"/>
                      </a:moveTo>
                      <a:lnTo>
                        <a:pt x="56" y="103"/>
                      </a:lnTo>
                      <a:lnTo>
                        <a:pt x="77" y="103"/>
                      </a:lnTo>
                      <a:lnTo>
                        <a:pt x="77" y="71"/>
                      </a:lnTo>
                      <a:lnTo>
                        <a:pt x="56" y="7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dirty="0">
                    <a:solidFill>
                      <a:schemeClr val="bg1"/>
                    </a:solidFill>
                    <a:ea typeface="Arial Unicode MS" panose="020B0604020202020204" pitchFamily="34" charset="-128"/>
                  </a:endParaRPr>
                </a:p>
              </p:txBody>
            </p:sp>
          </p:grpSp>
        </p:grpSp>
        <p:grpSp>
          <p:nvGrpSpPr>
            <p:cNvPr id="183" name="Group 137"/>
            <p:cNvGrpSpPr/>
            <p:nvPr/>
          </p:nvGrpSpPr>
          <p:grpSpPr>
            <a:xfrm>
              <a:off x="7984372" y="3999630"/>
              <a:ext cx="672175" cy="755860"/>
              <a:chOff x="2605567" y="4018806"/>
              <a:chExt cx="822599" cy="925041"/>
            </a:xfrm>
          </p:grpSpPr>
          <p:grpSp>
            <p:nvGrpSpPr>
              <p:cNvPr id="229" name="Group 138"/>
              <p:cNvGrpSpPr/>
              <p:nvPr/>
            </p:nvGrpSpPr>
            <p:grpSpPr>
              <a:xfrm>
                <a:off x="2720167" y="4018806"/>
                <a:ext cx="600478" cy="600478"/>
                <a:chOff x="11064880" y="3412798"/>
                <a:chExt cx="905135" cy="905135"/>
              </a:xfrm>
            </p:grpSpPr>
            <p:sp>
              <p:nvSpPr>
                <p:cNvPr id="231" name="椭圆 152"/>
                <p:cNvSpPr/>
                <p:nvPr/>
              </p:nvSpPr>
              <p:spPr>
                <a:xfrm>
                  <a:off x="11064880" y="3412798"/>
                  <a:ext cx="905135" cy="9051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pic>
              <p:nvPicPr>
                <p:cNvPr id="232" name="图片 20"/>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1133975" y="3539484"/>
                  <a:ext cx="741752" cy="778449"/>
                </a:xfrm>
                <a:prstGeom prst="rect">
                  <a:avLst/>
                </a:prstGeom>
              </p:spPr>
            </p:pic>
          </p:grpSp>
          <p:sp>
            <p:nvSpPr>
              <p:cNvPr id="230" name="标题 1"/>
              <p:cNvSpPr txBox="1">
                <a:spLocks/>
              </p:cNvSpPr>
              <p:nvPr/>
            </p:nvSpPr>
            <p:spPr>
              <a:xfrm>
                <a:off x="2605567" y="4538153"/>
                <a:ext cx="822599" cy="405694"/>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smtClean="0">
                    <a:solidFill>
                      <a:schemeClr val="bg1"/>
                    </a:solidFill>
                    <a:ea typeface="Arial Unicode MS" panose="020B0604020202020204" pitchFamily="34" charset="-128"/>
                  </a:rPr>
                  <a:t>Work</a:t>
                </a:r>
                <a:endParaRPr lang="en-US" sz="1300" b="1" dirty="0">
                  <a:solidFill>
                    <a:schemeClr val="bg1"/>
                  </a:solidFill>
                  <a:ea typeface="Arial Unicode MS" panose="020B0604020202020204" pitchFamily="34" charset="-128"/>
                </a:endParaRPr>
              </a:p>
            </p:txBody>
          </p:sp>
        </p:grpSp>
        <p:grpSp>
          <p:nvGrpSpPr>
            <p:cNvPr id="184" name="Group 142"/>
            <p:cNvGrpSpPr/>
            <p:nvPr/>
          </p:nvGrpSpPr>
          <p:grpSpPr>
            <a:xfrm>
              <a:off x="8599456" y="3384072"/>
              <a:ext cx="1129629" cy="894251"/>
              <a:chOff x="3358298" y="3265467"/>
              <a:chExt cx="1382423" cy="1094405"/>
            </a:xfrm>
          </p:grpSpPr>
          <p:grpSp>
            <p:nvGrpSpPr>
              <p:cNvPr id="225" name="Group 143"/>
              <p:cNvGrpSpPr/>
              <p:nvPr/>
            </p:nvGrpSpPr>
            <p:grpSpPr>
              <a:xfrm>
                <a:off x="3675724" y="3265467"/>
                <a:ext cx="759727" cy="773126"/>
                <a:chOff x="11164501" y="309410"/>
                <a:chExt cx="905135" cy="921098"/>
              </a:xfrm>
            </p:grpSpPr>
            <p:sp>
              <p:nvSpPr>
                <p:cNvPr id="227" name="椭圆 152"/>
                <p:cNvSpPr/>
                <p:nvPr/>
              </p:nvSpPr>
              <p:spPr>
                <a:xfrm>
                  <a:off x="11164501" y="309410"/>
                  <a:ext cx="905135" cy="9051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pic>
              <p:nvPicPr>
                <p:cNvPr id="228" name="图片 17"/>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11219460" y="399963"/>
                  <a:ext cx="791392" cy="830545"/>
                </a:xfrm>
                <a:prstGeom prst="rect">
                  <a:avLst/>
                </a:prstGeom>
              </p:spPr>
            </p:pic>
          </p:grpSp>
          <p:sp>
            <p:nvSpPr>
              <p:cNvPr id="226" name="标题 1"/>
              <p:cNvSpPr txBox="1">
                <a:spLocks/>
              </p:cNvSpPr>
              <p:nvPr/>
            </p:nvSpPr>
            <p:spPr>
              <a:xfrm>
                <a:off x="3358298" y="3952798"/>
                <a:ext cx="1382423" cy="407074"/>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00" b="1" dirty="0" smtClean="0">
                    <a:solidFill>
                      <a:schemeClr val="bg1"/>
                    </a:solidFill>
                    <a:ea typeface="Arial Unicode MS" panose="020B0604020202020204" pitchFamily="34" charset="-128"/>
                  </a:rPr>
                  <a:t>Education</a:t>
                </a:r>
                <a:endParaRPr lang="en-US" sz="1300" b="1" dirty="0">
                  <a:solidFill>
                    <a:schemeClr val="bg1"/>
                  </a:solidFill>
                  <a:ea typeface="Arial Unicode MS" panose="020B0604020202020204" pitchFamily="34" charset="-128"/>
                </a:endParaRPr>
              </a:p>
            </p:txBody>
          </p:sp>
        </p:grpSp>
        <p:grpSp>
          <p:nvGrpSpPr>
            <p:cNvPr id="185" name="Group 147"/>
            <p:cNvGrpSpPr/>
            <p:nvPr/>
          </p:nvGrpSpPr>
          <p:grpSpPr>
            <a:xfrm>
              <a:off x="8237123" y="2809262"/>
              <a:ext cx="720188" cy="745881"/>
              <a:chOff x="2914883" y="2561997"/>
              <a:chExt cx="881356" cy="912825"/>
            </a:xfrm>
          </p:grpSpPr>
          <p:grpSp>
            <p:nvGrpSpPr>
              <p:cNvPr id="221" name="Group 148"/>
              <p:cNvGrpSpPr/>
              <p:nvPr/>
            </p:nvGrpSpPr>
            <p:grpSpPr>
              <a:xfrm>
                <a:off x="3067438" y="2561997"/>
                <a:ext cx="562054" cy="562054"/>
                <a:chOff x="4594227" y="2024185"/>
                <a:chExt cx="905135" cy="905135"/>
              </a:xfrm>
            </p:grpSpPr>
            <p:sp>
              <p:nvSpPr>
                <p:cNvPr id="223" name="椭圆 152"/>
                <p:cNvSpPr/>
                <p:nvPr/>
              </p:nvSpPr>
              <p:spPr>
                <a:xfrm>
                  <a:off x="4594227" y="2024185"/>
                  <a:ext cx="905135" cy="9051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pic>
              <p:nvPicPr>
                <p:cNvPr id="224" name="图片 23"/>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4714736" y="2128270"/>
                  <a:ext cx="663975" cy="696825"/>
                </a:xfrm>
                <a:prstGeom prst="rect">
                  <a:avLst/>
                </a:prstGeom>
              </p:spPr>
            </p:pic>
          </p:grpSp>
          <p:sp>
            <p:nvSpPr>
              <p:cNvPr id="222" name="标题 1"/>
              <p:cNvSpPr txBox="1">
                <a:spLocks/>
              </p:cNvSpPr>
              <p:nvPr/>
            </p:nvSpPr>
            <p:spPr>
              <a:xfrm>
                <a:off x="2914883" y="3032081"/>
                <a:ext cx="881356" cy="442741"/>
              </a:xfrm>
              <a:prstGeom prst="rect">
                <a:avLst/>
              </a:prstGeom>
            </p:spPr>
            <p:txBody>
              <a:bodyPr vert="horz" lIns="91440" tIns="45720" rIns="91440" bIns="45720" rtlCol="0" anchor="ctr">
                <a:noAutofit/>
              </a:bodyPr>
              <a:lstStyle>
                <a:defPPr>
                  <a:defRPr lang="zh-CN"/>
                </a:defPPr>
                <a:lvl1pPr>
                  <a:defRPr b="1">
                    <a:solidFill>
                      <a:prstClr val="black"/>
                    </a:solidFill>
                  </a:defRPr>
                </a:lvl1pPr>
              </a:lstStyle>
              <a:p>
                <a:r>
                  <a:rPr lang="en-US" altLang="zh-CN" sz="1300" dirty="0">
                    <a:solidFill>
                      <a:schemeClr val="bg1"/>
                    </a:solidFill>
                    <a:ea typeface="Arial Unicode MS" panose="020B0604020202020204" pitchFamily="34" charset="-128"/>
                  </a:rPr>
                  <a:t>Traffic</a:t>
                </a:r>
                <a:endParaRPr lang="en-US" sz="1300" dirty="0">
                  <a:solidFill>
                    <a:schemeClr val="bg1"/>
                  </a:solidFill>
                  <a:ea typeface="Arial Unicode MS" panose="020B0604020202020204" pitchFamily="34" charset="-128"/>
                </a:endParaRPr>
              </a:p>
            </p:txBody>
          </p:sp>
        </p:grpSp>
        <p:grpSp>
          <p:nvGrpSpPr>
            <p:cNvPr id="186" name="Group 152"/>
            <p:cNvGrpSpPr/>
            <p:nvPr/>
          </p:nvGrpSpPr>
          <p:grpSpPr>
            <a:xfrm>
              <a:off x="9741560" y="2820525"/>
              <a:ext cx="1017546" cy="758437"/>
              <a:chOff x="4755985" y="2575780"/>
              <a:chExt cx="1245258" cy="928192"/>
            </a:xfrm>
          </p:grpSpPr>
          <p:grpSp>
            <p:nvGrpSpPr>
              <p:cNvPr id="217" name="Group 153"/>
              <p:cNvGrpSpPr/>
              <p:nvPr/>
            </p:nvGrpSpPr>
            <p:grpSpPr>
              <a:xfrm>
                <a:off x="5069351" y="2575780"/>
                <a:ext cx="589816" cy="595139"/>
                <a:chOff x="8977498" y="2565133"/>
                <a:chExt cx="905135" cy="913305"/>
              </a:xfrm>
            </p:grpSpPr>
            <p:sp>
              <p:nvSpPr>
                <p:cNvPr id="219" name="椭圆 152"/>
                <p:cNvSpPr/>
                <p:nvPr/>
              </p:nvSpPr>
              <p:spPr>
                <a:xfrm>
                  <a:off x="8977498" y="2573303"/>
                  <a:ext cx="905135" cy="9051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pic>
              <p:nvPicPr>
                <p:cNvPr id="220" name="图片 21"/>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9020348" y="2565133"/>
                  <a:ext cx="829076" cy="870094"/>
                </a:xfrm>
                <a:prstGeom prst="rect">
                  <a:avLst/>
                </a:prstGeom>
              </p:spPr>
            </p:pic>
          </p:grpSp>
          <p:sp>
            <p:nvSpPr>
              <p:cNvPr id="218" name="标题 1"/>
              <p:cNvSpPr txBox="1">
                <a:spLocks/>
              </p:cNvSpPr>
              <p:nvPr/>
            </p:nvSpPr>
            <p:spPr>
              <a:xfrm>
                <a:off x="4755985" y="3061231"/>
                <a:ext cx="1245258" cy="442741"/>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00" b="1" dirty="0" smtClean="0">
                    <a:solidFill>
                      <a:schemeClr val="bg1"/>
                    </a:solidFill>
                    <a:ea typeface="Arial Unicode MS" panose="020B0604020202020204" pitchFamily="34" charset="-128"/>
                  </a:rPr>
                  <a:t>Economy</a:t>
                </a:r>
                <a:endParaRPr lang="en-US" sz="1300" b="1" dirty="0">
                  <a:solidFill>
                    <a:schemeClr val="bg1"/>
                  </a:solidFill>
                  <a:ea typeface="Arial Unicode MS" panose="020B0604020202020204" pitchFamily="34" charset="-128"/>
                </a:endParaRPr>
              </a:p>
            </p:txBody>
          </p:sp>
        </p:grpSp>
        <p:grpSp>
          <p:nvGrpSpPr>
            <p:cNvPr id="187" name="Group 157"/>
            <p:cNvGrpSpPr/>
            <p:nvPr/>
          </p:nvGrpSpPr>
          <p:grpSpPr>
            <a:xfrm>
              <a:off x="9828846" y="5149304"/>
              <a:ext cx="935041" cy="932616"/>
              <a:chOff x="4862822" y="5425786"/>
              <a:chExt cx="1144293" cy="1141354"/>
            </a:xfrm>
          </p:grpSpPr>
          <p:grpSp>
            <p:nvGrpSpPr>
              <p:cNvPr id="213" name="Group 158"/>
              <p:cNvGrpSpPr/>
              <p:nvPr/>
            </p:nvGrpSpPr>
            <p:grpSpPr>
              <a:xfrm>
                <a:off x="5055884" y="5425786"/>
                <a:ext cx="709379" cy="709379"/>
                <a:chOff x="9806574" y="702266"/>
                <a:chExt cx="905135" cy="905135"/>
              </a:xfrm>
            </p:grpSpPr>
            <p:sp>
              <p:nvSpPr>
                <p:cNvPr id="215" name="椭圆 152"/>
                <p:cNvSpPr/>
                <p:nvPr/>
              </p:nvSpPr>
              <p:spPr>
                <a:xfrm>
                  <a:off x="9806574" y="702266"/>
                  <a:ext cx="905135" cy="9051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pic>
              <p:nvPicPr>
                <p:cNvPr id="216" name="图片 26"/>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9908327" y="747701"/>
                  <a:ext cx="749665" cy="786754"/>
                </a:xfrm>
                <a:prstGeom prst="rect">
                  <a:avLst/>
                </a:prstGeom>
              </p:spPr>
            </p:pic>
          </p:grpSp>
          <p:sp>
            <p:nvSpPr>
              <p:cNvPr id="214" name="标题 1"/>
              <p:cNvSpPr txBox="1">
                <a:spLocks/>
              </p:cNvSpPr>
              <p:nvPr/>
            </p:nvSpPr>
            <p:spPr>
              <a:xfrm>
                <a:off x="4862822" y="5957884"/>
                <a:ext cx="1144293" cy="609256"/>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00" b="1" dirty="0" smtClean="0">
                    <a:solidFill>
                      <a:schemeClr val="bg1"/>
                    </a:solidFill>
                    <a:ea typeface="Arial Unicode MS" panose="020B0604020202020204" pitchFamily="34" charset="-128"/>
                  </a:rPr>
                  <a:t>Security</a:t>
                </a:r>
                <a:endParaRPr lang="en-US" sz="1300" b="1" dirty="0">
                  <a:solidFill>
                    <a:schemeClr val="bg1"/>
                  </a:solidFill>
                  <a:ea typeface="Arial Unicode MS" panose="020B0604020202020204" pitchFamily="34" charset="-128"/>
                </a:endParaRPr>
              </a:p>
            </p:txBody>
          </p:sp>
        </p:grpSp>
        <p:grpSp>
          <p:nvGrpSpPr>
            <p:cNvPr id="188" name="Group 162"/>
            <p:cNvGrpSpPr/>
            <p:nvPr/>
          </p:nvGrpSpPr>
          <p:grpSpPr>
            <a:xfrm>
              <a:off x="6930136" y="3112789"/>
              <a:ext cx="1128773" cy="854011"/>
              <a:chOff x="1315410" y="2933460"/>
              <a:chExt cx="1381378" cy="1045157"/>
            </a:xfrm>
          </p:grpSpPr>
          <p:grpSp>
            <p:nvGrpSpPr>
              <p:cNvPr id="207" name="Group 163"/>
              <p:cNvGrpSpPr/>
              <p:nvPr/>
            </p:nvGrpSpPr>
            <p:grpSpPr>
              <a:xfrm>
                <a:off x="1680183" y="2933460"/>
                <a:ext cx="669388" cy="669388"/>
                <a:chOff x="10029746" y="1637784"/>
                <a:chExt cx="905135" cy="905135"/>
              </a:xfrm>
            </p:grpSpPr>
            <p:sp>
              <p:nvSpPr>
                <p:cNvPr id="209" name="椭圆 152"/>
                <p:cNvSpPr/>
                <p:nvPr/>
              </p:nvSpPr>
              <p:spPr>
                <a:xfrm>
                  <a:off x="10029746" y="1637784"/>
                  <a:ext cx="905135" cy="9051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grpSp>
              <p:nvGrpSpPr>
                <p:cNvPr id="210" name="组合 84"/>
                <p:cNvGrpSpPr/>
                <p:nvPr/>
              </p:nvGrpSpPr>
              <p:grpSpPr>
                <a:xfrm>
                  <a:off x="10176843" y="1845365"/>
                  <a:ext cx="610939" cy="452757"/>
                  <a:chOff x="9786938" y="3810000"/>
                  <a:chExt cx="971550" cy="679451"/>
                </a:xfrm>
                <a:solidFill>
                  <a:schemeClr val="bg1"/>
                </a:solidFill>
              </p:grpSpPr>
              <p:sp>
                <p:nvSpPr>
                  <p:cNvPr id="211" name="Freeform 25"/>
                  <p:cNvSpPr>
                    <a:spLocks noEditPoints="1"/>
                  </p:cNvSpPr>
                  <p:nvPr/>
                </p:nvSpPr>
                <p:spPr bwMode="auto">
                  <a:xfrm>
                    <a:off x="9786938" y="4065588"/>
                    <a:ext cx="971550" cy="423863"/>
                  </a:xfrm>
                  <a:custGeom>
                    <a:avLst/>
                    <a:gdLst/>
                    <a:ahLst/>
                    <a:cxnLst>
                      <a:cxn ang="0">
                        <a:pos x="15906" y="5577"/>
                      </a:cxn>
                      <a:cxn ang="0">
                        <a:pos x="15906" y="7217"/>
                      </a:cxn>
                      <a:cxn ang="0">
                        <a:pos x="0" y="5577"/>
                      </a:cxn>
                      <a:cxn ang="0">
                        <a:pos x="8367" y="2377"/>
                      </a:cxn>
                      <a:cxn ang="0">
                        <a:pos x="8651" y="2394"/>
                      </a:cxn>
                      <a:cxn ang="0">
                        <a:pos x="8921" y="2446"/>
                      </a:cxn>
                      <a:cxn ang="0">
                        <a:pos x="9175" y="2528"/>
                      </a:cxn>
                      <a:cxn ang="0">
                        <a:pos x="9410" y="2638"/>
                      </a:cxn>
                      <a:cxn ang="0">
                        <a:pos x="9622" y="2775"/>
                      </a:cxn>
                      <a:cxn ang="0">
                        <a:pos x="9809" y="2933"/>
                      </a:cxn>
                      <a:cxn ang="0">
                        <a:pos x="9966" y="3114"/>
                      </a:cxn>
                      <a:cxn ang="0">
                        <a:pos x="10092" y="3311"/>
                      </a:cxn>
                      <a:cxn ang="0">
                        <a:pos x="10182" y="3523"/>
                      </a:cxn>
                      <a:cxn ang="0">
                        <a:pos x="10235" y="3749"/>
                      </a:cxn>
                      <a:cxn ang="0">
                        <a:pos x="10250" y="3905"/>
                      </a:cxn>
                      <a:cxn ang="0">
                        <a:pos x="6462" y="3905"/>
                      </a:cxn>
                      <a:cxn ang="0">
                        <a:pos x="6500" y="3749"/>
                      </a:cxn>
                      <a:cxn ang="0">
                        <a:pos x="6553" y="3523"/>
                      </a:cxn>
                      <a:cxn ang="0">
                        <a:pos x="6643" y="3311"/>
                      </a:cxn>
                      <a:cxn ang="0">
                        <a:pos x="6768" y="3114"/>
                      </a:cxn>
                      <a:cxn ang="0">
                        <a:pos x="6926" y="2933"/>
                      </a:cxn>
                      <a:cxn ang="0">
                        <a:pos x="7113" y="2775"/>
                      </a:cxn>
                      <a:cxn ang="0">
                        <a:pos x="7324" y="2638"/>
                      </a:cxn>
                      <a:cxn ang="0">
                        <a:pos x="7559" y="2528"/>
                      </a:cxn>
                      <a:cxn ang="0">
                        <a:pos x="7814" y="2446"/>
                      </a:cxn>
                      <a:cxn ang="0">
                        <a:pos x="8083" y="2394"/>
                      </a:cxn>
                      <a:cxn ang="0">
                        <a:pos x="8367" y="2377"/>
                      </a:cxn>
                      <a:cxn ang="0">
                        <a:pos x="2195" y="2240"/>
                      </a:cxn>
                      <a:cxn ang="0">
                        <a:pos x="14433" y="2645"/>
                      </a:cxn>
                      <a:cxn ang="0">
                        <a:pos x="14433" y="4097"/>
                      </a:cxn>
                      <a:cxn ang="0">
                        <a:pos x="14063" y="2645"/>
                      </a:cxn>
                      <a:cxn ang="0">
                        <a:pos x="12887" y="2645"/>
                      </a:cxn>
                      <a:cxn ang="0">
                        <a:pos x="12517" y="4097"/>
                      </a:cxn>
                      <a:cxn ang="0">
                        <a:pos x="4111" y="2645"/>
                      </a:cxn>
                      <a:cxn ang="0">
                        <a:pos x="4111" y="4097"/>
                      </a:cxn>
                      <a:cxn ang="0">
                        <a:pos x="3742" y="2645"/>
                      </a:cxn>
                      <a:cxn ang="0">
                        <a:pos x="2564" y="2645"/>
                      </a:cxn>
                      <a:cxn ang="0">
                        <a:pos x="2195" y="4097"/>
                      </a:cxn>
                      <a:cxn ang="0">
                        <a:pos x="14433" y="790"/>
                      </a:cxn>
                      <a:cxn ang="0">
                        <a:pos x="14433" y="2240"/>
                      </a:cxn>
                      <a:cxn ang="0">
                        <a:pos x="14063" y="790"/>
                      </a:cxn>
                      <a:cxn ang="0">
                        <a:pos x="12887" y="790"/>
                      </a:cxn>
                      <a:cxn ang="0">
                        <a:pos x="12517" y="2240"/>
                      </a:cxn>
                      <a:cxn ang="0">
                        <a:pos x="9794" y="790"/>
                      </a:cxn>
                      <a:cxn ang="0">
                        <a:pos x="9794" y="2240"/>
                      </a:cxn>
                      <a:cxn ang="0">
                        <a:pos x="6835" y="790"/>
                      </a:cxn>
                      <a:cxn ang="0">
                        <a:pos x="5657" y="790"/>
                      </a:cxn>
                      <a:cxn ang="0">
                        <a:pos x="5288" y="2240"/>
                      </a:cxn>
                      <a:cxn ang="0">
                        <a:pos x="2564" y="790"/>
                      </a:cxn>
                      <a:cxn ang="0">
                        <a:pos x="2564" y="2240"/>
                      </a:cxn>
                    </a:cxnLst>
                    <a:rect l="0" t="0" r="r" b="b"/>
                    <a:pathLst>
                      <a:path w="16524" h="7217">
                        <a:moveTo>
                          <a:pt x="618" y="0"/>
                        </a:moveTo>
                        <a:lnTo>
                          <a:pt x="15906" y="0"/>
                        </a:lnTo>
                        <a:lnTo>
                          <a:pt x="15906" y="5577"/>
                        </a:lnTo>
                        <a:lnTo>
                          <a:pt x="16524" y="5577"/>
                        </a:lnTo>
                        <a:lnTo>
                          <a:pt x="16524" y="7217"/>
                        </a:lnTo>
                        <a:lnTo>
                          <a:pt x="15906" y="7217"/>
                        </a:lnTo>
                        <a:lnTo>
                          <a:pt x="618" y="7217"/>
                        </a:lnTo>
                        <a:lnTo>
                          <a:pt x="0" y="7217"/>
                        </a:lnTo>
                        <a:lnTo>
                          <a:pt x="0" y="5577"/>
                        </a:lnTo>
                        <a:lnTo>
                          <a:pt x="618" y="5577"/>
                        </a:lnTo>
                        <a:lnTo>
                          <a:pt x="618" y="0"/>
                        </a:lnTo>
                        <a:close/>
                        <a:moveTo>
                          <a:pt x="8367" y="2377"/>
                        </a:moveTo>
                        <a:lnTo>
                          <a:pt x="8463" y="2379"/>
                        </a:lnTo>
                        <a:lnTo>
                          <a:pt x="8557" y="2385"/>
                        </a:lnTo>
                        <a:lnTo>
                          <a:pt x="8651" y="2394"/>
                        </a:lnTo>
                        <a:lnTo>
                          <a:pt x="8743" y="2408"/>
                        </a:lnTo>
                        <a:lnTo>
                          <a:pt x="8833" y="2425"/>
                        </a:lnTo>
                        <a:lnTo>
                          <a:pt x="8921" y="2446"/>
                        </a:lnTo>
                        <a:lnTo>
                          <a:pt x="9008" y="2470"/>
                        </a:lnTo>
                        <a:lnTo>
                          <a:pt x="9093" y="2497"/>
                        </a:lnTo>
                        <a:lnTo>
                          <a:pt x="9175" y="2528"/>
                        </a:lnTo>
                        <a:lnTo>
                          <a:pt x="9257" y="2562"/>
                        </a:lnTo>
                        <a:lnTo>
                          <a:pt x="9334" y="2599"/>
                        </a:lnTo>
                        <a:lnTo>
                          <a:pt x="9410" y="2638"/>
                        </a:lnTo>
                        <a:lnTo>
                          <a:pt x="9484" y="2681"/>
                        </a:lnTo>
                        <a:lnTo>
                          <a:pt x="9554" y="2726"/>
                        </a:lnTo>
                        <a:lnTo>
                          <a:pt x="9622" y="2775"/>
                        </a:lnTo>
                        <a:lnTo>
                          <a:pt x="9687" y="2825"/>
                        </a:lnTo>
                        <a:lnTo>
                          <a:pt x="9750" y="2878"/>
                        </a:lnTo>
                        <a:lnTo>
                          <a:pt x="9809" y="2933"/>
                        </a:lnTo>
                        <a:lnTo>
                          <a:pt x="9865" y="2991"/>
                        </a:lnTo>
                        <a:lnTo>
                          <a:pt x="9917" y="3052"/>
                        </a:lnTo>
                        <a:lnTo>
                          <a:pt x="9966" y="3114"/>
                        </a:lnTo>
                        <a:lnTo>
                          <a:pt x="10011" y="3177"/>
                        </a:lnTo>
                        <a:lnTo>
                          <a:pt x="10054" y="3243"/>
                        </a:lnTo>
                        <a:lnTo>
                          <a:pt x="10092" y="3311"/>
                        </a:lnTo>
                        <a:lnTo>
                          <a:pt x="10126" y="3380"/>
                        </a:lnTo>
                        <a:lnTo>
                          <a:pt x="10156" y="3451"/>
                        </a:lnTo>
                        <a:lnTo>
                          <a:pt x="10182" y="3523"/>
                        </a:lnTo>
                        <a:lnTo>
                          <a:pt x="10204" y="3598"/>
                        </a:lnTo>
                        <a:lnTo>
                          <a:pt x="10221" y="3673"/>
                        </a:lnTo>
                        <a:lnTo>
                          <a:pt x="10235" y="3749"/>
                        </a:lnTo>
                        <a:lnTo>
                          <a:pt x="10243" y="3827"/>
                        </a:lnTo>
                        <a:lnTo>
                          <a:pt x="10246" y="3905"/>
                        </a:lnTo>
                        <a:lnTo>
                          <a:pt x="10250" y="3905"/>
                        </a:lnTo>
                        <a:lnTo>
                          <a:pt x="10250" y="6681"/>
                        </a:lnTo>
                        <a:lnTo>
                          <a:pt x="6462" y="6681"/>
                        </a:lnTo>
                        <a:lnTo>
                          <a:pt x="6462" y="3905"/>
                        </a:lnTo>
                        <a:lnTo>
                          <a:pt x="6489" y="3905"/>
                        </a:lnTo>
                        <a:lnTo>
                          <a:pt x="6492" y="3827"/>
                        </a:lnTo>
                        <a:lnTo>
                          <a:pt x="6500" y="3749"/>
                        </a:lnTo>
                        <a:lnTo>
                          <a:pt x="6514" y="3673"/>
                        </a:lnTo>
                        <a:lnTo>
                          <a:pt x="6531" y="3598"/>
                        </a:lnTo>
                        <a:lnTo>
                          <a:pt x="6553" y="3523"/>
                        </a:lnTo>
                        <a:lnTo>
                          <a:pt x="6579" y="3451"/>
                        </a:lnTo>
                        <a:lnTo>
                          <a:pt x="6609" y="3380"/>
                        </a:lnTo>
                        <a:lnTo>
                          <a:pt x="6643" y="3311"/>
                        </a:lnTo>
                        <a:lnTo>
                          <a:pt x="6681" y="3243"/>
                        </a:lnTo>
                        <a:lnTo>
                          <a:pt x="6722" y="3177"/>
                        </a:lnTo>
                        <a:lnTo>
                          <a:pt x="6768" y="3114"/>
                        </a:lnTo>
                        <a:lnTo>
                          <a:pt x="6817" y="3052"/>
                        </a:lnTo>
                        <a:lnTo>
                          <a:pt x="6870" y="2991"/>
                        </a:lnTo>
                        <a:lnTo>
                          <a:pt x="6926" y="2933"/>
                        </a:lnTo>
                        <a:lnTo>
                          <a:pt x="6984" y="2878"/>
                        </a:lnTo>
                        <a:lnTo>
                          <a:pt x="7047" y="2825"/>
                        </a:lnTo>
                        <a:lnTo>
                          <a:pt x="7113" y="2775"/>
                        </a:lnTo>
                        <a:lnTo>
                          <a:pt x="7181" y="2726"/>
                        </a:lnTo>
                        <a:lnTo>
                          <a:pt x="7251" y="2681"/>
                        </a:lnTo>
                        <a:lnTo>
                          <a:pt x="7324" y="2638"/>
                        </a:lnTo>
                        <a:lnTo>
                          <a:pt x="7401" y="2599"/>
                        </a:lnTo>
                        <a:lnTo>
                          <a:pt x="7478" y="2562"/>
                        </a:lnTo>
                        <a:lnTo>
                          <a:pt x="7559" y="2528"/>
                        </a:lnTo>
                        <a:lnTo>
                          <a:pt x="7642" y="2497"/>
                        </a:lnTo>
                        <a:lnTo>
                          <a:pt x="7727" y="2470"/>
                        </a:lnTo>
                        <a:lnTo>
                          <a:pt x="7814" y="2446"/>
                        </a:lnTo>
                        <a:lnTo>
                          <a:pt x="7902" y="2425"/>
                        </a:lnTo>
                        <a:lnTo>
                          <a:pt x="7992" y="2408"/>
                        </a:lnTo>
                        <a:lnTo>
                          <a:pt x="8083" y="2394"/>
                        </a:lnTo>
                        <a:lnTo>
                          <a:pt x="8177" y="2385"/>
                        </a:lnTo>
                        <a:lnTo>
                          <a:pt x="8271" y="2379"/>
                        </a:lnTo>
                        <a:lnTo>
                          <a:pt x="8367" y="2377"/>
                        </a:lnTo>
                        <a:close/>
                        <a:moveTo>
                          <a:pt x="1018" y="790"/>
                        </a:moveTo>
                        <a:lnTo>
                          <a:pt x="2195" y="790"/>
                        </a:lnTo>
                        <a:lnTo>
                          <a:pt x="2195" y="2240"/>
                        </a:lnTo>
                        <a:lnTo>
                          <a:pt x="1018" y="2240"/>
                        </a:lnTo>
                        <a:lnTo>
                          <a:pt x="1018" y="790"/>
                        </a:lnTo>
                        <a:close/>
                        <a:moveTo>
                          <a:pt x="14433" y="2645"/>
                        </a:moveTo>
                        <a:lnTo>
                          <a:pt x="15610" y="2645"/>
                        </a:lnTo>
                        <a:lnTo>
                          <a:pt x="15610" y="4097"/>
                        </a:lnTo>
                        <a:lnTo>
                          <a:pt x="14433" y="4097"/>
                        </a:lnTo>
                        <a:lnTo>
                          <a:pt x="14433" y="2645"/>
                        </a:lnTo>
                        <a:close/>
                        <a:moveTo>
                          <a:pt x="12887" y="2645"/>
                        </a:moveTo>
                        <a:lnTo>
                          <a:pt x="14063" y="2645"/>
                        </a:lnTo>
                        <a:lnTo>
                          <a:pt x="14063" y="4097"/>
                        </a:lnTo>
                        <a:lnTo>
                          <a:pt x="12887" y="4097"/>
                        </a:lnTo>
                        <a:lnTo>
                          <a:pt x="12887" y="2645"/>
                        </a:lnTo>
                        <a:close/>
                        <a:moveTo>
                          <a:pt x="11340" y="2645"/>
                        </a:moveTo>
                        <a:lnTo>
                          <a:pt x="12517" y="2645"/>
                        </a:lnTo>
                        <a:lnTo>
                          <a:pt x="12517" y="4097"/>
                        </a:lnTo>
                        <a:lnTo>
                          <a:pt x="11340" y="4097"/>
                        </a:lnTo>
                        <a:lnTo>
                          <a:pt x="11340" y="2645"/>
                        </a:lnTo>
                        <a:close/>
                        <a:moveTo>
                          <a:pt x="4111" y="2645"/>
                        </a:moveTo>
                        <a:lnTo>
                          <a:pt x="5288" y="2645"/>
                        </a:lnTo>
                        <a:lnTo>
                          <a:pt x="5288" y="4097"/>
                        </a:lnTo>
                        <a:lnTo>
                          <a:pt x="4111" y="4097"/>
                        </a:lnTo>
                        <a:lnTo>
                          <a:pt x="4111" y="2645"/>
                        </a:lnTo>
                        <a:close/>
                        <a:moveTo>
                          <a:pt x="2564" y="2645"/>
                        </a:moveTo>
                        <a:lnTo>
                          <a:pt x="3742" y="2645"/>
                        </a:lnTo>
                        <a:lnTo>
                          <a:pt x="3742" y="4097"/>
                        </a:lnTo>
                        <a:lnTo>
                          <a:pt x="2564" y="4097"/>
                        </a:lnTo>
                        <a:lnTo>
                          <a:pt x="2564" y="2645"/>
                        </a:lnTo>
                        <a:close/>
                        <a:moveTo>
                          <a:pt x="1018" y="2645"/>
                        </a:moveTo>
                        <a:lnTo>
                          <a:pt x="2195" y="2645"/>
                        </a:lnTo>
                        <a:lnTo>
                          <a:pt x="2195" y="4097"/>
                        </a:lnTo>
                        <a:lnTo>
                          <a:pt x="1018" y="4097"/>
                        </a:lnTo>
                        <a:lnTo>
                          <a:pt x="1018" y="2645"/>
                        </a:lnTo>
                        <a:close/>
                        <a:moveTo>
                          <a:pt x="14433" y="790"/>
                        </a:moveTo>
                        <a:lnTo>
                          <a:pt x="15610" y="790"/>
                        </a:lnTo>
                        <a:lnTo>
                          <a:pt x="15610" y="2240"/>
                        </a:lnTo>
                        <a:lnTo>
                          <a:pt x="14433" y="2240"/>
                        </a:lnTo>
                        <a:lnTo>
                          <a:pt x="14433" y="790"/>
                        </a:lnTo>
                        <a:close/>
                        <a:moveTo>
                          <a:pt x="12887" y="790"/>
                        </a:moveTo>
                        <a:lnTo>
                          <a:pt x="14063" y="790"/>
                        </a:lnTo>
                        <a:lnTo>
                          <a:pt x="14063" y="2240"/>
                        </a:lnTo>
                        <a:lnTo>
                          <a:pt x="12887" y="2240"/>
                        </a:lnTo>
                        <a:lnTo>
                          <a:pt x="12887" y="790"/>
                        </a:lnTo>
                        <a:close/>
                        <a:moveTo>
                          <a:pt x="11340" y="790"/>
                        </a:moveTo>
                        <a:lnTo>
                          <a:pt x="12517" y="790"/>
                        </a:lnTo>
                        <a:lnTo>
                          <a:pt x="12517" y="2240"/>
                        </a:lnTo>
                        <a:lnTo>
                          <a:pt x="11340" y="2240"/>
                        </a:lnTo>
                        <a:lnTo>
                          <a:pt x="11340" y="790"/>
                        </a:lnTo>
                        <a:close/>
                        <a:moveTo>
                          <a:pt x="9794" y="790"/>
                        </a:moveTo>
                        <a:lnTo>
                          <a:pt x="10970" y="790"/>
                        </a:lnTo>
                        <a:lnTo>
                          <a:pt x="10970" y="2240"/>
                        </a:lnTo>
                        <a:lnTo>
                          <a:pt x="9794" y="2240"/>
                        </a:lnTo>
                        <a:lnTo>
                          <a:pt x="9794" y="790"/>
                        </a:lnTo>
                        <a:close/>
                        <a:moveTo>
                          <a:pt x="5657" y="790"/>
                        </a:moveTo>
                        <a:lnTo>
                          <a:pt x="6835" y="790"/>
                        </a:lnTo>
                        <a:lnTo>
                          <a:pt x="6835" y="2240"/>
                        </a:lnTo>
                        <a:lnTo>
                          <a:pt x="5657" y="2240"/>
                        </a:lnTo>
                        <a:lnTo>
                          <a:pt x="5657" y="790"/>
                        </a:lnTo>
                        <a:close/>
                        <a:moveTo>
                          <a:pt x="4111" y="790"/>
                        </a:moveTo>
                        <a:lnTo>
                          <a:pt x="5288" y="790"/>
                        </a:lnTo>
                        <a:lnTo>
                          <a:pt x="5288" y="2240"/>
                        </a:lnTo>
                        <a:lnTo>
                          <a:pt x="4111" y="2240"/>
                        </a:lnTo>
                        <a:lnTo>
                          <a:pt x="4111" y="790"/>
                        </a:lnTo>
                        <a:close/>
                        <a:moveTo>
                          <a:pt x="2564" y="790"/>
                        </a:moveTo>
                        <a:lnTo>
                          <a:pt x="3742" y="790"/>
                        </a:lnTo>
                        <a:lnTo>
                          <a:pt x="3742" y="2240"/>
                        </a:lnTo>
                        <a:lnTo>
                          <a:pt x="2564" y="2240"/>
                        </a:lnTo>
                        <a:lnTo>
                          <a:pt x="2564" y="7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chemeClr val="bg1"/>
                      </a:solidFill>
                      <a:ea typeface="Arial Unicode MS" panose="020B0604020202020204" pitchFamily="34" charset="-128"/>
                    </a:endParaRPr>
                  </a:p>
                </p:txBody>
              </p:sp>
              <p:sp>
                <p:nvSpPr>
                  <p:cNvPr id="212" name="Freeform 26"/>
                  <p:cNvSpPr>
                    <a:spLocks noEditPoints="1"/>
                  </p:cNvSpPr>
                  <p:nvPr/>
                </p:nvSpPr>
                <p:spPr bwMode="auto">
                  <a:xfrm>
                    <a:off x="9786938" y="3810000"/>
                    <a:ext cx="971550" cy="263525"/>
                  </a:xfrm>
                  <a:custGeom>
                    <a:avLst/>
                    <a:gdLst/>
                    <a:ahLst/>
                    <a:cxnLst>
                      <a:cxn ang="0">
                        <a:pos x="3090" y="1055"/>
                      </a:cxn>
                      <a:cxn ang="0">
                        <a:pos x="4657" y="1072"/>
                      </a:cxn>
                      <a:cxn ang="0">
                        <a:pos x="4853" y="1136"/>
                      </a:cxn>
                      <a:cxn ang="0">
                        <a:pos x="5005" y="1247"/>
                      </a:cxn>
                      <a:cxn ang="0">
                        <a:pos x="5108" y="1389"/>
                      </a:cxn>
                      <a:cxn ang="0">
                        <a:pos x="5160" y="1555"/>
                      </a:cxn>
                      <a:cxn ang="0">
                        <a:pos x="5162" y="1723"/>
                      </a:cxn>
                      <a:cxn ang="0">
                        <a:pos x="5125" y="1864"/>
                      </a:cxn>
                      <a:cxn ang="0">
                        <a:pos x="5051" y="1988"/>
                      </a:cxn>
                      <a:cxn ang="0">
                        <a:pos x="4974" y="2066"/>
                      </a:cxn>
                      <a:cxn ang="0">
                        <a:pos x="4878" y="2126"/>
                      </a:cxn>
                      <a:cxn ang="0">
                        <a:pos x="4812" y="2174"/>
                      </a:cxn>
                      <a:cxn ang="0">
                        <a:pos x="4978" y="2237"/>
                      </a:cxn>
                      <a:cxn ang="0">
                        <a:pos x="5106" y="2324"/>
                      </a:cxn>
                      <a:cxn ang="0">
                        <a:pos x="5196" y="2436"/>
                      </a:cxn>
                      <a:cxn ang="0">
                        <a:pos x="5253" y="2570"/>
                      </a:cxn>
                      <a:cxn ang="0">
                        <a:pos x="5275" y="2725"/>
                      </a:cxn>
                      <a:cxn ang="0">
                        <a:pos x="5267" y="2865"/>
                      </a:cxn>
                      <a:cxn ang="0">
                        <a:pos x="5235" y="2990"/>
                      </a:cxn>
                      <a:cxn ang="0">
                        <a:pos x="5179" y="3104"/>
                      </a:cxn>
                      <a:cxn ang="0">
                        <a:pos x="5103" y="3203"/>
                      </a:cxn>
                      <a:cxn ang="0">
                        <a:pos x="5010" y="3285"/>
                      </a:cxn>
                      <a:cxn ang="0">
                        <a:pos x="4919" y="3338"/>
                      </a:cxn>
                      <a:cxn ang="0">
                        <a:pos x="4724" y="3390"/>
                      </a:cxn>
                      <a:cxn ang="0">
                        <a:pos x="4436" y="3424"/>
                      </a:cxn>
                      <a:cxn ang="0">
                        <a:pos x="3827" y="1986"/>
                      </a:cxn>
                      <a:cxn ang="0">
                        <a:pos x="4275" y="1975"/>
                      </a:cxn>
                      <a:cxn ang="0">
                        <a:pos x="4354" y="1948"/>
                      </a:cxn>
                      <a:cxn ang="0">
                        <a:pos x="4406" y="1903"/>
                      </a:cxn>
                      <a:cxn ang="0">
                        <a:pos x="4437" y="1844"/>
                      </a:cxn>
                      <a:cxn ang="0">
                        <a:pos x="4449" y="1771"/>
                      </a:cxn>
                      <a:cxn ang="0">
                        <a:pos x="4443" y="1696"/>
                      </a:cxn>
                      <a:cxn ang="0">
                        <a:pos x="4418" y="1636"/>
                      </a:cxn>
                      <a:cxn ang="0">
                        <a:pos x="4375" y="1587"/>
                      </a:cxn>
                      <a:cxn ang="0">
                        <a:pos x="4306" y="1554"/>
                      </a:cxn>
                      <a:cxn ang="0">
                        <a:pos x="4190" y="1537"/>
                      </a:cxn>
                      <a:cxn ang="0">
                        <a:pos x="4223" y="2918"/>
                      </a:cxn>
                      <a:cxn ang="0">
                        <a:pos x="4344" y="2907"/>
                      </a:cxn>
                      <a:cxn ang="0">
                        <a:pos x="4433" y="2875"/>
                      </a:cxn>
                      <a:cxn ang="0">
                        <a:pos x="4492" y="2825"/>
                      </a:cxn>
                      <a:cxn ang="0">
                        <a:pos x="4529" y="2762"/>
                      </a:cxn>
                      <a:cxn ang="0">
                        <a:pos x="4543" y="2685"/>
                      </a:cxn>
                      <a:cxn ang="0">
                        <a:pos x="4536" y="2609"/>
                      </a:cxn>
                      <a:cxn ang="0">
                        <a:pos x="4507" y="2546"/>
                      </a:cxn>
                      <a:cxn ang="0">
                        <a:pos x="4457" y="2494"/>
                      </a:cxn>
                      <a:cxn ang="0">
                        <a:pos x="4378" y="2459"/>
                      </a:cxn>
                      <a:cxn ang="0">
                        <a:pos x="4266" y="2440"/>
                      </a:cxn>
                      <a:cxn ang="0">
                        <a:pos x="7057" y="3038"/>
                      </a:cxn>
                      <a:cxn ang="0">
                        <a:pos x="7938" y="3429"/>
                      </a:cxn>
                      <a:cxn ang="0">
                        <a:pos x="6904" y="2523"/>
                      </a:cxn>
                      <a:cxn ang="0">
                        <a:pos x="10438" y="3429"/>
                      </a:cxn>
                      <a:cxn ang="0">
                        <a:pos x="10926" y="1055"/>
                      </a:cxn>
                      <a:cxn ang="0">
                        <a:pos x="13434" y="3429"/>
                      </a:cxn>
                      <a:cxn ang="0">
                        <a:pos x="10926" y="1055"/>
                      </a:cxn>
                    </a:cxnLst>
                    <a:rect l="0" t="0" r="r" b="b"/>
                    <a:pathLst>
                      <a:path w="16524" h="4484">
                        <a:moveTo>
                          <a:pt x="2994" y="0"/>
                        </a:moveTo>
                        <a:lnTo>
                          <a:pt x="13707" y="0"/>
                        </a:lnTo>
                        <a:lnTo>
                          <a:pt x="16524" y="4484"/>
                        </a:lnTo>
                        <a:lnTo>
                          <a:pt x="0" y="4484"/>
                        </a:lnTo>
                        <a:lnTo>
                          <a:pt x="2994" y="0"/>
                        </a:lnTo>
                        <a:close/>
                        <a:moveTo>
                          <a:pt x="3090" y="1055"/>
                        </a:moveTo>
                        <a:lnTo>
                          <a:pt x="4458" y="1055"/>
                        </a:lnTo>
                        <a:lnTo>
                          <a:pt x="4500" y="1055"/>
                        </a:lnTo>
                        <a:lnTo>
                          <a:pt x="4541" y="1057"/>
                        </a:lnTo>
                        <a:lnTo>
                          <a:pt x="4580" y="1061"/>
                        </a:lnTo>
                        <a:lnTo>
                          <a:pt x="4619" y="1066"/>
                        </a:lnTo>
                        <a:lnTo>
                          <a:pt x="4657" y="1072"/>
                        </a:lnTo>
                        <a:lnTo>
                          <a:pt x="4692" y="1079"/>
                        </a:lnTo>
                        <a:lnTo>
                          <a:pt x="4727" y="1087"/>
                        </a:lnTo>
                        <a:lnTo>
                          <a:pt x="4760" y="1098"/>
                        </a:lnTo>
                        <a:lnTo>
                          <a:pt x="4793" y="1109"/>
                        </a:lnTo>
                        <a:lnTo>
                          <a:pt x="4823" y="1122"/>
                        </a:lnTo>
                        <a:lnTo>
                          <a:pt x="4853" y="1136"/>
                        </a:lnTo>
                        <a:lnTo>
                          <a:pt x="4882" y="1151"/>
                        </a:lnTo>
                        <a:lnTo>
                          <a:pt x="4909" y="1167"/>
                        </a:lnTo>
                        <a:lnTo>
                          <a:pt x="4934" y="1186"/>
                        </a:lnTo>
                        <a:lnTo>
                          <a:pt x="4959" y="1205"/>
                        </a:lnTo>
                        <a:lnTo>
                          <a:pt x="4983" y="1225"/>
                        </a:lnTo>
                        <a:lnTo>
                          <a:pt x="5005" y="1247"/>
                        </a:lnTo>
                        <a:lnTo>
                          <a:pt x="5025" y="1269"/>
                        </a:lnTo>
                        <a:lnTo>
                          <a:pt x="5045" y="1292"/>
                        </a:lnTo>
                        <a:lnTo>
                          <a:pt x="5063" y="1316"/>
                        </a:lnTo>
                        <a:lnTo>
                          <a:pt x="5079" y="1339"/>
                        </a:lnTo>
                        <a:lnTo>
                          <a:pt x="5095" y="1364"/>
                        </a:lnTo>
                        <a:lnTo>
                          <a:pt x="5108" y="1389"/>
                        </a:lnTo>
                        <a:lnTo>
                          <a:pt x="5120" y="1415"/>
                        </a:lnTo>
                        <a:lnTo>
                          <a:pt x="5131" y="1442"/>
                        </a:lnTo>
                        <a:lnTo>
                          <a:pt x="5140" y="1469"/>
                        </a:lnTo>
                        <a:lnTo>
                          <a:pt x="5148" y="1497"/>
                        </a:lnTo>
                        <a:lnTo>
                          <a:pt x="5154" y="1526"/>
                        </a:lnTo>
                        <a:lnTo>
                          <a:pt x="5160" y="1555"/>
                        </a:lnTo>
                        <a:lnTo>
                          <a:pt x="5164" y="1585"/>
                        </a:lnTo>
                        <a:lnTo>
                          <a:pt x="5166" y="1615"/>
                        </a:lnTo>
                        <a:lnTo>
                          <a:pt x="5166" y="1646"/>
                        </a:lnTo>
                        <a:lnTo>
                          <a:pt x="5166" y="1672"/>
                        </a:lnTo>
                        <a:lnTo>
                          <a:pt x="5164" y="1698"/>
                        </a:lnTo>
                        <a:lnTo>
                          <a:pt x="5162" y="1723"/>
                        </a:lnTo>
                        <a:lnTo>
                          <a:pt x="5158" y="1748"/>
                        </a:lnTo>
                        <a:lnTo>
                          <a:pt x="5153" y="1772"/>
                        </a:lnTo>
                        <a:lnTo>
                          <a:pt x="5147" y="1796"/>
                        </a:lnTo>
                        <a:lnTo>
                          <a:pt x="5141" y="1818"/>
                        </a:lnTo>
                        <a:lnTo>
                          <a:pt x="5134" y="1841"/>
                        </a:lnTo>
                        <a:lnTo>
                          <a:pt x="5125" y="1864"/>
                        </a:lnTo>
                        <a:lnTo>
                          <a:pt x="5115" y="1886"/>
                        </a:lnTo>
                        <a:lnTo>
                          <a:pt x="5104" y="1908"/>
                        </a:lnTo>
                        <a:lnTo>
                          <a:pt x="5092" y="1928"/>
                        </a:lnTo>
                        <a:lnTo>
                          <a:pt x="5080" y="1949"/>
                        </a:lnTo>
                        <a:lnTo>
                          <a:pt x="5067" y="1969"/>
                        </a:lnTo>
                        <a:lnTo>
                          <a:pt x="5051" y="1988"/>
                        </a:lnTo>
                        <a:lnTo>
                          <a:pt x="5036" y="2007"/>
                        </a:lnTo>
                        <a:lnTo>
                          <a:pt x="5024" y="2019"/>
                        </a:lnTo>
                        <a:lnTo>
                          <a:pt x="5013" y="2032"/>
                        </a:lnTo>
                        <a:lnTo>
                          <a:pt x="5000" y="2043"/>
                        </a:lnTo>
                        <a:lnTo>
                          <a:pt x="4987" y="2055"/>
                        </a:lnTo>
                        <a:lnTo>
                          <a:pt x="4974" y="2066"/>
                        </a:lnTo>
                        <a:lnTo>
                          <a:pt x="4959" y="2076"/>
                        </a:lnTo>
                        <a:lnTo>
                          <a:pt x="4944" y="2087"/>
                        </a:lnTo>
                        <a:lnTo>
                          <a:pt x="4928" y="2097"/>
                        </a:lnTo>
                        <a:lnTo>
                          <a:pt x="4912" y="2108"/>
                        </a:lnTo>
                        <a:lnTo>
                          <a:pt x="4895" y="2117"/>
                        </a:lnTo>
                        <a:lnTo>
                          <a:pt x="4878" y="2126"/>
                        </a:lnTo>
                        <a:lnTo>
                          <a:pt x="4859" y="2135"/>
                        </a:lnTo>
                        <a:lnTo>
                          <a:pt x="4840" y="2143"/>
                        </a:lnTo>
                        <a:lnTo>
                          <a:pt x="4821" y="2151"/>
                        </a:lnTo>
                        <a:lnTo>
                          <a:pt x="4801" y="2158"/>
                        </a:lnTo>
                        <a:lnTo>
                          <a:pt x="4781" y="2166"/>
                        </a:lnTo>
                        <a:lnTo>
                          <a:pt x="4812" y="2174"/>
                        </a:lnTo>
                        <a:lnTo>
                          <a:pt x="4843" y="2183"/>
                        </a:lnTo>
                        <a:lnTo>
                          <a:pt x="4871" y="2193"/>
                        </a:lnTo>
                        <a:lnTo>
                          <a:pt x="4899" y="2202"/>
                        </a:lnTo>
                        <a:lnTo>
                          <a:pt x="4926" y="2213"/>
                        </a:lnTo>
                        <a:lnTo>
                          <a:pt x="4953" y="2225"/>
                        </a:lnTo>
                        <a:lnTo>
                          <a:pt x="4978" y="2237"/>
                        </a:lnTo>
                        <a:lnTo>
                          <a:pt x="5002" y="2250"/>
                        </a:lnTo>
                        <a:lnTo>
                          <a:pt x="5024" y="2263"/>
                        </a:lnTo>
                        <a:lnTo>
                          <a:pt x="5046" y="2278"/>
                        </a:lnTo>
                        <a:lnTo>
                          <a:pt x="5067" y="2292"/>
                        </a:lnTo>
                        <a:lnTo>
                          <a:pt x="5087" y="2308"/>
                        </a:lnTo>
                        <a:lnTo>
                          <a:pt x="5106" y="2324"/>
                        </a:lnTo>
                        <a:lnTo>
                          <a:pt x="5123" y="2341"/>
                        </a:lnTo>
                        <a:lnTo>
                          <a:pt x="5140" y="2358"/>
                        </a:lnTo>
                        <a:lnTo>
                          <a:pt x="5155" y="2377"/>
                        </a:lnTo>
                        <a:lnTo>
                          <a:pt x="5170" y="2396"/>
                        </a:lnTo>
                        <a:lnTo>
                          <a:pt x="5183" y="2415"/>
                        </a:lnTo>
                        <a:lnTo>
                          <a:pt x="5196" y="2436"/>
                        </a:lnTo>
                        <a:lnTo>
                          <a:pt x="5208" y="2457"/>
                        </a:lnTo>
                        <a:lnTo>
                          <a:pt x="5218" y="2479"/>
                        </a:lnTo>
                        <a:lnTo>
                          <a:pt x="5229" y="2500"/>
                        </a:lnTo>
                        <a:lnTo>
                          <a:pt x="5238" y="2523"/>
                        </a:lnTo>
                        <a:lnTo>
                          <a:pt x="5245" y="2546"/>
                        </a:lnTo>
                        <a:lnTo>
                          <a:pt x="5253" y="2570"/>
                        </a:lnTo>
                        <a:lnTo>
                          <a:pt x="5259" y="2595"/>
                        </a:lnTo>
                        <a:lnTo>
                          <a:pt x="5264" y="2620"/>
                        </a:lnTo>
                        <a:lnTo>
                          <a:pt x="5268" y="2646"/>
                        </a:lnTo>
                        <a:lnTo>
                          <a:pt x="5271" y="2672"/>
                        </a:lnTo>
                        <a:lnTo>
                          <a:pt x="5274" y="2699"/>
                        </a:lnTo>
                        <a:lnTo>
                          <a:pt x="5275" y="2725"/>
                        </a:lnTo>
                        <a:lnTo>
                          <a:pt x="5276" y="2753"/>
                        </a:lnTo>
                        <a:lnTo>
                          <a:pt x="5275" y="2777"/>
                        </a:lnTo>
                        <a:lnTo>
                          <a:pt x="5274" y="2799"/>
                        </a:lnTo>
                        <a:lnTo>
                          <a:pt x="5272" y="2822"/>
                        </a:lnTo>
                        <a:lnTo>
                          <a:pt x="5270" y="2844"/>
                        </a:lnTo>
                        <a:lnTo>
                          <a:pt x="5267" y="2865"/>
                        </a:lnTo>
                        <a:lnTo>
                          <a:pt x="5264" y="2887"/>
                        </a:lnTo>
                        <a:lnTo>
                          <a:pt x="5260" y="2908"/>
                        </a:lnTo>
                        <a:lnTo>
                          <a:pt x="5255" y="2929"/>
                        </a:lnTo>
                        <a:lnTo>
                          <a:pt x="5248" y="2949"/>
                        </a:lnTo>
                        <a:lnTo>
                          <a:pt x="5242" y="2970"/>
                        </a:lnTo>
                        <a:lnTo>
                          <a:pt x="5235" y="2990"/>
                        </a:lnTo>
                        <a:lnTo>
                          <a:pt x="5228" y="3010"/>
                        </a:lnTo>
                        <a:lnTo>
                          <a:pt x="5220" y="3029"/>
                        </a:lnTo>
                        <a:lnTo>
                          <a:pt x="5210" y="3048"/>
                        </a:lnTo>
                        <a:lnTo>
                          <a:pt x="5201" y="3068"/>
                        </a:lnTo>
                        <a:lnTo>
                          <a:pt x="5191" y="3085"/>
                        </a:lnTo>
                        <a:lnTo>
                          <a:pt x="5179" y="3104"/>
                        </a:lnTo>
                        <a:lnTo>
                          <a:pt x="5168" y="3121"/>
                        </a:lnTo>
                        <a:lnTo>
                          <a:pt x="5155" y="3139"/>
                        </a:lnTo>
                        <a:lnTo>
                          <a:pt x="5143" y="3156"/>
                        </a:lnTo>
                        <a:lnTo>
                          <a:pt x="5131" y="3172"/>
                        </a:lnTo>
                        <a:lnTo>
                          <a:pt x="5117" y="3188"/>
                        </a:lnTo>
                        <a:lnTo>
                          <a:pt x="5103" y="3203"/>
                        </a:lnTo>
                        <a:lnTo>
                          <a:pt x="5089" y="3218"/>
                        </a:lnTo>
                        <a:lnTo>
                          <a:pt x="5074" y="3232"/>
                        </a:lnTo>
                        <a:lnTo>
                          <a:pt x="5058" y="3246"/>
                        </a:lnTo>
                        <a:lnTo>
                          <a:pt x="5043" y="3259"/>
                        </a:lnTo>
                        <a:lnTo>
                          <a:pt x="5026" y="3273"/>
                        </a:lnTo>
                        <a:lnTo>
                          <a:pt x="5010" y="3285"/>
                        </a:lnTo>
                        <a:lnTo>
                          <a:pt x="4992" y="3297"/>
                        </a:lnTo>
                        <a:lnTo>
                          <a:pt x="4975" y="3308"/>
                        </a:lnTo>
                        <a:lnTo>
                          <a:pt x="4956" y="3319"/>
                        </a:lnTo>
                        <a:lnTo>
                          <a:pt x="4945" y="3326"/>
                        </a:lnTo>
                        <a:lnTo>
                          <a:pt x="4932" y="3332"/>
                        </a:lnTo>
                        <a:lnTo>
                          <a:pt x="4919" y="3338"/>
                        </a:lnTo>
                        <a:lnTo>
                          <a:pt x="4905" y="3343"/>
                        </a:lnTo>
                        <a:lnTo>
                          <a:pt x="4875" y="3355"/>
                        </a:lnTo>
                        <a:lnTo>
                          <a:pt x="4842" y="3365"/>
                        </a:lnTo>
                        <a:lnTo>
                          <a:pt x="4805" y="3374"/>
                        </a:lnTo>
                        <a:lnTo>
                          <a:pt x="4766" y="3383"/>
                        </a:lnTo>
                        <a:lnTo>
                          <a:pt x="4724" y="3390"/>
                        </a:lnTo>
                        <a:lnTo>
                          <a:pt x="4679" y="3396"/>
                        </a:lnTo>
                        <a:lnTo>
                          <a:pt x="4619" y="3404"/>
                        </a:lnTo>
                        <a:lnTo>
                          <a:pt x="4566" y="3411"/>
                        </a:lnTo>
                        <a:lnTo>
                          <a:pt x="4517" y="3416"/>
                        </a:lnTo>
                        <a:lnTo>
                          <a:pt x="4474" y="3421"/>
                        </a:lnTo>
                        <a:lnTo>
                          <a:pt x="4436" y="3424"/>
                        </a:lnTo>
                        <a:lnTo>
                          <a:pt x="4403" y="3427"/>
                        </a:lnTo>
                        <a:lnTo>
                          <a:pt x="4374" y="3428"/>
                        </a:lnTo>
                        <a:lnTo>
                          <a:pt x="4351" y="3429"/>
                        </a:lnTo>
                        <a:lnTo>
                          <a:pt x="3090" y="3429"/>
                        </a:lnTo>
                        <a:lnTo>
                          <a:pt x="3090" y="1055"/>
                        </a:lnTo>
                        <a:close/>
                        <a:moveTo>
                          <a:pt x="3827" y="1986"/>
                        </a:moveTo>
                        <a:lnTo>
                          <a:pt x="4144" y="1986"/>
                        </a:lnTo>
                        <a:lnTo>
                          <a:pt x="4186" y="1985"/>
                        </a:lnTo>
                        <a:lnTo>
                          <a:pt x="4224" y="1983"/>
                        </a:lnTo>
                        <a:lnTo>
                          <a:pt x="4242" y="1981"/>
                        </a:lnTo>
                        <a:lnTo>
                          <a:pt x="4258" y="1978"/>
                        </a:lnTo>
                        <a:lnTo>
                          <a:pt x="4275" y="1975"/>
                        </a:lnTo>
                        <a:lnTo>
                          <a:pt x="4290" y="1972"/>
                        </a:lnTo>
                        <a:lnTo>
                          <a:pt x="4305" y="1968"/>
                        </a:lnTo>
                        <a:lnTo>
                          <a:pt x="4318" y="1963"/>
                        </a:lnTo>
                        <a:lnTo>
                          <a:pt x="4330" y="1958"/>
                        </a:lnTo>
                        <a:lnTo>
                          <a:pt x="4343" y="1953"/>
                        </a:lnTo>
                        <a:lnTo>
                          <a:pt x="4354" y="1948"/>
                        </a:lnTo>
                        <a:lnTo>
                          <a:pt x="4364" y="1941"/>
                        </a:lnTo>
                        <a:lnTo>
                          <a:pt x="4375" y="1934"/>
                        </a:lnTo>
                        <a:lnTo>
                          <a:pt x="4383" y="1927"/>
                        </a:lnTo>
                        <a:lnTo>
                          <a:pt x="4391" y="1920"/>
                        </a:lnTo>
                        <a:lnTo>
                          <a:pt x="4398" y="1912"/>
                        </a:lnTo>
                        <a:lnTo>
                          <a:pt x="4406" y="1903"/>
                        </a:lnTo>
                        <a:lnTo>
                          <a:pt x="4413" y="1894"/>
                        </a:lnTo>
                        <a:lnTo>
                          <a:pt x="4418" y="1885"/>
                        </a:lnTo>
                        <a:lnTo>
                          <a:pt x="4424" y="1875"/>
                        </a:lnTo>
                        <a:lnTo>
                          <a:pt x="4428" y="1865"/>
                        </a:lnTo>
                        <a:lnTo>
                          <a:pt x="4434" y="1855"/>
                        </a:lnTo>
                        <a:lnTo>
                          <a:pt x="4437" y="1844"/>
                        </a:lnTo>
                        <a:lnTo>
                          <a:pt x="4441" y="1833"/>
                        </a:lnTo>
                        <a:lnTo>
                          <a:pt x="4443" y="1821"/>
                        </a:lnTo>
                        <a:lnTo>
                          <a:pt x="4446" y="1809"/>
                        </a:lnTo>
                        <a:lnTo>
                          <a:pt x="4447" y="1797"/>
                        </a:lnTo>
                        <a:lnTo>
                          <a:pt x="4449" y="1783"/>
                        </a:lnTo>
                        <a:lnTo>
                          <a:pt x="4449" y="1771"/>
                        </a:lnTo>
                        <a:lnTo>
                          <a:pt x="4450" y="1756"/>
                        </a:lnTo>
                        <a:lnTo>
                          <a:pt x="4449" y="1744"/>
                        </a:lnTo>
                        <a:lnTo>
                          <a:pt x="4449" y="1731"/>
                        </a:lnTo>
                        <a:lnTo>
                          <a:pt x="4447" y="1719"/>
                        </a:lnTo>
                        <a:lnTo>
                          <a:pt x="4446" y="1707"/>
                        </a:lnTo>
                        <a:lnTo>
                          <a:pt x="4443" y="1696"/>
                        </a:lnTo>
                        <a:lnTo>
                          <a:pt x="4441" y="1686"/>
                        </a:lnTo>
                        <a:lnTo>
                          <a:pt x="4437" y="1674"/>
                        </a:lnTo>
                        <a:lnTo>
                          <a:pt x="4434" y="1664"/>
                        </a:lnTo>
                        <a:lnTo>
                          <a:pt x="4428" y="1655"/>
                        </a:lnTo>
                        <a:lnTo>
                          <a:pt x="4424" y="1644"/>
                        </a:lnTo>
                        <a:lnTo>
                          <a:pt x="4418" y="1636"/>
                        </a:lnTo>
                        <a:lnTo>
                          <a:pt x="4413" y="1627"/>
                        </a:lnTo>
                        <a:lnTo>
                          <a:pt x="4406" y="1618"/>
                        </a:lnTo>
                        <a:lnTo>
                          <a:pt x="4398" y="1610"/>
                        </a:lnTo>
                        <a:lnTo>
                          <a:pt x="4391" y="1602"/>
                        </a:lnTo>
                        <a:lnTo>
                          <a:pt x="4383" y="1594"/>
                        </a:lnTo>
                        <a:lnTo>
                          <a:pt x="4375" y="1587"/>
                        </a:lnTo>
                        <a:lnTo>
                          <a:pt x="4364" y="1581"/>
                        </a:lnTo>
                        <a:lnTo>
                          <a:pt x="4354" y="1575"/>
                        </a:lnTo>
                        <a:lnTo>
                          <a:pt x="4343" y="1569"/>
                        </a:lnTo>
                        <a:lnTo>
                          <a:pt x="4331" y="1563"/>
                        </a:lnTo>
                        <a:lnTo>
                          <a:pt x="4319" y="1559"/>
                        </a:lnTo>
                        <a:lnTo>
                          <a:pt x="4306" y="1554"/>
                        </a:lnTo>
                        <a:lnTo>
                          <a:pt x="4291" y="1551"/>
                        </a:lnTo>
                        <a:lnTo>
                          <a:pt x="4276" y="1547"/>
                        </a:lnTo>
                        <a:lnTo>
                          <a:pt x="4260" y="1545"/>
                        </a:lnTo>
                        <a:lnTo>
                          <a:pt x="4244" y="1542"/>
                        </a:lnTo>
                        <a:lnTo>
                          <a:pt x="4226" y="1539"/>
                        </a:lnTo>
                        <a:lnTo>
                          <a:pt x="4190" y="1537"/>
                        </a:lnTo>
                        <a:lnTo>
                          <a:pt x="4150" y="1535"/>
                        </a:lnTo>
                        <a:lnTo>
                          <a:pt x="3827" y="1535"/>
                        </a:lnTo>
                        <a:lnTo>
                          <a:pt x="3827" y="1986"/>
                        </a:lnTo>
                        <a:close/>
                        <a:moveTo>
                          <a:pt x="3827" y="2918"/>
                        </a:moveTo>
                        <a:lnTo>
                          <a:pt x="4200" y="2918"/>
                        </a:lnTo>
                        <a:lnTo>
                          <a:pt x="4223" y="2918"/>
                        </a:lnTo>
                        <a:lnTo>
                          <a:pt x="4246" y="2918"/>
                        </a:lnTo>
                        <a:lnTo>
                          <a:pt x="4266" y="2917"/>
                        </a:lnTo>
                        <a:lnTo>
                          <a:pt x="4287" y="2915"/>
                        </a:lnTo>
                        <a:lnTo>
                          <a:pt x="4307" y="2912"/>
                        </a:lnTo>
                        <a:lnTo>
                          <a:pt x="4325" y="2910"/>
                        </a:lnTo>
                        <a:lnTo>
                          <a:pt x="4344" y="2907"/>
                        </a:lnTo>
                        <a:lnTo>
                          <a:pt x="4361" y="2903"/>
                        </a:lnTo>
                        <a:lnTo>
                          <a:pt x="4377" y="2898"/>
                        </a:lnTo>
                        <a:lnTo>
                          <a:pt x="4392" y="2893"/>
                        </a:lnTo>
                        <a:lnTo>
                          <a:pt x="4407" y="2887"/>
                        </a:lnTo>
                        <a:lnTo>
                          <a:pt x="4420" y="2881"/>
                        </a:lnTo>
                        <a:lnTo>
                          <a:pt x="4433" y="2875"/>
                        </a:lnTo>
                        <a:lnTo>
                          <a:pt x="4445" y="2867"/>
                        </a:lnTo>
                        <a:lnTo>
                          <a:pt x="4455" y="2860"/>
                        </a:lnTo>
                        <a:lnTo>
                          <a:pt x="4466" y="2852"/>
                        </a:lnTo>
                        <a:lnTo>
                          <a:pt x="4475" y="2844"/>
                        </a:lnTo>
                        <a:lnTo>
                          <a:pt x="4484" y="2834"/>
                        </a:lnTo>
                        <a:lnTo>
                          <a:pt x="4492" y="2825"/>
                        </a:lnTo>
                        <a:lnTo>
                          <a:pt x="4500" y="2816"/>
                        </a:lnTo>
                        <a:lnTo>
                          <a:pt x="4507" y="2805"/>
                        </a:lnTo>
                        <a:lnTo>
                          <a:pt x="4513" y="2795"/>
                        </a:lnTo>
                        <a:lnTo>
                          <a:pt x="4519" y="2785"/>
                        </a:lnTo>
                        <a:lnTo>
                          <a:pt x="4524" y="2773"/>
                        </a:lnTo>
                        <a:lnTo>
                          <a:pt x="4529" y="2762"/>
                        </a:lnTo>
                        <a:lnTo>
                          <a:pt x="4533" y="2750"/>
                        </a:lnTo>
                        <a:lnTo>
                          <a:pt x="4536" y="2738"/>
                        </a:lnTo>
                        <a:lnTo>
                          <a:pt x="4539" y="2725"/>
                        </a:lnTo>
                        <a:lnTo>
                          <a:pt x="4541" y="2712"/>
                        </a:lnTo>
                        <a:lnTo>
                          <a:pt x="4542" y="2700"/>
                        </a:lnTo>
                        <a:lnTo>
                          <a:pt x="4543" y="2685"/>
                        </a:lnTo>
                        <a:lnTo>
                          <a:pt x="4543" y="2672"/>
                        </a:lnTo>
                        <a:lnTo>
                          <a:pt x="4543" y="2658"/>
                        </a:lnTo>
                        <a:lnTo>
                          <a:pt x="4542" y="2646"/>
                        </a:lnTo>
                        <a:lnTo>
                          <a:pt x="4541" y="2633"/>
                        </a:lnTo>
                        <a:lnTo>
                          <a:pt x="4539" y="2621"/>
                        </a:lnTo>
                        <a:lnTo>
                          <a:pt x="4536" y="2609"/>
                        </a:lnTo>
                        <a:lnTo>
                          <a:pt x="4533" y="2598"/>
                        </a:lnTo>
                        <a:lnTo>
                          <a:pt x="4529" y="2588"/>
                        </a:lnTo>
                        <a:lnTo>
                          <a:pt x="4524" y="2576"/>
                        </a:lnTo>
                        <a:lnTo>
                          <a:pt x="4519" y="2566"/>
                        </a:lnTo>
                        <a:lnTo>
                          <a:pt x="4513" y="2555"/>
                        </a:lnTo>
                        <a:lnTo>
                          <a:pt x="4507" y="2546"/>
                        </a:lnTo>
                        <a:lnTo>
                          <a:pt x="4501" y="2537"/>
                        </a:lnTo>
                        <a:lnTo>
                          <a:pt x="4492" y="2527"/>
                        </a:lnTo>
                        <a:lnTo>
                          <a:pt x="4485" y="2519"/>
                        </a:lnTo>
                        <a:lnTo>
                          <a:pt x="4476" y="2511"/>
                        </a:lnTo>
                        <a:lnTo>
                          <a:pt x="4467" y="2502"/>
                        </a:lnTo>
                        <a:lnTo>
                          <a:pt x="4457" y="2494"/>
                        </a:lnTo>
                        <a:lnTo>
                          <a:pt x="4446" y="2487"/>
                        </a:lnTo>
                        <a:lnTo>
                          <a:pt x="4434" y="2481"/>
                        </a:lnTo>
                        <a:lnTo>
                          <a:pt x="4421" y="2475"/>
                        </a:lnTo>
                        <a:lnTo>
                          <a:pt x="4408" y="2468"/>
                        </a:lnTo>
                        <a:lnTo>
                          <a:pt x="4393" y="2463"/>
                        </a:lnTo>
                        <a:lnTo>
                          <a:pt x="4378" y="2459"/>
                        </a:lnTo>
                        <a:lnTo>
                          <a:pt x="4361" y="2454"/>
                        </a:lnTo>
                        <a:lnTo>
                          <a:pt x="4344" y="2451"/>
                        </a:lnTo>
                        <a:lnTo>
                          <a:pt x="4326" y="2448"/>
                        </a:lnTo>
                        <a:lnTo>
                          <a:pt x="4307" y="2445"/>
                        </a:lnTo>
                        <a:lnTo>
                          <a:pt x="4287" y="2442"/>
                        </a:lnTo>
                        <a:lnTo>
                          <a:pt x="4266" y="2440"/>
                        </a:lnTo>
                        <a:lnTo>
                          <a:pt x="4245" y="2439"/>
                        </a:lnTo>
                        <a:lnTo>
                          <a:pt x="4222" y="2438"/>
                        </a:lnTo>
                        <a:lnTo>
                          <a:pt x="4198" y="2438"/>
                        </a:lnTo>
                        <a:lnTo>
                          <a:pt x="3827" y="2438"/>
                        </a:lnTo>
                        <a:lnTo>
                          <a:pt x="3827" y="2918"/>
                        </a:lnTo>
                        <a:close/>
                        <a:moveTo>
                          <a:pt x="7057" y="3038"/>
                        </a:moveTo>
                        <a:lnTo>
                          <a:pt x="6224" y="3038"/>
                        </a:lnTo>
                        <a:lnTo>
                          <a:pt x="6110" y="3429"/>
                        </a:lnTo>
                        <a:lnTo>
                          <a:pt x="5363" y="3429"/>
                        </a:lnTo>
                        <a:lnTo>
                          <a:pt x="6251" y="1055"/>
                        </a:lnTo>
                        <a:lnTo>
                          <a:pt x="7049" y="1055"/>
                        </a:lnTo>
                        <a:lnTo>
                          <a:pt x="7938" y="3429"/>
                        </a:lnTo>
                        <a:lnTo>
                          <a:pt x="7172" y="3429"/>
                        </a:lnTo>
                        <a:lnTo>
                          <a:pt x="7057" y="3038"/>
                        </a:lnTo>
                        <a:close/>
                        <a:moveTo>
                          <a:pt x="6904" y="2523"/>
                        </a:moveTo>
                        <a:lnTo>
                          <a:pt x="6642" y="1670"/>
                        </a:lnTo>
                        <a:lnTo>
                          <a:pt x="6382" y="2523"/>
                        </a:lnTo>
                        <a:lnTo>
                          <a:pt x="6904" y="2523"/>
                        </a:lnTo>
                        <a:close/>
                        <a:moveTo>
                          <a:pt x="8176" y="1055"/>
                        </a:moveTo>
                        <a:lnTo>
                          <a:pt x="8859" y="1055"/>
                        </a:lnTo>
                        <a:lnTo>
                          <a:pt x="9749" y="2368"/>
                        </a:lnTo>
                        <a:lnTo>
                          <a:pt x="9749" y="1055"/>
                        </a:lnTo>
                        <a:lnTo>
                          <a:pt x="10438" y="1055"/>
                        </a:lnTo>
                        <a:lnTo>
                          <a:pt x="10438" y="3429"/>
                        </a:lnTo>
                        <a:lnTo>
                          <a:pt x="9749" y="3429"/>
                        </a:lnTo>
                        <a:lnTo>
                          <a:pt x="8863" y="2125"/>
                        </a:lnTo>
                        <a:lnTo>
                          <a:pt x="8863" y="3429"/>
                        </a:lnTo>
                        <a:lnTo>
                          <a:pt x="8176" y="3429"/>
                        </a:lnTo>
                        <a:lnTo>
                          <a:pt x="8176" y="1055"/>
                        </a:lnTo>
                        <a:close/>
                        <a:moveTo>
                          <a:pt x="10926" y="1055"/>
                        </a:moveTo>
                        <a:lnTo>
                          <a:pt x="11658" y="1055"/>
                        </a:lnTo>
                        <a:lnTo>
                          <a:pt x="11658" y="1952"/>
                        </a:lnTo>
                        <a:lnTo>
                          <a:pt x="12424" y="1055"/>
                        </a:lnTo>
                        <a:lnTo>
                          <a:pt x="13396" y="1055"/>
                        </a:lnTo>
                        <a:lnTo>
                          <a:pt x="12533" y="1950"/>
                        </a:lnTo>
                        <a:lnTo>
                          <a:pt x="13434" y="3429"/>
                        </a:lnTo>
                        <a:lnTo>
                          <a:pt x="12533" y="3429"/>
                        </a:lnTo>
                        <a:lnTo>
                          <a:pt x="12036" y="2452"/>
                        </a:lnTo>
                        <a:lnTo>
                          <a:pt x="11658" y="2849"/>
                        </a:lnTo>
                        <a:lnTo>
                          <a:pt x="11658" y="3429"/>
                        </a:lnTo>
                        <a:lnTo>
                          <a:pt x="10926" y="3429"/>
                        </a:lnTo>
                        <a:lnTo>
                          <a:pt x="10926" y="105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chemeClr val="bg1"/>
                      </a:solidFill>
                      <a:ea typeface="Arial Unicode MS" panose="020B0604020202020204" pitchFamily="34" charset="-128"/>
                    </a:endParaRPr>
                  </a:p>
                </p:txBody>
              </p:sp>
            </p:grpSp>
          </p:grpSp>
          <p:sp>
            <p:nvSpPr>
              <p:cNvPr id="208" name="标题 1"/>
              <p:cNvSpPr txBox="1">
                <a:spLocks/>
              </p:cNvSpPr>
              <p:nvPr/>
            </p:nvSpPr>
            <p:spPr>
              <a:xfrm>
                <a:off x="1315410" y="3557878"/>
                <a:ext cx="1381378" cy="420739"/>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00" b="1" dirty="0" smtClean="0">
                    <a:solidFill>
                      <a:schemeClr val="bg1"/>
                    </a:solidFill>
                    <a:ea typeface="Arial Unicode MS" panose="020B0604020202020204" pitchFamily="34" charset="-128"/>
                  </a:rPr>
                  <a:t>Commerce</a:t>
                </a:r>
                <a:endParaRPr lang="en-US" sz="1300" b="1" dirty="0">
                  <a:solidFill>
                    <a:schemeClr val="bg1"/>
                  </a:solidFill>
                  <a:ea typeface="Arial Unicode MS" panose="020B0604020202020204" pitchFamily="34" charset="-128"/>
                </a:endParaRPr>
              </a:p>
            </p:txBody>
          </p:sp>
        </p:grpSp>
        <p:grpSp>
          <p:nvGrpSpPr>
            <p:cNvPr id="189" name="Group 169"/>
            <p:cNvGrpSpPr/>
            <p:nvPr/>
          </p:nvGrpSpPr>
          <p:grpSpPr>
            <a:xfrm>
              <a:off x="6420587" y="4632009"/>
              <a:ext cx="1236363" cy="771797"/>
              <a:chOff x="800887" y="4792720"/>
              <a:chExt cx="1513042" cy="944542"/>
            </a:xfrm>
          </p:grpSpPr>
          <p:grpSp>
            <p:nvGrpSpPr>
              <p:cNvPr id="203" name="Group 170"/>
              <p:cNvGrpSpPr/>
              <p:nvPr/>
            </p:nvGrpSpPr>
            <p:grpSpPr>
              <a:xfrm>
                <a:off x="1278845" y="4792720"/>
                <a:ext cx="606651" cy="606651"/>
                <a:chOff x="10205424" y="2529118"/>
                <a:chExt cx="905135" cy="905135"/>
              </a:xfrm>
            </p:grpSpPr>
            <p:sp>
              <p:nvSpPr>
                <p:cNvPr id="205" name="椭圆 152"/>
                <p:cNvSpPr/>
                <p:nvPr/>
              </p:nvSpPr>
              <p:spPr>
                <a:xfrm>
                  <a:off x="10205424" y="2529118"/>
                  <a:ext cx="905135" cy="9051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pic>
              <p:nvPicPr>
                <p:cNvPr id="206" name="图片 18"/>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0230494" y="2529118"/>
                  <a:ext cx="842022" cy="883680"/>
                </a:xfrm>
                <a:prstGeom prst="rect">
                  <a:avLst/>
                </a:prstGeom>
              </p:spPr>
            </p:pic>
          </p:grpSp>
          <p:sp>
            <p:nvSpPr>
              <p:cNvPr id="204" name="标题 1"/>
              <p:cNvSpPr txBox="1">
                <a:spLocks/>
              </p:cNvSpPr>
              <p:nvPr/>
            </p:nvSpPr>
            <p:spPr>
              <a:xfrm>
                <a:off x="800887" y="5314322"/>
                <a:ext cx="1513042" cy="422940"/>
              </a:xfrm>
              <a:prstGeom prst="rect">
                <a:avLst/>
              </a:prstGeom>
            </p:spPr>
            <p:txBody>
              <a:bodyPr vert="horz" lIns="91440" tIns="45720" rIns="91440" bIns="45720" rtlCol="0" anchor="ctr">
                <a:noAutofit/>
              </a:bodyPr>
              <a:lstStyle>
                <a:defPPr>
                  <a:defRPr lang="zh-CN"/>
                </a:defPPr>
                <a:lvl1pPr>
                  <a:defRPr sz="1400" b="1">
                    <a:solidFill>
                      <a:prstClr val="black"/>
                    </a:solidFill>
                  </a:defRPr>
                </a:lvl1pPr>
              </a:lstStyle>
              <a:p>
                <a:pPr algn="ctr"/>
                <a:r>
                  <a:rPr lang="en-US" altLang="zh-CN" sz="1300" dirty="0" smtClean="0">
                    <a:solidFill>
                      <a:schemeClr val="bg1"/>
                    </a:solidFill>
                    <a:ea typeface="Arial Unicode MS" panose="020B0604020202020204" pitchFamily="34" charset="-128"/>
                  </a:rPr>
                  <a:t>Productivity</a:t>
                </a:r>
                <a:endParaRPr lang="en-US" sz="1300" dirty="0">
                  <a:solidFill>
                    <a:schemeClr val="bg1"/>
                  </a:solidFill>
                  <a:ea typeface="Arial Unicode MS" panose="020B0604020202020204" pitchFamily="34" charset="-128"/>
                </a:endParaRPr>
              </a:p>
            </p:txBody>
          </p:sp>
        </p:grpSp>
        <p:grpSp>
          <p:nvGrpSpPr>
            <p:cNvPr id="190" name="Group 174"/>
            <p:cNvGrpSpPr/>
            <p:nvPr/>
          </p:nvGrpSpPr>
          <p:grpSpPr>
            <a:xfrm>
              <a:off x="9372008" y="3807159"/>
              <a:ext cx="1632178" cy="1199748"/>
              <a:chOff x="4303745" y="3783252"/>
              <a:chExt cx="1997436" cy="1468280"/>
            </a:xfrm>
          </p:grpSpPr>
          <p:grpSp>
            <p:nvGrpSpPr>
              <p:cNvPr id="199" name="Group 175"/>
              <p:cNvGrpSpPr/>
              <p:nvPr/>
            </p:nvGrpSpPr>
            <p:grpSpPr>
              <a:xfrm>
                <a:off x="4600219" y="3783252"/>
                <a:ext cx="1135312" cy="1135312"/>
                <a:chOff x="4600219" y="3783252"/>
                <a:chExt cx="1135312" cy="1135312"/>
              </a:xfrm>
            </p:grpSpPr>
            <p:sp>
              <p:nvSpPr>
                <p:cNvPr id="201" name="椭圆 153"/>
                <p:cNvSpPr/>
                <p:nvPr/>
              </p:nvSpPr>
              <p:spPr>
                <a:xfrm>
                  <a:off x="4600219" y="3783252"/>
                  <a:ext cx="1135312" cy="1135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202" name="Freeform 178"/>
                <p:cNvSpPr>
                  <a:spLocks noEditPoints="1"/>
                </p:cNvSpPr>
                <p:nvPr/>
              </p:nvSpPr>
              <p:spPr bwMode="auto">
                <a:xfrm>
                  <a:off x="4844034" y="3949760"/>
                  <a:ext cx="629360" cy="762369"/>
                </a:xfrm>
                <a:custGeom>
                  <a:avLst/>
                  <a:gdLst>
                    <a:gd name="T0" fmla="*/ 0 w 161"/>
                    <a:gd name="T1" fmla="*/ 196 h 196"/>
                    <a:gd name="T2" fmla="*/ 20 w 161"/>
                    <a:gd name="T3" fmla="*/ 148 h 196"/>
                    <a:gd name="T4" fmla="*/ 41 w 161"/>
                    <a:gd name="T5" fmla="*/ 132 h 196"/>
                    <a:gd name="T6" fmla="*/ 124 w 161"/>
                    <a:gd name="T7" fmla="*/ 132 h 196"/>
                    <a:gd name="T8" fmla="*/ 144 w 161"/>
                    <a:gd name="T9" fmla="*/ 148 h 196"/>
                    <a:gd name="T10" fmla="*/ 161 w 161"/>
                    <a:gd name="T11" fmla="*/ 196 h 196"/>
                    <a:gd name="T12" fmla="*/ 0 w 161"/>
                    <a:gd name="T13" fmla="*/ 196 h 196"/>
                    <a:gd name="T14" fmla="*/ 80 w 161"/>
                    <a:gd name="T15" fmla="*/ 128 h 196"/>
                    <a:gd name="T16" fmla="*/ 16 w 161"/>
                    <a:gd name="T17" fmla="*/ 64 h 196"/>
                    <a:gd name="T18" fmla="*/ 80 w 161"/>
                    <a:gd name="T19" fmla="*/ 0 h 196"/>
                    <a:gd name="T20" fmla="*/ 144 w 161"/>
                    <a:gd name="T21" fmla="*/ 64 h 196"/>
                    <a:gd name="T22" fmla="*/ 80 w 161"/>
                    <a:gd name="T23" fmla="*/ 128 h 196"/>
                    <a:gd name="T24" fmla="*/ 70 w 161"/>
                    <a:gd name="T25" fmla="*/ 17 h 196"/>
                    <a:gd name="T26" fmla="*/ 31 w 161"/>
                    <a:gd name="T27" fmla="*/ 64 h 196"/>
                    <a:gd name="T28" fmla="*/ 80 w 161"/>
                    <a:gd name="T29" fmla="*/ 113 h 196"/>
                    <a:gd name="T30" fmla="*/ 129 w 161"/>
                    <a:gd name="T31" fmla="*/ 64 h 196"/>
                    <a:gd name="T32" fmla="*/ 70 w 161"/>
                    <a:gd name="T33" fmla="*/ 1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96">
                      <a:moveTo>
                        <a:pt x="0" y="196"/>
                      </a:moveTo>
                      <a:cubicBezTo>
                        <a:pt x="20" y="148"/>
                        <a:pt x="20" y="148"/>
                        <a:pt x="20" y="148"/>
                      </a:cubicBezTo>
                      <a:cubicBezTo>
                        <a:pt x="20" y="148"/>
                        <a:pt x="25" y="132"/>
                        <a:pt x="41" y="132"/>
                      </a:cubicBezTo>
                      <a:cubicBezTo>
                        <a:pt x="124" y="132"/>
                        <a:pt x="124" y="132"/>
                        <a:pt x="124" y="132"/>
                      </a:cubicBezTo>
                      <a:cubicBezTo>
                        <a:pt x="139" y="132"/>
                        <a:pt x="144" y="148"/>
                        <a:pt x="144" y="148"/>
                      </a:cubicBezTo>
                      <a:cubicBezTo>
                        <a:pt x="161" y="196"/>
                        <a:pt x="161" y="196"/>
                        <a:pt x="161" y="196"/>
                      </a:cubicBezTo>
                      <a:lnTo>
                        <a:pt x="0" y="196"/>
                      </a:lnTo>
                      <a:close/>
                      <a:moveTo>
                        <a:pt x="80" y="128"/>
                      </a:moveTo>
                      <a:cubicBezTo>
                        <a:pt x="45" y="128"/>
                        <a:pt x="16" y="99"/>
                        <a:pt x="16" y="64"/>
                      </a:cubicBezTo>
                      <a:cubicBezTo>
                        <a:pt x="16" y="29"/>
                        <a:pt x="45" y="0"/>
                        <a:pt x="80" y="0"/>
                      </a:cubicBezTo>
                      <a:cubicBezTo>
                        <a:pt x="116" y="0"/>
                        <a:pt x="144" y="29"/>
                        <a:pt x="144" y="64"/>
                      </a:cubicBezTo>
                      <a:cubicBezTo>
                        <a:pt x="144" y="99"/>
                        <a:pt x="116" y="128"/>
                        <a:pt x="80" y="128"/>
                      </a:cubicBezTo>
                      <a:close/>
                      <a:moveTo>
                        <a:pt x="70" y="17"/>
                      </a:moveTo>
                      <a:cubicBezTo>
                        <a:pt x="50" y="24"/>
                        <a:pt x="74" y="49"/>
                        <a:pt x="31" y="64"/>
                      </a:cubicBezTo>
                      <a:cubicBezTo>
                        <a:pt x="31" y="91"/>
                        <a:pt x="53" y="113"/>
                        <a:pt x="80" y="113"/>
                      </a:cubicBezTo>
                      <a:cubicBezTo>
                        <a:pt x="107" y="113"/>
                        <a:pt x="129" y="91"/>
                        <a:pt x="129" y="64"/>
                      </a:cubicBezTo>
                      <a:cubicBezTo>
                        <a:pt x="104" y="43"/>
                        <a:pt x="62" y="53"/>
                        <a:pt x="70"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ea typeface="Arial Unicode MS" panose="020B0604020202020204" pitchFamily="34" charset="-128"/>
                  </a:endParaRPr>
                </a:p>
              </p:txBody>
            </p:sp>
          </p:grpSp>
          <p:sp>
            <p:nvSpPr>
              <p:cNvPr id="200" name="TextBox 176"/>
              <p:cNvSpPr txBox="1"/>
              <p:nvPr/>
            </p:nvSpPr>
            <p:spPr>
              <a:xfrm>
                <a:off x="4303745" y="4837202"/>
                <a:ext cx="1997436" cy="414330"/>
              </a:xfrm>
              <a:prstGeom prst="rect">
                <a:avLst/>
              </a:prstGeom>
              <a:noFill/>
            </p:spPr>
            <p:txBody>
              <a:bodyPr wrap="none" rtlCol="0">
                <a:spAutoFit/>
              </a:bodyPr>
              <a:lstStyle/>
              <a:p>
                <a:r>
                  <a:rPr lang="en-US" altLang="zh-CN" sz="1600" b="1" dirty="0" smtClean="0">
                    <a:solidFill>
                      <a:srgbClr val="FF7111"/>
                    </a:solidFill>
                    <a:ea typeface="Arial Unicode MS" panose="020B0604020202020204" pitchFamily="34" charset="-128"/>
                  </a:rPr>
                  <a:t>People-Centric</a:t>
                </a:r>
                <a:endParaRPr lang="en-US" sz="1600" b="1" dirty="0">
                  <a:solidFill>
                    <a:srgbClr val="FF7111"/>
                  </a:solidFill>
                  <a:ea typeface="Arial Unicode MS" panose="020B0604020202020204" pitchFamily="34" charset="-128"/>
                </a:endParaRPr>
              </a:p>
            </p:txBody>
          </p:sp>
        </p:grpSp>
        <p:sp>
          <p:nvSpPr>
            <p:cNvPr id="191" name="椭圆 97"/>
            <p:cNvSpPr/>
            <p:nvPr/>
          </p:nvSpPr>
          <p:spPr>
            <a:xfrm>
              <a:off x="10892043" y="4461857"/>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92" name="椭圆 95"/>
            <p:cNvSpPr/>
            <p:nvPr/>
          </p:nvSpPr>
          <p:spPr>
            <a:xfrm>
              <a:off x="7238176" y="2423616"/>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93" name="椭圆 95"/>
            <p:cNvSpPr/>
            <p:nvPr/>
          </p:nvSpPr>
          <p:spPr>
            <a:xfrm>
              <a:off x="6749716" y="3524260"/>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94" name="椭圆 102"/>
            <p:cNvSpPr/>
            <p:nvPr/>
          </p:nvSpPr>
          <p:spPr>
            <a:xfrm>
              <a:off x="9686334" y="5650292"/>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95" name="椭圆 102"/>
            <p:cNvSpPr/>
            <p:nvPr/>
          </p:nvSpPr>
          <p:spPr>
            <a:xfrm>
              <a:off x="10642506" y="4973394"/>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96" name="椭圆 98"/>
            <p:cNvSpPr/>
            <p:nvPr/>
          </p:nvSpPr>
          <p:spPr>
            <a:xfrm>
              <a:off x="10997773" y="3327516"/>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97" name="椭圆 99"/>
            <p:cNvSpPr/>
            <p:nvPr/>
          </p:nvSpPr>
          <p:spPr>
            <a:xfrm>
              <a:off x="9376668" y="1657525"/>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sp>
          <p:nvSpPr>
            <p:cNvPr id="198" name="椭圆 99"/>
            <p:cNvSpPr/>
            <p:nvPr/>
          </p:nvSpPr>
          <p:spPr>
            <a:xfrm>
              <a:off x="8093513" y="1784776"/>
              <a:ext cx="122856" cy="12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b="1" dirty="0" smtClean="0">
                <a:solidFill>
                  <a:schemeClr val="bg1"/>
                </a:solidFill>
                <a:latin typeface="+mj-lt"/>
                <a:ea typeface="Arial Unicode MS" panose="020B0604020202020204" pitchFamily="34" charset="-128"/>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 Placeholder 1"/>
          <p:cNvSpPr txBox="1">
            <a:spLocks/>
          </p:cNvSpPr>
          <p:nvPr/>
        </p:nvSpPr>
        <p:spPr>
          <a:xfrm>
            <a:off x="48915" y="189434"/>
            <a:ext cx="10099949" cy="704192"/>
          </a:xfrm>
          <a:prstGeom prst="rect">
            <a:avLst/>
          </a:prstGeom>
        </p:spPr>
        <p:txBody>
          <a:bodyPr/>
          <a:lstStyle/>
          <a:p>
            <a:pPr defTabSz="1219444">
              <a:spcBef>
                <a:spcPct val="20000"/>
              </a:spcBef>
              <a:defRPr/>
            </a:pPr>
            <a:r>
              <a:rPr kumimoji="1" lang="en-US" altLang="zh-CN" sz="28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Lucida Grande"/>
              </a:rPr>
              <a:t>Industry 4.0 – the German vision for advanced manufacturing </a:t>
            </a:r>
            <a:endParaRPr kumimoji="1" lang="zh-CN" altLang="en-US" sz="2800" b="1" dirty="0">
              <a:gradFill>
                <a:gsLst>
                  <a:gs pos="49000">
                    <a:prstClr val="white"/>
                  </a:gs>
                  <a:gs pos="100000">
                    <a:prstClr val="white">
                      <a:lumMod val="65000"/>
                    </a:prstClr>
                  </a:gs>
                </a:gsLst>
                <a:lin ang="5400000" scaled="1"/>
              </a:gradFill>
              <a:latin typeface="Huawei Script Regular" pitchFamily="50" charset="0"/>
              <a:cs typeface="Arial" pitchFamily="34" charset="0"/>
              <a:sym typeface="Microsoft YaHei Bold" pitchFamily="-84" charset="-122"/>
            </a:endParaRPr>
          </a:p>
        </p:txBody>
      </p:sp>
      <p:cxnSp>
        <p:nvCxnSpPr>
          <p:cNvPr id="186" name="Straight Connector 185"/>
          <p:cNvCxnSpPr/>
          <p:nvPr/>
        </p:nvCxnSpPr>
        <p:spPr bwMode="auto">
          <a:xfrm>
            <a:off x="9704912" y="-414226"/>
            <a:ext cx="266700" cy="0"/>
          </a:xfrm>
          <a:prstGeom prst="line">
            <a:avLst/>
          </a:prstGeom>
          <a:noFill/>
          <a:ln w="158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Straight Connector 186"/>
          <p:cNvCxnSpPr/>
          <p:nvPr/>
        </p:nvCxnSpPr>
        <p:spPr bwMode="auto">
          <a:xfrm>
            <a:off x="9194398" y="-461894"/>
            <a:ext cx="266700" cy="0"/>
          </a:xfrm>
          <a:prstGeom prst="line">
            <a:avLst/>
          </a:prstGeom>
          <a:noFill/>
          <a:ln w="158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9" name="Rectangle 188"/>
          <p:cNvSpPr/>
          <p:nvPr/>
        </p:nvSpPr>
        <p:spPr>
          <a:xfrm>
            <a:off x="423349" y="1095921"/>
            <a:ext cx="6178294" cy="461665"/>
          </a:xfrm>
          <a:prstGeom prst="rect">
            <a:avLst/>
          </a:prstGeom>
        </p:spPr>
        <p:txBody>
          <a:bodyPr wrap="none">
            <a:spAutoFit/>
          </a:bodyPr>
          <a:lstStyle/>
          <a:p>
            <a:pPr>
              <a:buNone/>
            </a:pPr>
            <a:r>
              <a:rPr lang="en-US" sz="2400" dirty="0" smtClean="0">
                <a:solidFill>
                  <a:srgbClr val="00B0F0"/>
                </a:solidFill>
              </a:rPr>
              <a:t>Horizontal connection with vertical Business</a:t>
            </a:r>
            <a:endParaRPr lang="en-US" sz="2400" dirty="0">
              <a:solidFill>
                <a:srgbClr val="00B0F0"/>
              </a:solidFill>
            </a:endParaRPr>
          </a:p>
        </p:txBody>
      </p:sp>
      <p:pic>
        <p:nvPicPr>
          <p:cNvPr id="188" name="Picture 73"/>
          <p:cNvPicPr>
            <a:picLocks noChangeArrowheads="1"/>
          </p:cNvPicPr>
          <p:nvPr/>
        </p:nvPicPr>
        <p:blipFill>
          <a:blip r:embed="rId5" cstate="email"/>
          <a:srcRect/>
          <a:stretch>
            <a:fillRect/>
          </a:stretch>
        </p:blipFill>
        <p:spPr bwMode="auto">
          <a:xfrm>
            <a:off x="5632691" y="3832405"/>
            <a:ext cx="1200258" cy="419176"/>
          </a:xfrm>
          <a:prstGeom prst="rect">
            <a:avLst/>
          </a:prstGeom>
          <a:noFill/>
          <a:ln w="9525" cap="flat">
            <a:noFill/>
            <a:miter lim="800000"/>
            <a:headEnd/>
            <a:tailEnd/>
          </a:ln>
        </p:spPr>
      </p:pic>
      <p:pic>
        <p:nvPicPr>
          <p:cNvPr id="190" name="Picture 4" descr="D:\z 素材\pfeil yellow.png"/>
          <p:cNvPicPr>
            <a:picLocks noChangeAspect="1" noChangeArrowheads="1"/>
          </p:cNvPicPr>
          <p:nvPr/>
        </p:nvPicPr>
        <p:blipFill>
          <a:blip r:embed="rId6" cstate="email"/>
          <a:srcRect/>
          <a:stretch>
            <a:fillRect/>
          </a:stretch>
        </p:blipFill>
        <p:spPr bwMode="auto">
          <a:xfrm rot="10532113">
            <a:off x="1441066" y="2769169"/>
            <a:ext cx="1638974" cy="773705"/>
          </a:xfrm>
          <a:prstGeom prst="rect">
            <a:avLst/>
          </a:prstGeom>
          <a:ln>
            <a:noFill/>
          </a:ln>
          <a:effectLst/>
        </p:spPr>
      </p:pic>
      <p:pic>
        <p:nvPicPr>
          <p:cNvPr id="191" name="Picture 190" descr="C:\Users\x00323191\Desktop\iot_city.png"/>
          <p:cNvPicPr>
            <a:picLocks noChangeAspect="1" noChangeArrowheads="1"/>
          </p:cNvPicPr>
          <p:nvPr/>
        </p:nvPicPr>
        <p:blipFill>
          <a:blip r:embed="rId7" cstate="email"/>
          <a:srcRect/>
          <a:stretch>
            <a:fillRect/>
          </a:stretch>
        </p:blipFill>
        <p:spPr bwMode="auto">
          <a:xfrm>
            <a:off x="7069240" y="2999754"/>
            <a:ext cx="1514001" cy="732750"/>
          </a:xfrm>
          <a:prstGeom prst="rect">
            <a:avLst/>
          </a:prstGeom>
          <a:noFill/>
        </p:spPr>
      </p:pic>
      <p:sp>
        <p:nvSpPr>
          <p:cNvPr id="193" name="TextBox 192"/>
          <p:cNvSpPr txBox="1"/>
          <p:nvPr/>
        </p:nvSpPr>
        <p:spPr>
          <a:xfrm>
            <a:off x="5283560" y="3285463"/>
            <a:ext cx="1663958" cy="503295"/>
          </a:xfrm>
          <a:prstGeom prst="rect">
            <a:avLst/>
          </a:prstGeom>
          <a:noFill/>
        </p:spPr>
        <p:txBody>
          <a:bodyPr wrap="none" rtlCol="0">
            <a:spAutoFit/>
          </a:bodyPr>
          <a:lstStyle/>
          <a:p>
            <a:pPr>
              <a:buNone/>
            </a:pPr>
            <a:r>
              <a:rPr lang="en-US" sz="2800" dirty="0" err="1" smtClean="0">
                <a:solidFill>
                  <a:srgbClr val="00B0F0"/>
                </a:solidFill>
              </a:rPr>
              <a:t>IoT</a:t>
            </a:r>
            <a:r>
              <a:rPr lang="en-US" sz="2800" dirty="0" smtClean="0">
                <a:solidFill>
                  <a:srgbClr val="00B0F0"/>
                </a:solidFill>
              </a:rPr>
              <a:t> World</a:t>
            </a:r>
            <a:endParaRPr lang="en-US" sz="2800" dirty="0">
              <a:solidFill>
                <a:srgbClr val="00B0F0"/>
              </a:solidFill>
            </a:endParaRPr>
          </a:p>
        </p:txBody>
      </p:sp>
      <p:pic>
        <p:nvPicPr>
          <p:cNvPr id="194" name="Picture 2" descr="D:\z 素材\car png 1.png"/>
          <p:cNvPicPr>
            <a:picLocks noChangeAspect="1" noChangeArrowheads="1"/>
          </p:cNvPicPr>
          <p:nvPr/>
        </p:nvPicPr>
        <p:blipFill>
          <a:blip r:embed="rId8" cstate="email"/>
          <a:srcRect/>
          <a:stretch>
            <a:fillRect/>
          </a:stretch>
        </p:blipFill>
        <p:spPr bwMode="auto">
          <a:xfrm rot="10800000" flipV="1">
            <a:off x="10834186" y="3463933"/>
            <a:ext cx="550152" cy="388332"/>
          </a:xfrm>
          <a:prstGeom prst="rect">
            <a:avLst/>
          </a:prstGeom>
          <a:noFill/>
        </p:spPr>
      </p:pic>
      <p:sp>
        <p:nvSpPr>
          <p:cNvPr id="196" name="Notched Right Arrow 195"/>
          <p:cNvSpPr/>
          <p:nvPr/>
        </p:nvSpPr>
        <p:spPr bwMode="auto">
          <a:xfrm rot="10800000">
            <a:off x="6924683" y="2393894"/>
            <a:ext cx="1071049" cy="227099"/>
          </a:xfrm>
          <a:prstGeom prst="notchedRightArrow">
            <a:avLst/>
          </a:prstGeom>
          <a:noFill/>
          <a:ln w="127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pic>
        <p:nvPicPr>
          <p:cNvPr id="197" name="Picture 2" descr="D:\z 素材\car png 1.png"/>
          <p:cNvPicPr>
            <a:picLocks noChangeAspect="1" noChangeArrowheads="1"/>
          </p:cNvPicPr>
          <p:nvPr/>
        </p:nvPicPr>
        <p:blipFill>
          <a:blip r:embed="rId8" cstate="email"/>
          <a:srcRect/>
          <a:stretch>
            <a:fillRect/>
          </a:stretch>
        </p:blipFill>
        <p:spPr bwMode="auto">
          <a:xfrm rot="10800000" flipV="1">
            <a:off x="7153204" y="2058891"/>
            <a:ext cx="550152" cy="388332"/>
          </a:xfrm>
          <a:prstGeom prst="rect">
            <a:avLst/>
          </a:prstGeom>
          <a:noFill/>
        </p:spPr>
      </p:pic>
      <p:sp>
        <p:nvSpPr>
          <p:cNvPr id="199" name="Notched Right Arrow 198"/>
          <p:cNvSpPr/>
          <p:nvPr/>
        </p:nvSpPr>
        <p:spPr bwMode="auto">
          <a:xfrm rot="10800000">
            <a:off x="4497600" y="2406907"/>
            <a:ext cx="906034" cy="228819"/>
          </a:xfrm>
          <a:prstGeom prst="notchedRightArrow">
            <a:avLst/>
          </a:prstGeom>
          <a:noFill/>
          <a:ln w="127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pic>
        <p:nvPicPr>
          <p:cNvPr id="200" name="Picture 2" descr="D:\z 素材\car png 1.png"/>
          <p:cNvPicPr>
            <a:picLocks noChangeAspect="1" noChangeArrowheads="1"/>
          </p:cNvPicPr>
          <p:nvPr/>
        </p:nvPicPr>
        <p:blipFill>
          <a:blip r:embed="rId8" cstate="email"/>
          <a:srcRect/>
          <a:stretch>
            <a:fillRect/>
          </a:stretch>
        </p:blipFill>
        <p:spPr bwMode="auto">
          <a:xfrm rot="10800000" flipV="1">
            <a:off x="4659136" y="2066122"/>
            <a:ext cx="550152" cy="388332"/>
          </a:xfrm>
          <a:prstGeom prst="rect">
            <a:avLst/>
          </a:prstGeom>
          <a:noFill/>
        </p:spPr>
      </p:pic>
      <p:pic>
        <p:nvPicPr>
          <p:cNvPr id="201" name="Picture 5" descr="D:\z 素材\pepole.png"/>
          <p:cNvPicPr>
            <a:picLocks noChangeAspect="1" noChangeArrowheads="1"/>
          </p:cNvPicPr>
          <p:nvPr/>
        </p:nvPicPr>
        <p:blipFill>
          <a:blip r:embed="rId9" cstate="email"/>
          <a:srcRect/>
          <a:stretch>
            <a:fillRect/>
          </a:stretch>
        </p:blipFill>
        <p:spPr bwMode="auto">
          <a:xfrm>
            <a:off x="675808" y="3119765"/>
            <a:ext cx="795095" cy="1095640"/>
          </a:xfrm>
          <a:prstGeom prst="rect">
            <a:avLst/>
          </a:prstGeom>
          <a:noFill/>
        </p:spPr>
      </p:pic>
      <p:pic>
        <p:nvPicPr>
          <p:cNvPr id="233" name="Picture 3" descr="D:\z 素材\industry_512.png"/>
          <p:cNvPicPr>
            <a:picLocks noChangeAspect="1" noChangeArrowheads="1"/>
          </p:cNvPicPr>
          <p:nvPr/>
        </p:nvPicPr>
        <p:blipFill>
          <a:blip r:embed="rId10" cstate="email"/>
          <a:srcRect/>
          <a:stretch>
            <a:fillRect/>
          </a:stretch>
        </p:blipFill>
        <p:spPr bwMode="auto">
          <a:xfrm>
            <a:off x="3759644" y="3713711"/>
            <a:ext cx="937446" cy="937664"/>
          </a:xfrm>
          <a:prstGeom prst="rect">
            <a:avLst/>
          </a:prstGeom>
          <a:noFill/>
        </p:spPr>
      </p:pic>
      <p:sp>
        <p:nvSpPr>
          <p:cNvPr id="234" name="TextBox 233"/>
          <p:cNvSpPr txBox="1"/>
          <p:nvPr/>
        </p:nvSpPr>
        <p:spPr>
          <a:xfrm>
            <a:off x="4801443" y="4150635"/>
            <a:ext cx="2348710" cy="503295"/>
          </a:xfrm>
          <a:prstGeom prst="rect">
            <a:avLst/>
          </a:prstGeom>
          <a:noFill/>
        </p:spPr>
        <p:txBody>
          <a:bodyPr wrap="none" rtlCol="0">
            <a:spAutoFit/>
          </a:bodyPr>
          <a:lstStyle/>
          <a:p>
            <a:pPr>
              <a:buNone/>
            </a:pPr>
            <a:r>
              <a:rPr lang="en-US" sz="2800" dirty="0" smtClean="0">
                <a:solidFill>
                  <a:srgbClr val="00B050"/>
                </a:solidFill>
              </a:rPr>
              <a:t>Smart Factory</a:t>
            </a:r>
          </a:p>
        </p:txBody>
      </p:sp>
      <p:sp>
        <p:nvSpPr>
          <p:cNvPr id="192" name="Rectangle 191"/>
          <p:cNvSpPr/>
          <p:nvPr/>
        </p:nvSpPr>
        <p:spPr>
          <a:xfrm>
            <a:off x="2901507" y="2395239"/>
            <a:ext cx="1757629" cy="606914"/>
          </a:xfrm>
          <a:prstGeom prst="rect">
            <a:avLst/>
          </a:prstGeom>
          <a:ln w="12700">
            <a:noFill/>
          </a:ln>
        </p:spPr>
        <p:txBody>
          <a:bodyPr wrap="square">
            <a:spAutoFit/>
          </a:bodyPr>
          <a:lstStyle/>
          <a:p>
            <a:pPr algn="ctr">
              <a:lnSpc>
                <a:spcPts val="1400"/>
              </a:lnSpc>
              <a:buNone/>
            </a:pPr>
            <a:r>
              <a:rPr lang="en-US" sz="1400" b="0" dirty="0" smtClean="0">
                <a:solidFill>
                  <a:schemeClr val="bg1"/>
                </a:solidFill>
                <a:ea typeface="宋体" charset="-122"/>
              </a:rPr>
              <a:t>Market</a:t>
            </a:r>
          </a:p>
          <a:p>
            <a:pPr algn="ctr">
              <a:lnSpc>
                <a:spcPts val="1400"/>
              </a:lnSpc>
              <a:buNone/>
            </a:pPr>
            <a:r>
              <a:rPr lang="en-US" sz="1400" b="0" dirty="0" smtClean="0">
                <a:solidFill>
                  <a:schemeClr val="bg1"/>
                </a:solidFill>
                <a:ea typeface="宋体" charset="-122"/>
              </a:rPr>
              <a:t>Dynamic</a:t>
            </a:r>
          </a:p>
          <a:p>
            <a:pPr algn="ctr">
              <a:lnSpc>
                <a:spcPts val="1400"/>
              </a:lnSpc>
              <a:buNone/>
            </a:pPr>
            <a:r>
              <a:rPr lang="en-US" sz="1400" b="0" dirty="0" smtClean="0">
                <a:solidFill>
                  <a:schemeClr val="bg1"/>
                </a:solidFill>
                <a:ea typeface="宋体" charset="-122"/>
              </a:rPr>
              <a:t>Requirements</a:t>
            </a:r>
          </a:p>
        </p:txBody>
      </p:sp>
      <p:grpSp>
        <p:nvGrpSpPr>
          <p:cNvPr id="235" name="Group 107"/>
          <p:cNvGrpSpPr/>
          <p:nvPr/>
        </p:nvGrpSpPr>
        <p:grpSpPr>
          <a:xfrm>
            <a:off x="3116541" y="1861123"/>
            <a:ext cx="1329393" cy="1350541"/>
            <a:chOff x="2861113" y="1744581"/>
            <a:chExt cx="1382023" cy="1403683"/>
          </a:xfrm>
        </p:grpSpPr>
        <p:pic>
          <p:nvPicPr>
            <p:cNvPr id="236" name="Picture 235" descr="C:\Users\x00323191\Desktop\slide-6.png"/>
            <p:cNvPicPr>
              <a:picLocks noChangeAspect="1" noChangeArrowheads="1"/>
            </p:cNvPicPr>
            <p:nvPr/>
          </p:nvPicPr>
          <p:blipFill>
            <a:blip r:embed="rId11" cstate="email"/>
            <a:srcRect/>
            <a:stretch>
              <a:fillRect/>
            </a:stretch>
          </p:blipFill>
          <p:spPr bwMode="auto">
            <a:xfrm>
              <a:off x="3121279" y="1761298"/>
              <a:ext cx="881540" cy="538798"/>
            </a:xfrm>
            <a:prstGeom prst="rect">
              <a:avLst/>
            </a:prstGeom>
            <a:noFill/>
            <a:ln w="12700">
              <a:noFill/>
            </a:ln>
          </p:spPr>
        </p:pic>
        <p:sp>
          <p:nvSpPr>
            <p:cNvPr id="237" name="Oval 236"/>
            <p:cNvSpPr/>
            <p:nvPr/>
          </p:nvSpPr>
          <p:spPr bwMode="auto">
            <a:xfrm>
              <a:off x="2861113" y="1744581"/>
              <a:ext cx="1382023" cy="1403683"/>
            </a:xfrm>
            <a:prstGeom prst="ellipse">
              <a:avLst/>
            </a:prstGeom>
            <a:noFill/>
            <a:ln w="1270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endParaRPr kumimoji="0" lang="en-US" altLang="zh-CN" b="0" i="0" u="none" strike="noStrike" cap="none" normalizeH="0" baseline="0" dirty="0" smtClean="0">
                <a:ln>
                  <a:noFill/>
                </a:ln>
                <a:solidFill>
                  <a:schemeClr val="bg1"/>
                </a:solidFill>
                <a:effectLst/>
                <a:latin typeface="Arial" charset="0"/>
                <a:ea typeface="宋体" charset="-122"/>
              </a:endParaRPr>
            </a:p>
          </p:txBody>
        </p:sp>
      </p:grpSp>
      <p:sp>
        <p:nvSpPr>
          <p:cNvPr id="239" name="Rectangle 238"/>
          <p:cNvSpPr/>
          <p:nvPr/>
        </p:nvSpPr>
        <p:spPr>
          <a:xfrm>
            <a:off x="5663841" y="2463956"/>
            <a:ext cx="971741" cy="606914"/>
          </a:xfrm>
          <a:prstGeom prst="rect">
            <a:avLst/>
          </a:prstGeom>
          <a:ln w="12700">
            <a:noFill/>
          </a:ln>
        </p:spPr>
        <p:txBody>
          <a:bodyPr wrap="none">
            <a:spAutoFit/>
          </a:bodyPr>
          <a:lstStyle/>
          <a:p>
            <a:pPr algn="ctr">
              <a:lnSpc>
                <a:spcPts val="1400"/>
              </a:lnSpc>
              <a:buNone/>
            </a:pPr>
            <a:r>
              <a:rPr lang="en-US" altLang="zh-CN" sz="1400" b="0" dirty="0" smtClean="0">
                <a:solidFill>
                  <a:schemeClr val="bg1"/>
                </a:solidFill>
                <a:ea typeface="宋体" charset="-122"/>
              </a:rPr>
              <a:t>Market</a:t>
            </a:r>
          </a:p>
          <a:p>
            <a:pPr algn="ctr">
              <a:lnSpc>
                <a:spcPts val="1400"/>
              </a:lnSpc>
              <a:buNone/>
            </a:pPr>
            <a:r>
              <a:rPr lang="en-US" sz="1400" b="0" dirty="0" smtClean="0">
                <a:solidFill>
                  <a:schemeClr val="bg1"/>
                </a:solidFill>
                <a:ea typeface="宋体" charset="-122"/>
              </a:rPr>
              <a:t>Satisfied</a:t>
            </a:r>
          </a:p>
          <a:p>
            <a:pPr algn="ctr">
              <a:lnSpc>
                <a:spcPts val="1400"/>
              </a:lnSpc>
              <a:buNone/>
            </a:pPr>
            <a:r>
              <a:rPr lang="en-US" sz="1400" b="0" dirty="0" smtClean="0">
                <a:solidFill>
                  <a:schemeClr val="bg1"/>
                </a:solidFill>
                <a:ea typeface="宋体" charset="-122"/>
              </a:rPr>
              <a:t>customers</a:t>
            </a:r>
          </a:p>
        </p:txBody>
      </p:sp>
      <p:pic>
        <p:nvPicPr>
          <p:cNvPr id="240" name="Picture 6" descr="D:\z 素材\market 4.png"/>
          <p:cNvPicPr>
            <a:picLocks noChangeAspect="1" noChangeArrowheads="1"/>
          </p:cNvPicPr>
          <p:nvPr/>
        </p:nvPicPr>
        <p:blipFill>
          <a:blip r:embed="rId12" cstate="email"/>
          <a:srcRect/>
          <a:stretch>
            <a:fillRect/>
          </a:stretch>
        </p:blipFill>
        <p:spPr bwMode="auto">
          <a:xfrm>
            <a:off x="5961086" y="1960400"/>
            <a:ext cx="479894" cy="480005"/>
          </a:xfrm>
          <a:prstGeom prst="rect">
            <a:avLst/>
          </a:prstGeom>
          <a:noFill/>
          <a:ln w="12700">
            <a:noFill/>
          </a:ln>
        </p:spPr>
      </p:pic>
      <p:sp>
        <p:nvSpPr>
          <p:cNvPr id="241" name="Oval 240"/>
          <p:cNvSpPr/>
          <p:nvPr/>
        </p:nvSpPr>
        <p:spPr bwMode="auto">
          <a:xfrm>
            <a:off x="5480409" y="1861605"/>
            <a:ext cx="1329393" cy="1350541"/>
          </a:xfrm>
          <a:prstGeom prst="ellipse">
            <a:avLst/>
          </a:prstGeom>
          <a:noFill/>
          <a:ln w="127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endParaRPr kumimoji="0" lang="en-US" altLang="zh-CN" b="0" i="0" u="none" strike="noStrike" cap="none" normalizeH="0" baseline="0" dirty="0" smtClean="0">
              <a:ln>
                <a:noFill/>
              </a:ln>
              <a:solidFill>
                <a:schemeClr val="bg1"/>
              </a:solidFill>
              <a:effectLst/>
              <a:latin typeface="Arial" charset="0"/>
              <a:ea typeface="宋体" charset="-122"/>
            </a:endParaRPr>
          </a:p>
        </p:txBody>
      </p:sp>
      <p:pic>
        <p:nvPicPr>
          <p:cNvPr id="247" name="Picture 4" descr="D:\z 素材\pfeil yellow.png"/>
          <p:cNvPicPr>
            <a:picLocks noChangeAspect="1" noChangeArrowheads="1"/>
          </p:cNvPicPr>
          <p:nvPr/>
        </p:nvPicPr>
        <p:blipFill>
          <a:blip r:embed="rId13" cstate="email"/>
          <a:srcRect/>
          <a:stretch>
            <a:fillRect/>
          </a:stretch>
        </p:blipFill>
        <p:spPr bwMode="auto">
          <a:xfrm rot="4856209">
            <a:off x="623298" y="4281892"/>
            <a:ext cx="1367464" cy="645236"/>
          </a:xfrm>
          <a:prstGeom prst="rect">
            <a:avLst/>
          </a:prstGeom>
          <a:noFill/>
        </p:spPr>
      </p:pic>
      <p:pic>
        <p:nvPicPr>
          <p:cNvPr id="248" name="Picture 4" descr="D:\z 素材\pfeil yellow.png"/>
          <p:cNvPicPr>
            <a:picLocks noChangeAspect="1" noChangeArrowheads="1"/>
          </p:cNvPicPr>
          <p:nvPr/>
        </p:nvPicPr>
        <p:blipFill>
          <a:blip r:embed="rId14" cstate="email"/>
          <a:srcRect/>
          <a:stretch>
            <a:fillRect/>
          </a:stretch>
        </p:blipFill>
        <p:spPr bwMode="auto">
          <a:xfrm rot="8277728" flipH="1" flipV="1">
            <a:off x="10327073" y="4309159"/>
            <a:ext cx="1121648" cy="798617"/>
          </a:xfrm>
          <a:prstGeom prst="rect">
            <a:avLst/>
          </a:prstGeom>
          <a:noFill/>
        </p:spPr>
      </p:pic>
      <p:pic>
        <p:nvPicPr>
          <p:cNvPr id="249" name="Picture 4" descr="D:\z 素材\pfeil yellow.png"/>
          <p:cNvPicPr>
            <a:picLocks noChangeAspect="1" noChangeArrowheads="1"/>
          </p:cNvPicPr>
          <p:nvPr/>
        </p:nvPicPr>
        <p:blipFill>
          <a:blip r:embed="rId6" cstate="email"/>
          <a:srcRect/>
          <a:stretch>
            <a:fillRect/>
          </a:stretch>
        </p:blipFill>
        <p:spPr bwMode="auto">
          <a:xfrm rot="13534301">
            <a:off x="9589029" y="2714275"/>
            <a:ext cx="1639353" cy="773526"/>
          </a:xfrm>
          <a:prstGeom prst="rect">
            <a:avLst/>
          </a:prstGeom>
          <a:noFill/>
        </p:spPr>
      </p:pic>
      <p:grpSp>
        <p:nvGrpSpPr>
          <p:cNvPr id="208" name="Group 160"/>
          <p:cNvGrpSpPr/>
          <p:nvPr/>
        </p:nvGrpSpPr>
        <p:grpSpPr>
          <a:xfrm>
            <a:off x="7841683" y="1328140"/>
            <a:ext cx="776184" cy="636685"/>
            <a:chOff x="6628605" y="721895"/>
            <a:chExt cx="806912" cy="661738"/>
          </a:xfrm>
        </p:grpSpPr>
        <p:sp>
          <p:nvSpPr>
            <p:cNvPr id="209" name="Oval 208"/>
            <p:cNvSpPr/>
            <p:nvPr/>
          </p:nvSpPr>
          <p:spPr bwMode="auto">
            <a:xfrm>
              <a:off x="6628605" y="721895"/>
              <a:ext cx="806912" cy="661738"/>
            </a:xfrm>
            <a:prstGeom prst="ellipse">
              <a:avLst/>
            </a:prstGeom>
            <a:noFill/>
            <a:ln w="127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endParaRPr kumimoji="0" lang="en-US" altLang="zh-CN" b="0" i="0" u="none" strike="noStrike" cap="none" normalizeH="0" baseline="0" dirty="0" smtClean="0">
                <a:ln>
                  <a:noFill/>
                </a:ln>
                <a:solidFill>
                  <a:schemeClr val="bg1"/>
                </a:solidFill>
                <a:effectLst/>
                <a:latin typeface="Arial" charset="0"/>
                <a:ea typeface="宋体" charset="-122"/>
              </a:endParaRPr>
            </a:p>
          </p:txBody>
        </p:sp>
        <p:sp>
          <p:nvSpPr>
            <p:cNvPr id="210" name="TextBox 209"/>
            <p:cNvSpPr txBox="1"/>
            <p:nvPr/>
          </p:nvSpPr>
          <p:spPr>
            <a:xfrm>
              <a:off x="6689558" y="806116"/>
              <a:ext cx="662361" cy="523220"/>
            </a:xfrm>
            <a:prstGeom prst="rect">
              <a:avLst/>
            </a:prstGeom>
            <a:noFill/>
            <a:ln w="12700">
              <a:noFill/>
            </a:ln>
          </p:spPr>
          <p:txBody>
            <a:bodyPr wrap="none" rtlCol="0">
              <a:spAutoFit/>
            </a:bodyPr>
            <a:lstStyle/>
            <a:p>
              <a:pPr algn="ctr">
                <a:buNone/>
              </a:pPr>
              <a:r>
                <a:rPr lang="en-US" sz="1400" b="0" dirty="0" smtClean="0">
                  <a:solidFill>
                    <a:schemeClr val="bg1"/>
                  </a:solidFill>
                </a:rPr>
                <a:t>Smart</a:t>
              </a:r>
            </a:p>
            <a:p>
              <a:pPr algn="ctr">
                <a:buNone/>
              </a:pPr>
              <a:r>
                <a:rPr lang="en-US" sz="1400" b="0" dirty="0" smtClean="0">
                  <a:solidFill>
                    <a:schemeClr val="bg1"/>
                  </a:solidFill>
                </a:rPr>
                <a:t>City</a:t>
              </a:r>
              <a:endParaRPr lang="en-US" sz="1400" b="0" dirty="0">
                <a:solidFill>
                  <a:schemeClr val="bg1"/>
                </a:solidFill>
              </a:endParaRPr>
            </a:p>
          </p:txBody>
        </p:sp>
      </p:grpSp>
      <p:grpSp>
        <p:nvGrpSpPr>
          <p:cNvPr id="211" name="Group 161"/>
          <p:cNvGrpSpPr/>
          <p:nvPr/>
        </p:nvGrpSpPr>
        <p:grpSpPr>
          <a:xfrm>
            <a:off x="9613658" y="1763208"/>
            <a:ext cx="776184" cy="636685"/>
            <a:chOff x="6628605" y="721895"/>
            <a:chExt cx="806912" cy="661738"/>
          </a:xfrm>
        </p:grpSpPr>
        <p:sp>
          <p:nvSpPr>
            <p:cNvPr id="212" name="Oval 211"/>
            <p:cNvSpPr/>
            <p:nvPr/>
          </p:nvSpPr>
          <p:spPr bwMode="auto">
            <a:xfrm>
              <a:off x="6628605" y="721895"/>
              <a:ext cx="806912" cy="661738"/>
            </a:xfrm>
            <a:prstGeom prst="ellipse">
              <a:avLst/>
            </a:prstGeom>
            <a:noFill/>
            <a:ln w="127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endParaRPr kumimoji="0" lang="en-US" altLang="zh-CN" b="0" i="0" u="none" strike="noStrike" cap="none" normalizeH="0" baseline="0" dirty="0" smtClean="0">
                <a:ln>
                  <a:noFill/>
                </a:ln>
                <a:solidFill>
                  <a:schemeClr val="bg1"/>
                </a:solidFill>
                <a:effectLst/>
                <a:latin typeface="Arial" charset="0"/>
                <a:ea typeface="宋体" charset="-122"/>
              </a:endParaRPr>
            </a:p>
          </p:txBody>
        </p:sp>
        <p:sp>
          <p:nvSpPr>
            <p:cNvPr id="213" name="TextBox 212"/>
            <p:cNvSpPr txBox="1"/>
            <p:nvPr/>
          </p:nvSpPr>
          <p:spPr>
            <a:xfrm>
              <a:off x="6684909" y="806116"/>
              <a:ext cx="671659" cy="523220"/>
            </a:xfrm>
            <a:prstGeom prst="rect">
              <a:avLst/>
            </a:prstGeom>
            <a:noFill/>
            <a:ln w="12700">
              <a:noFill/>
            </a:ln>
          </p:spPr>
          <p:txBody>
            <a:bodyPr wrap="none" rtlCol="0">
              <a:spAutoFit/>
            </a:bodyPr>
            <a:lstStyle/>
            <a:p>
              <a:pPr algn="ctr">
                <a:buNone/>
              </a:pPr>
              <a:r>
                <a:rPr lang="en-US" sz="1400" b="0" dirty="0" smtClean="0">
                  <a:solidFill>
                    <a:schemeClr val="bg1"/>
                  </a:solidFill>
                </a:rPr>
                <a:t>Smart</a:t>
              </a:r>
            </a:p>
            <a:p>
              <a:pPr algn="ctr">
                <a:buNone/>
              </a:pPr>
              <a:r>
                <a:rPr lang="en-US" sz="1400" b="0" dirty="0" smtClean="0">
                  <a:solidFill>
                    <a:schemeClr val="bg1"/>
                  </a:solidFill>
                </a:rPr>
                <a:t>Traffic</a:t>
              </a:r>
              <a:endParaRPr lang="en-US" sz="1400" b="0" dirty="0">
                <a:solidFill>
                  <a:schemeClr val="bg1"/>
                </a:solidFill>
              </a:endParaRPr>
            </a:p>
          </p:txBody>
        </p:sp>
      </p:grpSp>
      <p:grpSp>
        <p:nvGrpSpPr>
          <p:cNvPr id="214" name="Group 164"/>
          <p:cNvGrpSpPr/>
          <p:nvPr/>
        </p:nvGrpSpPr>
        <p:grpSpPr>
          <a:xfrm>
            <a:off x="8496984" y="1146781"/>
            <a:ext cx="776184" cy="636685"/>
            <a:chOff x="6628605" y="721895"/>
            <a:chExt cx="806912" cy="661738"/>
          </a:xfrm>
        </p:grpSpPr>
        <p:sp>
          <p:nvSpPr>
            <p:cNvPr id="215" name="Oval 214"/>
            <p:cNvSpPr/>
            <p:nvPr/>
          </p:nvSpPr>
          <p:spPr bwMode="auto">
            <a:xfrm>
              <a:off x="6628605" y="721895"/>
              <a:ext cx="806912" cy="661738"/>
            </a:xfrm>
            <a:prstGeom prst="ellipse">
              <a:avLst/>
            </a:prstGeom>
            <a:noFill/>
            <a:ln w="127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endParaRPr kumimoji="0" lang="en-US" altLang="zh-CN" b="0" i="0" u="none" strike="noStrike" cap="none" normalizeH="0" baseline="0" dirty="0" smtClean="0">
                <a:ln>
                  <a:noFill/>
                </a:ln>
                <a:solidFill>
                  <a:schemeClr val="bg1"/>
                </a:solidFill>
                <a:effectLst/>
                <a:latin typeface="Arial" charset="0"/>
                <a:ea typeface="宋体" charset="-122"/>
              </a:endParaRPr>
            </a:p>
          </p:txBody>
        </p:sp>
        <p:sp>
          <p:nvSpPr>
            <p:cNvPr id="216" name="TextBox 215"/>
            <p:cNvSpPr txBox="1"/>
            <p:nvPr/>
          </p:nvSpPr>
          <p:spPr>
            <a:xfrm>
              <a:off x="6749190" y="806116"/>
              <a:ext cx="543097" cy="523220"/>
            </a:xfrm>
            <a:prstGeom prst="rect">
              <a:avLst/>
            </a:prstGeom>
            <a:noFill/>
            <a:ln w="12700">
              <a:noFill/>
            </a:ln>
          </p:spPr>
          <p:txBody>
            <a:bodyPr wrap="none" rtlCol="0">
              <a:spAutoFit/>
            </a:bodyPr>
            <a:lstStyle/>
            <a:p>
              <a:pPr algn="ctr">
                <a:buNone/>
              </a:pPr>
              <a:r>
                <a:rPr lang="en-US" sz="1400" b="0" dirty="0" smtClean="0">
                  <a:solidFill>
                    <a:schemeClr val="bg1"/>
                  </a:solidFill>
                </a:rPr>
                <a:t>Car</a:t>
              </a:r>
            </a:p>
            <a:p>
              <a:pPr algn="ctr">
                <a:buNone/>
              </a:pPr>
              <a:r>
                <a:rPr lang="en-US" sz="1400" b="0" dirty="0" smtClean="0">
                  <a:solidFill>
                    <a:schemeClr val="bg1"/>
                  </a:solidFill>
                </a:rPr>
                <a:t>To X</a:t>
              </a:r>
              <a:endParaRPr lang="en-US" sz="1400" b="0" dirty="0">
                <a:solidFill>
                  <a:schemeClr val="bg1"/>
                </a:solidFill>
              </a:endParaRPr>
            </a:p>
          </p:txBody>
        </p:sp>
      </p:grpSp>
      <p:grpSp>
        <p:nvGrpSpPr>
          <p:cNvPr id="217" name="Group 191"/>
          <p:cNvGrpSpPr/>
          <p:nvPr/>
        </p:nvGrpSpPr>
        <p:grpSpPr>
          <a:xfrm>
            <a:off x="9228845" y="1221544"/>
            <a:ext cx="772323" cy="636685"/>
            <a:chOff x="6628605" y="721895"/>
            <a:chExt cx="806912" cy="661738"/>
          </a:xfrm>
        </p:grpSpPr>
        <p:sp>
          <p:nvSpPr>
            <p:cNvPr id="218" name="Oval 217"/>
            <p:cNvSpPr/>
            <p:nvPr/>
          </p:nvSpPr>
          <p:spPr bwMode="auto">
            <a:xfrm>
              <a:off x="6628605" y="721895"/>
              <a:ext cx="806912" cy="661738"/>
            </a:xfrm>
            <a:prstGeom prst="ellipse">
              <a:avLst/>
            </a:prstGeom>
            <a:noFill/>
            <a:ln w="127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endParaRPr kumimoji="0" lang="en-US" altLang="zh-CN" b="0" i="0" u="none" strike="noStrike" cap="none" normalizeH="0" baseline="0" dirty="0" smtClean="0">
                <a:ln>
                  <a:noFill/>
                </a:ln>
                <a:solidFill>
                  <a:schemeClr val="bg1"/>
                </a:solidFill>
                <a:effectLst/>
                <a:latin typeface="Arial" charset="0"/>
                <a:ea typeface="宋体" charset="-122"/>
              </a:endParaRPr>
            </a:p>
          </p:txBody>
        </p:sp>
        <p:sp>
          <p:nvSpPr>
            <p:cNvPr id="219" name="TextBox 218"/>
            <p:cNvSpPr txBox="1"/>
            <p:nvPr/>
          </p:nvSpPr>
          <p:spPr>
            <a:xfrm>
              <a:off x="6689559" y="806116"/>
              <a:ext cx="662361" cy="523220"/>
            </a:xfrm>
            <a:prstGeom prst="rect">
              <a:avLst/>
            </a:prstGeom>
            <a:noFill/>
            <a:ln w="12700">
              <a:noFill/>
            </a:ln>
          </p:spPr>
          <p:txBody>
            <a:bodyPr wrap="none" rtlCol="0">
              <a:spAutoFit/>
            </a:bodyPr>
            <a:lstStyle/>
            <a:p>
              <a:pPr algn="ctr">
                <a:buNone/>
              </a:pPr>
              <a:r>
                <a:rPr lang="en-US" sz="1400" b="0" dirty="0" smtClean="0">
                  <a:solidFill>
                    <a:schemeClr val="bg1"/>
                  </a:solidFill>
                </a:rPr>
                <a:t>Smart</a:t>
              </a:r>
            </a:p>
            <a:p>
              <a:pPr algn="ctr">
                <a:buNone/>
              </a:pPr>
              <a:r>
                <a:rPr lang="en-US" sz="1400" b="0" dirty="0" smtClean="0">
                  <a:solidFill>
                    <a:schemeClr val="bg1"/>
                  </a:solidFill>
                </a:rPr>
                <a:t>Life</a:t>
              </a:r>
              <a:endParaRPr lang="en-US" sz="1400" b="0" dirty="0">
                <a:solidFill>
                  <a:schemeClr val="bg1"/>
                </a:solidFill>
              </a:endParaRPr>
            </a:p>
          </p:txBody>
        </p:sp>
      </p:grpSp>
      <p:pic>
        <p:nvPicPr>
          <p:cNvPr id="243" name="Picture 2" descr="D:\z 素材\wireless 2.png"/>
          <p:cNvPicPr>
            <a:picLocks noChangeAspect="1" noChangeArrowheads="1"/>
          </p:cNvPicPr>
          <p:nvPr/>
        </p:nvPicPr>
        <p:blipFill>
          <a:blip r:embed="rId15" cstate="email"/>
          <a:srcRect/>
          <a:stretch>
            <a:fillRect/>
          </a:stretch>
        </p:blipFill>
        <p:spPr bwMode="auto">
          <a:xfrm rot="17578167">
            <a:off x="8543684" y="2064157"/>
            <a:ext cx="259609" cy="273981"/>
          </a:xfrm>
          <a:prstGeom prst="rect">
            <a:avLst/>
          </a:prstGeom>
          <a:noFill/>
          <a:ln w="12700">
            <a:noFill/>
          </a:ln>
        </p:spPr>
      </p:pic>
      <p:sp>
        <p:nvSpPr>
          <p:cNvPr id="244" name="Rectangle 243"/>
          <p:cNvSpPr/>
          <p:nvPr/>
        </p:nvSpPr>
        <p:spPr>
          <a:xfrm>
            <a:off x="8445872" y="2636656"/>
            <a:ext cx="752785" cy="434217"/>
          </a:xfrm>
          <a:prstGeom prst="rect">
            <a:avLst/>
          </a:prstGeom>
          <a:ln w="12700">
            <a:noFill/>
          </a:ln>
        </p:spPr>
        <p:txBody>
          <a:bodyPr wrap="none">
            <a:spAutoFit/>
          </a:bodyPr>
          <a:lstStyle/>
          <a:p>
            <a:pPr algn="ctr">
              <a:lnSpc>
                <a:spcPts val="1400"/>
              </a:lnSpc>
              <a:buNone/>
            </a:pPr>
            <a:r>
              <a:rPr lang="en-US" altLang="zh-CN" sz="1400" dirty="0" smtClean="0">
                <a:solidFill>
                  <a:schemeClr val="bg1"/>
                </a:solidFill>
                <a:ea typeface="宋体" charset="-122"/>
              </a:rPr>
              <a:t>Smart</a:t>
            </a:r>
          </a:p>
          <a:p>
            <a:pPr algn="ctr">
              <a:lnSpc>
                <a:spcPts val="1400"/>
              </a:lnSpc>
              <a:buNone/>
            </a:pPr>
            <a:r>
              <a:rPr lang="en-US" altLang="zh-CN" sz="1400" dirty="0" smtClean="0">
                <a:solidFill>
                  <a:schemeClr val="bg1"/>
                </a:solidFill>
                <a:ea typeface="宋体" charset="-122"/>
              </a:rPr>
              <a:t>Service</a:t>
            </a:r>
          </a:p>
        </p:txBody>
      </p:sp>
      <p:pic>
        <p:nvPicPr>
          <p:cNvPr id="245" name="Picture 2" descr="D:\z 素材\car png 1.png"/>
          <p:cNvPicPr>
            <a:picLocks noChangeAspect="1" noChangeArrowheads="1"/>
          </p:cNvPicPr>
          <p:nvPr/>
        </p:nvPicPr>
        <p:blipFill>
          <a:blip r:embed="rId8" cstate="email"/>
          <a:srcRect/>
          <a:stretch>
            <a:fillRect/>
          </a:stretch>
        </p:blipFill>
        <p:spPr bwMode="auto">
          <a:xfrm rot="10800000" flipV="1">
            <a:off x="8591680" y="2209862"/>
            <a:ext cx="550152" cy="388332"/>
          </a:xfrm>
          <a:prstGeom prst="rect">
            <a:avLst/>
          </a:prstGeom>
          <a:noFill/>
          <a:ln w="12700">
            <a:noFill/>
          </a:ln>
        </p:spPr>
      </p:pic>
      <p:sp>
        <p:nvSpPr>
          <p:cNvPr id="246" name="Oval 245"/>
          <p:cNvSpPr/>
          <p:nvPr/>
        </p:nvSpPr>
        <p:spPr bwMode="auto">
          <a:xfrm>
            <a:off x="8133991" y="1820126"/>
            <a:ext cx="1392665" cy="1350541"/>
          </a:xfrm>
          <a:prstGeom prst="ellipse">
            <a:avLst/>
          </a:prstGeom>
          <a:noFill/>
          <a:ln w="127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endParaRPr kumimoji="0" lang="en-US" altLang="zh-CN" b="0" i="0" u="none" strike="noStrike" cap="none" normalizeH="0" baseline="0" dirty="0" smtClean="0">
              <a:ln>
                <a:noFill/>
              </a:ln>
              <a:solidFill>
                <a:schemeClr val="bg1"/>
              </a:solidFill>
              <a:effectLst/>
              <a:latin typeface="Arial" charset="0"/>
              <a:ea typeface="宋体" charset="-122"/>
            </a:endParaRPr>
          </a:p>
        </p:txBody>
      </p:sp>
      <p:cxnSp>
        <p:nvCxnSpPr>
          <p:cNvPr id="250" name="Straight Arrow Connector 249"/>
          <p:cNvCxnSpPr>
            <a:stCxn id="218" idx="4"/>
            <a:endCxn id="245" idx="0"/>
          </p:cNvCxnSpPr>
          <p:nvPr/>
        </p:nvCxnSpPr>
        <p:spPr bwMode="auto">
          <a:xfrm flipH="1">
            <a:off x="8866758" y="1858230"/>
            <a:ext cx="748249" cy="351632"/>
          </a:xfrm>
          <a:prstGeom prst="straightConnector1">
            <a:avLst/>
          </a:prstGeom>
          <a:noFill/>
          <a:ln w="15875" cap="flat" cmpd="sng" algn="ctr">
            <a:solidFill>
              <a:srgbClr val="00B0F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Straight Arrow Connector 250"/>
          <p:cNvCxnSpPr>
            <a:endCxn id="245" idx="1"/>
          </p:cNvCxnSpPr>
          <p:nvPr/>
        </p:nvCxnSpPr>
        <p:spPr bwMode="auto">
          <a:xfrm flipH="1">
            <a:off x="9141834" y="2262907"/>
            <a:ext cx="531421" cy="141120"/>
          </a:xfrm>
          <a:prstGeom prst="straightConnector1">
            <a:avLst/>
          </a:prstGeom>
          <a:noFill/>
          <a:ln w="15875" cap="flat" cmpd="sng" algn="ctr">
            <a:solidFill>
              <a:srgbClr val="00B0F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Straight Arrow Connector 251"/>
          <p:cNvCxnSpPr>
            <a:endCxn id="243" idx="0"/>
          </p:cNvCxnSpPr>
          <p:nvPr/>
        </p:nvCxnSpPr>
        <p:spPr bwMode="auto">
          <a:xfrm>
            <a:off x="8427185" y="1923825"/>
            <a:ext cx="120175" cy="223850"/>
          </a:xfrm>
          <a:prstGeom prst="straightConnector1">
            <a:avLst/>
          </a:prstGeom>
          <a:noFill/>
          <a:ln w="15875" cap="flat" cmpd="sng" algn="ctr">
            <a:solidFill>
              <a:srgbClr val="00B0F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Straight Arrow Connector 253"/>
          <p:cNvCxnSpPr>
            <a:stCxn id="215" idx="4"/>
            <a:endCxn id="243" idx="3"/>
          </p:cNvCxnSpPr>
          <p:nvPr/>
        </p:nvCxnSpPr>
        <p:spPr bwMode="auto">
          <a:xfrm flipH="1">
            <a:off x="8724134" y="1783466"/>
            <a:ext cx="160944" cy="298167"/>
          </a:xfrm>
          <a:prstGeom prst="straightConnector1">
            <a:avLst/>
          </a:prstGeom>
          <a:noFill/>
          <a:ln w="15875" cap="flat" cmpd="sng" algn="ctr">
            <a:solidFill>
              <a:srgbClr val="00B0F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1" name="Picture 2" descr="D:\z 素材\car png 1.png"/>
          <p:cNvPicPr>
            <a:picLocks noChangeAspect="1" noChangeArrowheads="1"/>
          </p:cNvPicPr>
          <p:nvPr/>
        </p:nvPicPr>
        <p:blipFill>
          <a:blip r:embed="rId8" cstate="email"/>
          <a:srcRect/>
          <a:stretch>
            <a:fillRect/>
          </a:stretch>
        </p:blipFill>
        <p:spPr bwMode="auto">
          <a:xfrm rot="10800000" flipH="1" flipV="1">
            <a:off x="6031825" y="4992241"/>
            <a:ext cx="437387" cy="388332"/>
          </a:xfrm>
          <a:prstGeom prst="rect">
            <a:avLst/>
          </a:prstGeom>
          <a:noFill/>
        </p:spPr>
      </p:pic>
      <p:sp>
        <p:nvSpPr>
          <p:cNvPr id="112" name="Rectangle 111"/>
          <p:cNvSpPr/>
          <p:nvPr/>
        </p:nvSpPr>
        <p:spPr>
          <a:xfrm>
            <a:off x="2381395" y="6166435"/>
            <a:ext cx="2360583" cy="369332"/>
          </a:xfrm>
          <a:prstGeom prst="rect">
            <a:avLst/>
          </a:prstGeom>
        </p:spPr>
        <p:txBody>
          <a:bodyPr wrap="none">
            <a:spAutoFit/>
          </a:bodyPr>
          <a:lstStyle/>
          <a:p>
            <a:pPr algn="ctr"/>
            <a:r>
              <a:rPr lang="en-US" altLang="zh-CN" sz="1800" dirty="0" smtClean="0">
                <a:solidFill>
                  <a:srgbClr val="00B050"/>
                </a:solidFill>
                <a:ea typeface="宋体" charset="-122"/>
              </a:rPr>
              <a:t>V</a:t>
            </a:r>
            <a:r>
              <a:rPr lang="en-US" sz="1800" dirty="0" smtClean="0">
                <a:solidFill>
                  <a:srgbClr val="00B050"/>
                </a:solidFill>
                <a:ea typeface="宋体" charset="-122"/>
              </a:rPr>
              <a:t>irtual </a:t>
            </a:r>
            <a:r>
              <a:rPr lang="en-US" altLang="zh-CN" sz="1800" dirty="0" smtClean="0">
                <a:solidFill>
                  <a:srgbClr val="00B050"/>
                </a:solidFill>
                <a:ea typeface="宋体" charset="-122"/>
              </a:rPr>
              <a:t>Manufacturing</a:t>
            </a:r>
          </a:p>
        </p:txBody>
      </p:sp>
      <p:sp>
        <p:nvSpPr>
          <p:cNvPr id="113" name="Rectangle 112"/>
          <p:cNvSpPr/>
          <p:nvPr/>
        </p:nvSpPr>
        <p:spPr>
          <a:xfrm>
            <a:off x="7888722" y="6203553"/>
            <a:ext cx="1800494" cy="369332"/>
          </a:xfrm>
          <a:prstGeom prst="rect">
            <a:avLst/>
          </a:prstGeom>
        </p:spPr>
        <p:txBody>
          <a:bodyPr wrap="none">
            <a:spAutoFit/>
          </a:bodyPr>
          <a:lstStyle/>
          <a:p>
            <a:pPr algn="ctr"/>
            <a:r>
              <a:rPr lang="en-US" altLang="zh-CN" sz="1800" dirty="0" smtClean="0">
                <a:solidFill>
                  <a:srgbClr val="00B050"/>
                </a:solidFill>
              </a:rPr>
              <a:t>Real production</a:t>
            </a:r>
          </a:p>
        </p:txBody>
      </p:sp>
      <p:grpSp>
        <p:nvGrpSpPr>
          <p:cNvPr id="114" name="Group 113"/>
          <p:cNvGrpSpPr/>
          <p:nvPr/>
        </p:nvGrpSpPr>
        <p:grpSpPr>
          <a:xfrm>
            <a:off x="1733323" y="4848225"/>
            <a:ext cx="3614327" cy="1281583"/>
            <a:chOff x="1777107" y="4867009"/>
            <a:chExt cx="3614327" cy="1281583"/>
          </a:xfrm>
        </p:grpSpPr>
        <p:pic>
          <p:nvPicPr>
            <p:cNvPr id="115" name="Picture 9" descr="D:\z 素材\Autodesk-AutoCAD-icon.png"/>
            <p:cNvPicPr>
              <a:picLocks noChangeAspect="1" noChangeArrowheads="1"/>
            </p:cNvPicPr>
            <p:nvPr/>
          </p:nvPicPr>
          <p:blipFill>
            <a:blip r:embed="rId16" cstate="email"/>
            <a:srcRect/>
            <a:stretch>
              <a:fillRect/>
            </a:stretch>
          </p:blipFill>
          <p:spPr bwMode="auto">
            <a:xfrm>
              <a:off x="2432363" y="4994958"/>
              <a:ext cx="481618" cy="481728"/>
            </a:xfrm>
            <a:prstGeom prst="rect">
              <a:avLst/>
            </a:prstGeom>
            <a:noFill/>
          </p:spPr>
        </p:pic>
        <p:pic>
          <p:nvPicPr>
            <p:cNvPr id="116" name="Picture 13" descr="C:\Users\Administrator\Desktop\胶片用图\shutterstock_199869578.png"/>
            <p:cNvPicPr>
              <a:picLocks noChangeAspect="1" noChangeArrowheads="1"/>
            </p:cNvPicPr>
            <p:nvPr/>
          </p:nvPicPr>
          <p:blipFill>
            <a:blip r:embed="rId17" cstate="email"/>
            <a:stretch>
              <a:fillRect/>
            </a:stretch>
          </p:blipFill>
          <p:spPr bwMode="auto">
            <a:xfrm>
              <a:off x="4081363" y="4961451"/>
              <a:ext cx="834210" cy="625638"/>
            </a:xfrm>
            <a:prstGeom prst="rect">
              <a:avLst/>
            </a:prstGeom>
            <a:noFill/>
            <a:effectLst>
              <a:outerShdw blurRad="76200" dir="13500000" sy="23000" kx="1200000" algn="br" rotWithShape="0">
                <a:prstClr val="black">
                  <a:alpha val="20000"/>
                </a:prstClr>
              </a:outerShdw>
            </a:effectLst>
          </p:spPr>
        </p:pic>
        <p:sp>
          <p:nvSpPr>
            <p:cNvPr id="117" name="Rounded Rectangle 116"/>
            <p:cNvSpPr/>
            <p:nvPr/>
          </p:nvSpPr>
          <p:spPr>
            <a:xfrm>
              <a:off x="1777107" y="4867009"/>
              <a:ext cx="3600400" cy="1281583"/>
            </a:xfrm>
            <a:prstGeom prst="round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802043" y="5486355"/>
              <a:ext cx="1709122" cy="492443"/>
            </a:xfrm>
            <a:prstGeom prst="rect">
              <a:avLst/>
            </a:prstGeom>
          </p:spPr>
          <p:txBody>
            <a:bodyPr wrap="none">
              <a:spAutoFit/>
            </a:bodyPr>
            <a:lstStyle/>
            <a:p>
              <a:pPr algn="ctr">
                <a:buNone/>
              </a:pPr>
              <a:r>
                <a:rPr lang="en-US" sz="1400" dirty="0" smtClean="0">
                  <a:solidFill>
                    <a:srgbClr val="00B0F0"/>
                  </a:solidFill>
                  <a:ea typeface="宋体" charset="-122"/>
                </a:rPr>
                <a:t>Product Design</a:t>
              </a:r>
            </a:p>
            <a:p>
              <a:pPr algn="ctr">
                <a:buNone/>
              </a:pPr>
              <a:r>
                <a:rPr lang="en-US" sz="1200" b="0" dirty="0" smtClean="0">
                  <a:solidFill>
                    <a:schemeClr val="bg1"/>
                  </a:solidFill>
                  <a:ea typeface="宋体" charset="-122"/>
                </a:rPr>
                <a:t>Modeling</a:t>
              </a:r>
              <a:r>
                <a:rPr lang="en-US" sz="1200" dirty="0" smtClean="0">
                  <a:solidFill>
                    <a:schemeClr val="bg1"/>
                  </a:solidFill>
                  <a:ea typeface="宋体" charset="-122"/>
                </a:rPr>
                <a:t> &amp; Simulation</a:t>
              </a:r>
              <a:endParaRPr lang="en-US" sz="1200" b="0" dirty="0" smtClean="0">
                <a:solidFill>
                  <a:schemeClr val="bg1"/>
                </a:solidFill>
                <a:ea typeface="宋体" charset="-122"/>
              </a:endParaRPr>
            </a:p>
          </p:txBody>
        </p:sp>
        <p:sp>
          <p:nvSpPr>
            <p:cNvPr id="119" name="Rectangle 118"/>
            <p:cNvSpPr/>
            <p:nvPr/>
          </p:nvSpPr>
          <p:spPr>
            <a:xfrm>
              <a:off x="3603765" y="5522431"/>
              <a:ext cx="1787669" cy="492443"/>
            </a:xfrm>
            <a:prstGeom prst="rect">
              <a:avLst/>
            </a:prstGeom>
          </p:spPr>
          <p:txBody>
            <a:bodyPr wrap="none">
              <a:spAutoFit/>
            </a:bodyPr>
            <a:lstStyle/>
            <a:p>
              <a:pPr algn="ctr">
                <a:buNone/>
              </a:pPr>
              <a:r>
                <a:rPr lang="en-US" sz="1400" dirty="0" smtClean="0">
                  <a:solidFill>
                    <a:srgbClr val="00B0F0"/>
                  </a:solidFill>
                  <a:ea typeface="宋体" charset="-122"/>
                </a:rPr>
                <a:t>Production Plann</a:t>
              </a:r>
              <a:r>
                <a:rPr lang="en-US" sz="1400" b="0" dirty="0" smtClean="0">
                  <a:solidFill>
                    <a:srgbClr val="00B0F0"/>
                  </a:solidFill>
                  <a:ea typeface="宋体" charset="-122"/>
                </a:rPr>
                <a:t>ing</a:t>
              </a:r>
            </a:p>
            <a:p>
              <a:pPr algn="ctr">
                <a:defRPr/>
              </a:pPr>
              <a:r>
                <a:rPr lang="en-US" sz="1200" dirty="0" smtClean="0">
                  <a:solidFill>
                    <a:schemeClr val="bg1"/>
                  </a:solidFill>
                  <a:latin typeface="Arial" pitchFamily="34" charset="0"/>
                  <a:cs typeface="Arial" pitchFamily="34" charset="0"/>
                </a:rPr>
                <a:t>Digital Engineering</a:t>
              </a:r>
              <a:endParaRPr lang="en-US" sz="1200" dirty="0" smtClean="0">
                <a:solidFill>
                  <a:schemeClr val="bg1"/>
                </a:solidFill>
                <a:latin typeface="Arial" pitchFamily="34" charset="0"/>
                <a:ea typeface="宋体" charset="-122"/>
                <a:cs typeface="Arial" pitchFamily="34" charset="0"/>
              </a:endParaRPr>
            </a:p>
          </p:txBody>
        </p:sp>
        <p:sp>
          <p:nvSpPr>
            <p:cNvPr id="120" name="Cross 119"/>
            <p:cNvSpPr/>
            <p:nvPr/>
          </p:nvSpPr>
          <p:spPr>
            <a:xfrm>
              <a:off x="3289275" y="5335741"/>
              <a:ext cx="213270" cy="224941"/>
            </a:xfrm>
            <a:prstGeom prst="plus">
              <a:avLst>
                <a:gd name="adj" fmla="val 447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 name="Picture 8" descr="D:\z 素材\Maintenance 3.png"/>
          <p:cNvPicPr>
            <a:picLocks noChangeAspect="1" noChangeArrowheads="1"/>
          </p:cNvPicPr>
          <p:nvPr/>
        </p:nvPicPr>
        <p:blipFill>
          <a:blip r:embed="rId18" cstate="email"/>
          <a:srcRect/>
          <a:stretch>
            <a:fillRect/>
          </a:stretch>
        </p:blipFill>
        <p:spPr bwMode="auto">
          <a:xfrm>
            <a:off x="7313229" y="4992241"/>
            <a:ext cx="701389" cy="526164"/>
          </a:xfrm>
          <a:prstGeom prst="rect">
            <a:avLst/>
          </a:prstGeom>
          <a:noFill/>
          <a:ln w="12700">
            <a:noFill/>
          </a:ln>
        </p:spPr>
      </p:pic>
      <p:pic>
        <p:nvPicPr>
          <p:cNvPr id="122" name="Picture 3" descr="D:\z 素材\Industrial_robot.png"/>
          <p:cNvPicPr>
            <a:picLocks noChangeAspect="1" noChangeArrowheads="1"/>
          </p:cNvPicPr>
          <p:nvPr/>
        </p:nvPicPr>
        <p:blipFill>
          <a:blip r:embed="rId19" cstate="email"/>
          <a:srcRect/>
          <a:stretch>
            <a:fillRect/>
          </a:stretch>
        </p:blipFill>
        <p:spPr bwMode="auto">
          <a:xfrm>
            <a:off x="8135618" y="4992241"/>
            <a:ext cx="537761" cy="537885"/>
          </a:xfrm>
          <a:prstGeom prst="rect">
            <a:avLst/>
          </a:prstGeom>
          <a:noFill/>
          <a:ln w="12700">
            <a:noFill/>
          </a:ln>
        </p:spPr>
      </p:pic>
      <p:sp>
        <p:nvSpPr>
          <p:cNvPr id="123" name="Rounded Rectangle 122"/>
          <p:cNvSpPr/>
          <p:nvPr/>
        </p:nvSpPr>
        <p:spPr>
          <a:xfrm>
            <a:off x="7118627" y="4773662"/>
            <a:ext cx="3371448" cy="1429891"/>
          </a:xfrm>
          <a:prstGeom prst="round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434026" y="5477133"/>
            <a:ext cx="1140057" cy="523220"/>
          </a:xfrm>
          <a:prstGeom prst="rect">
            <a:avLst/>
          </a:prstGeom>
          <a:ln w="12700">
            <a:noFill/>
          </a:ln>
        </p:spPr>
        <p:txBody>
          <a:bodyPr wrap="none">
            <a:spAutoFit/>
          </a:bodyPr>
          <a:lstStyle/>
          <a:p>
            <a:pPr algn="ctr">
              <a:buNone/>
            </a:pPr>
            <a:r>
              <a:rPr lang="en-US" altLang="zh-CN" sz="1400" dirty="0" smtClean="0">
                <a:solidFill>
                  <a:srgbClr val="00B0F0"/>
                </a:solidFill>
                <a:ea typeface="宋体" charset="-122"/>
              </a:rPr>
              <a:t>Production </a:t>
            </a:r>
          </a:p>
          <a:p>
            <a:pPr algn="ctr">
              <a:buNone/>
            </a:pPr>
            <a:r>
              <a:rPr lang="en-US" altLang="zh-CN" sz="1400" b="0" dirty="0" smtClean="0">
                <a:solidFill>
                  <a:srgbClr val="00B0F0"/>
                </a:solidFill>
                <a:ea typeface="宋体" charset="-122"/>
              </a:rPr>
              <a:t>Engineering</a:t>
            </a:r>
            <a:endParaRPr lang="en-US" altLang="zh-CN" sz="1400" b="0" dirty="0" smtClean="0">
              <a:solidFill>
                <a:schemeClr val="bg1"/>
              </a:solidFill>
              <a:ea typeface="宋体" charset="-122"/>
            </a:endParaRPr>
          </a:p>
        </p:txBody>
      </p:sp>
      <p:grpSp>
        <p:nvGrpSpPr>
          <p:cNvPr id="125" name="Group 124"/>
          <p:cNvGrpSpPr/>
          <p:nvPr/>
        </p:nvGrpSpPr>
        <p:grpSpPr>
          <a:xfrm>
            <a:off x="9051857" y="4891453"/>
            <a:ext cx="1335431" cy="1132897"/>
            <a:chOff x="8617867" y="4867009"/>
            <a:chExt cx="1335431" cy="1132897"/>
          </a:xfrm>
        </p:grpSpPr>
        <p:grpSp>
          <p:nvGrpSpPr>
            <p:cNvPr id="126" name="Group 114"/>
            <p:cNvGrpSpPr/>
            <p:nvPr/>
          </p:nvGrpSpPr>
          <p:grpSpPr>
            <a:xfrm>
              <a:off x="8617867" y="4867009"/>
              <a:ext cx="1152128" cy="651017"/>
              <a:chOff x="6566514" y="4797946"/>
              <a:chExt cx="1152128" cy="651017"/>
            </a:xfrm>
          </p:grpSpPr>
          <p:grpSp>
            <p:nvGrpSpPr>
              <p:cNvPr id="128" name="Group 51206"/>
              <p:cNvGrpSpPr/>
              <p:nvPr/>
            </p:nvGrpSpPr>
            <p:grpSpPr>
              <a:xfrm>
                <a:off x="7006305" y="5061172"/>
                <a:ext cx="658680" cy="325314"/>
                <a:chOff x="2354375" y="3356993"/>
                <a:chExt cx="1440000" cy="411904"/>
              </a:xfrm>
            </p:grpSpPr>
            <p:grpSp>
              <p:nvGrpSpPr>
                <p:cNvPr id="134" name="Group 51205"/>
                <p:cNvGrpSpPr/>
                <p:nvPr/>
              </p:nvGrpSpPr>
              <p:grpSpPr>
                <a:xfrm>
                  <a:off x="2354375" y="3579644"/>
                  <a:ext cx="1440000" cy="189253"/>
                  <a:chOff x="2354374" y="3579644"/>
                  <a:chExt cx="1889111" cy="189253"/>
                </a:xfrm>
              </p:grpSpPr>
              <p:cxnSp>
                <p:nvCxnSpPr>
                  <p:cNvPr id="164" name="LeanLine Vertical 635404147181915394"/>
                  <p:cNvCxnSpPr/>
                  <p:nvPr/>
                </p:nvCxnSpPr>
                <p:spPr>
                  <a:xfrm>
                    <a:off x="2354374" y="3768897"/>
                    <a:ext cx="1889111" cy="0"/>
                  </a:xfrm>
                  <a:prstGeom prst="line">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65" name="LeanLine Vertical 635404147181915394"/>
                  <p:cNvCxnSpPr/>
                  <p:nvPr/>
                </p:nvCxnSpPr>
                <p:spPr>
                  <a:xfrm>
                    <a:off x="2354374" y="3579644"/>
                    <a:ext cx="1889111" cy="0"/>
                  </a:xfrm>
                  <a:prstGeom prst="line">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cxnSp>
            </p:grpSp>
            <p:sp>
              <p:nvSpPr>
                <p:cNvPr id="135" name="Oval 134"/>
                <p:cNvSpPr/>
                <p:nvPr/>
              </p:nvSpPr>
              <p:spPr>
                <a:xfrm>
                  <a:off x="2370000" y="3617199"/>
                  <a:ext cx="107111" cy="107111"/>
                </a:xfrm>
                <a:prstGeom prst="ellipse">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defTabSz="778832" fontAlgn="base">
                    <a:lnSpc>
                      <a:spcPct val="90000"/>
                    </a:lnSpc>
                    <a:spcBef>
                      <a:spcPts val="341"/>
                    </a:spcBef>
                    <a:spcAft>
                      <a:spcPct val="0"/>
                    </a:spcAft>
                  </a:pPr>
                  <a:endParaRPr lang="en-US" sz="1300" dirty="0" smtClean="0">
                    <a:solidFill>
                      <a:srgbClr val="000000"/>
                    </a:solidFill>
                  </a:endParaRPr>
                </a:p>
              </p:txBody>
            </p:sp>
            <p:sp>
              <p:nvSpPr>
                <p:cNvPr id="136" name="Oval 135"/>
                <p:cNvSpPr/>
                <p:nvPr/>
              </p:nvSpPr>
              <p:spPr>
                <a:xfrm>
                  <a:off x="2527571" y="3617199"/>
                  <a:ext cx="107111" cy="107111"/>
                </a:xfrm>
                <a:prstGeom prst="ellipse">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defTabSz="778832" fontAlgn="base">
                    <a:lnSpc>
                      <a:spcPct val="90000"/>
                    </a:lnSpc>
                    <a:spcBef>
                      <a:spcPts val="341"/>
                    </a:spcBef>
                    <a:spcAft>
                      <a:spcPct val="0"/>
                    </a:spcAft>
                  </a:pPr>
                  <a:endParaRPr lang="en-US" sz="1300" dirty="0" smtClean="0">
                    <a:solidFill>
                      <a:srgbClr val="000000"/>
                    </a:solidFill>
                  </a:endParaRPr>
                </a:p>
              </p:txBody>
            </p:sp>
            <p:sp>
              <p:nvSpPr>
                <p:cNvPr id="137" name="Oval 136"/>
                <p:cNvSpPr/>
                <p:nvPr/>
              </p:nvSpPr>
              <p:spPr>
                <a:xfrm>
                  <a:off x="2685142" y="3617199"/>
                  <a:ext cx="107111" cy="107111"/>
                </a:xfrm>
                <a:prstGeom prst="ellipse">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defTabSz="778832" fontAlgn="base">
                    <a:lnSpc>
                      <a:spcPct val="90000"/>
                    </a:lnSpc>
                    <a:spcBef>
                      <a:spcPts val="341"/>
                    </a:spcBef>
                    <a:spcAft>
                      <a:spcPct val="0"/>
                    </a:spcAft>
                  </a:pPr>
                  <a:endParaRPr lang="en-US" sz="1300" dirty="0" smtClean="0">
                    <a:solidFill>
                      <a:srgbClr val="000000"/>
                    </a:solidFill>
                  </a:endParaRPr>
                </a:p>
              </p:txBody>
            </p:sp>
            <p:sp>
              <p:nvSpPr>
                <p:cNvPr id="138" name="Oval 137"/>
                <p:cNvSpPr/>
                <p:nvPr/>
              </p:nvSpPr>
              <p:spPr>
                <a:xfrm>
                  <a:off x="2842713" y="3617199"/>
                  <a:ext cx="107111" cy="107111"/>
                </a:xfrm>
                <a:prstGeom prst="ellipse">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defTabSz="778832" fontAlgn="base">
                    <a:lnSpc>
                      <a:spcPct val="90000"/>
                    </a:lnSpc>
                    <a:spcBef>
                      <a:spcPts val="341"/>
                    </a:spcBef>
                    <a:spcAft>
                      <a:spcPct val="0"/>
                    </a:spcAft>
                  </a:pPr>
                  <a:endParaRPr lang="en-US" sz="1300" dirty="0" smtClean="0">
                    <a:solidFill>
                      <a:srgbClr val="000000"/>
                    </a:solidFill>
                  </a:endParaRPr>
                </a:p>
              </p:txBody>
            </p:sp>
            <p:sp>
              <p:nvSpPr>
                <p:cNvPr id="139" name="Oval 138"/>
                <p:cNvSpPr/>
                <p:nvPr/>
              </p:nvSpPr>
              <p:spPr>
                <a:xfrm>
                  <a:off x="3000284" y="3617199"/>
                  <a:ext cx="107111" cy="107111"/>
                </a:xfrm>
                <a:prstGeom prst="ellipse">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defTabSz="778832" fontAlgn="base">
                    <a:lnSpc>
                      <a:spcPct val="90000"/>
                    </a:lnSpc>
                    <a:spcBef>
                      <a:spcPts val="341"/>
                    </a:spcBef>
                    <a:spcAft>
                      <a:spcPct val="0"/>
                    </a:spcAft>
                  </a:pPr>
                  <a:endParaRPr lang="en-US" sz="1300" dirty="0" smtClean="0">
                    <a:solidFill>
                      <a:srgbClr val="000000"/>
                    </a:solidFill>
                  </a:endParaRPr>
                </a:p>
              </p:txBody>
            </p:sp>
            <p:sp>
              <p:nvSpPr>
                <p:cNvPr id="140" name="Oval 139"/>
                <p:cNvSpPr/>
                <p:nvPr/>
              </p:nvSpPr>
              <p:spPr>
                <a:xfrm>
                  <a:off x="3315426" y="3617199"/>
                  <a:ext cx="107111" cy="107111"/>
                </a:xfrm>
                <a:prstGeom prst="ellipse">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defTabSz="778832" fontAlgn="base">
                    <a:lnSpc>
                      <a:spcPct val="90000"/>
                    </a:lnSpc>
                    <a:spcBef>
                      <a:spcPts val="341"/>
                    </a:spcBef>
                    <a:spcAft>
                      <a:spcPct val="0"/>
                    </a:spcAft>
                  </a:pPr>
                  <a:endParaRPr lang="en-US" sz="1300" dirty="0" smtClean="0">
                    <a:solidFill>
                      <a:srgbClr val="000000"/>
                    </a:solidFill>
                  </a:endParaRPr>
                </a:p>
              </p:txBody>
            </p:sp>
            <p:sp>
              <p:nvSpPr>
                <p:cNvPr id="141" name="Oval 140"/>
                <p:cNvSpPr/>
                <p:nvPr/>
              </p:nvSpPr>
              <p:spPr>
                <a:xfrm>
                  <a:off x="3472997" y="3617199"/>
                  <a:ext cx="107111" cy="107111"/>
                </a:xfrm>
                <a:prstGeom prst="ellipse">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defTabSz="778832" fontAlgn="base">
                    <a:lnSpc>
                      <a:spcPct val="90000"/>
                    </a:lnSpc>
                    <a:spcBef>
                      <a:spcPts val="341"/>
                    </a:spcBef>
                    <a:spcAft>
                      <a:spcPct val="0"/>
                    </a:spcAft>
                  </a:pPr>
                  <a:endParaRPr lang="en-US" sz="1300" dirty="0" smtClean="0">
                    <a:solidFill>
                      <a:srgbClr val="000000"/>
                    </a:solidFill>
                  </a:endParaRPr>
                </a:p>
              </p:txBody>
            </p:sp>
            <p:sp>
              <p:nvSpPr>
                <p:cNvPr id="142" name="Oval 141"/>
                <p:cNvSpPr/>
                <p:nvPr/>
              </p:nvSpPr>
              <p:spPr>
                <a:xfrm>
                  <a:off x="3157855" y="3617199"/>
                  <a:ext cx="107111" cy="107111"/>
                </a:xfrm>
                <a:prstGeom prst="ellipse">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defTabSz="778832" fontAlgn="base">
                    <a:lnSpc>
                      <a:spcPct val="90000"/>
                    </a:lnSpc>
                    <a:spcBef>
                      <a:spcPts val="341"/>
                    </a:spcBef>
                    <a:spcAft>
                      <a:spcPct val="0"/>
                    </a:spcAft>
                  </a:pPr>
                  <a:endParaRPr lang="en-US" sz="1300" dirty="0" smtClean="0">
                    <a:solidFill>
                      <a:srgbClr val="000000"/>
                    </a:solidFill>
                  </a:endParaRPr>
                </a:p>
              </p:txBody>
            </p:sp>
            <p:grpSp>
              <p:nvGrpSpPr>
                <p:cNvPr id="143" name="Group 890"/>
                <p:cNvGrpSpPr>
                  <a:grpSpLocks/>
                </p:cNvGrpSpPr>
                <p:nvPr>
                  <p:custDataLst>
                    <p:tags r:id="rId1"/>
                  </p:custDataLst>
                </p:nvPr>
              </p:nvGrpSpPr>
              <p:grpSpPr bwMode="auto">
                <a:xfrm>
                  <a:off x="2467162" y="3356993"/>
                  <a:ext cx="544901" cy="218945"/>
                  <a:chOff x="3267" y="2308"/>
                  <a:chExt cx="530" cy="213"/>
                </a:xfrm>
                <a:solidFill>
                  <a:schemeClr val="accent3"/>
                </a:solidFill>
              </p:grpSpPr>
              <p:sp>
                <p:nvSpPr>
                  <p:cNvPr id="155" name="Freeform 891"/>
                  <p:cNvSpPr>
                    <a:spLocks/>
                  </p:cNvSpPr>
                  <p:nvPr/>
                </p:nvSpPr>
                <p:spPr bwMode="auto">
                  <a:xfrm>
                    <a:off x="3268" y="2308"/>
                    <a:ext cx="529" cy="169"/>
                  </a:xfrm>
                  <a:custGeom>
                    <a:avLst/>
                    <a:gdLst/>
                    <a:ahLst/>
                    <a:cxnLst>
                      <a:cxn ang="0">
                        <a:pos x="4" y="269"/>
                      </a:cxn>
                      <a:cxn ang="0">
                        <a:pos x="3" y="263"/>
                      </a:cxn>
                      <a:cxn ang="0">
                        <a:pos x="1" y="257"/>
                      </a:cxn>
                      <a:cxn ang="0">
                        <a:pos x="0" y="249"/>
                      </a:cxn>
                      <a:cxn ang="0">
                        <a:pos x="0" y="243"/>
                      </a:cxn>
                      <a:cxn ang="0">
                        <a:pos x="0" y="231"/>
                      </a:cxn>
                      <a:cxn ang="0">
                        <a:pos x="3" y="219"/>
                      </a:cxn>
                      <a:cxn ang="0">
                        <a:pos x="6" y="207"/>
                      </a:cxn>
                      <a:cxn ang="0">
                        <a:pos x="9" y="196"/>
                      </a:cxn>
                      <a:cxn ang="0">
                        <a:pos x="14" y="188"/>
                      </a:cxn>
                      <a:cxn ang="0">
                        <a:pos x="18" y="181"/>
                      </a:cxn>
                      <a:cxn ang="0">
                        <a:pos x="24" y="176"/>
                      </a:cxn>
                      <a:cxn ang="0">
                        <a:pos x="30" y="170"/>
                      </a:cxn>
                      <a:cxn ang="0">
                        <a:pos x="38" y="164"/>
                      </a:cxn>
                      <a:cxn ang="0">
                        <a:pos x="46" y="159"/>
                      </a:cxn>
                      <a:cxn ang="0">
                        <a:pos x="58" y="151"/>
                      </a:cxn>
                      <a:cxn ang="0">
                        <a:pos x="64" y="147"/>
                      </a:cxn>
                      <a:cxn ang="0">
                        <a:pos x="226" y="116"/>
                      </a:cxn>
                      <a:cxn ang="0">
                        <a:pos x="389" y="0"/>
                      </a:cxn>
                      <a:cxn ang="0">
                        <a:pos x="584" y="1"/>
                      </a:cxn>
                      <a:cxn ang="0">
                        <a:pos x="687" y="112"/>
                      </a:cxn>
                      <a:cxn ang="0">
                        <a:pos x="846" y="150"/>
                      </a:cxn>
                      <a:cxn ang="0">
                        <a:pos x="823" y="269"/>
                      </a:cxn>
                      <a:cxn ang="0">
                        <a:pos x="4" y="269"/>
                      </a:cxn>
                    </a:cxnLst>
                    <a:rect l="0" t="0" r="r" b="b"/>
                    <a:pathLst>
                      <a:path w="846" h="269">
                        <a:moveTo>
                          <a:pt x="4" y="269"/>
                        </a:moveTo>
                        <a:lnTo>
                          <a:pt x="3" y="263"/>
                        </a:lnTo>
                        <a:lnTo>
                          <a:pt x="1" y="257"/>
                        </a:lnTo>
                        <a:lnTo>
                          <a:pt x="0" y="249"/>
                        </a:lnTo>
                        <a:lnTo>
                          <a:pt x="0" y="243"/>
                        </a:lnTo>
                        <a:lnTo>
                          <a:pt x="0" y="231"/>
                        </a:lnTo>
                        <a:lnTo>
                          <a:pt x="3" y="219"/>
                        </a:lnTo>
                        <a:lnTo>
                          <a:pt x="6" y="207"/>
                        </a:lnTo>
                        <a:lnTo>
                          <a:pt x="9" y="196"/>
                        </a:lnTo>
                        <a:lnTo>
                          <a:pt x="14" y="188"/>
                        </a:lnTo>
                        <a:lnTo>
                          <a:pt x="18" y="181"/>
                        </a:lnTo>
                        <a:lnTo>
                          <a:pt x="24" y="176"/>
                        </a:lnTo>
                        <a:lnTo>
                          <a:pt x="30" y="170"/>
                        </a:lnTo>
                        <a:lnTo>
                          <a:pt x="38" y="164"/>
                        </a:lnTo>
                        <a:lnTo>
                          <a:pt x="46" y="159"/>
                        </a:lnTo>
                        <a:lnTo>
                          <a:pt x="58" y="151"/>
                        </a:lnTo>
                        <a:lnTo>
                          <a:pt x="64" y="147"/>
                        </a:lnTo>
                        <a:lnTo>
                          <a:pt x="226" y="116"/>
                        </a:lnTo>
                        <a:lnTo>
                          <a:pt x="389" y="0"/>
                        </a:lnTo>
                        <a:lnTo>
                          <a:pt x="584" y="1"/>
                        </a:lnTo>
                        <a:lnTo>
                          <a:pt x="687" y="112"/>
                        </a:lnTo>
                        <a:lnTo>
                          <a:pt x="846" y="150"/>
                        </a:lnTo>
                        <a:lnTo>
                          <a:pt x="823" y="269"/>
                        </a:lnTo>
                        <a:lnTo>
                          <a:pt x="4" y="269"/>
                        </a:lnTo>
                        <a:close/>
                      </a:path>
                    </a:pathLst>
                  </a:custGeom>
                  <a:grp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56" name="Freeform 891"/>
                  <p:cNvSpPr>
                    <a:spLocks/>
                  </p:cNvSpPr>
                  <p:nvPr/>
                </p:nvSpPr>
                <p:spPr bwMode="auto">
                  <a:xfrm>
                    <a:off x="3267" y="2312"/>
                    <a:ext cx="529" cy="169"/>
                  </a:xfrm>
                  <a:custGeom>
                    <a:avLst/>
                    <a:gdLst/>
                    <a:ahLst/>
                    <a:cxnLst>
                      <a:cxn ang="0">
                        <a:pos x="4" y="269"/>
                      </a:cxn>
                      <a:cxn ang="0">
                        <a:pos x="3" y="263"/>
                      </a:cxn>
                      <a:cxn ang="0">
                        <a:pos x="1" y="257"/>
                      </a:cxn>
                      <a:cxn ang="0">
                        <a:pos x="0" y="249"/>
                      </a:cxn>
                      <a:cxn ang="0">
                        <a:pos x="0" y="243"/>
                      </a:cxn>
                      <a:cxn ang="0">
                        <a:pos x="0" y="231"/>
                      </a:cxn>
                      <a:cxn ang="0">
                        <a:pos x="3" y="219"/>
                      </a:cxn>
                      <a:cxn ang="0">
                        <a:pos x="6" y="207"/>
                      </a:cxn>
                      <a:cxn ang="0">
                        <a:pos x="9" y="196"/>
                      </a:cxn>
                      <a:cxn ang="0">
                        <a:pos x="14" y="188"/>
                      </a:cxn>
                      <a:cxn ang="0">
                        <a:pos x="18" y="181"/>
                      </a:cxn>
                      <a:cxn ang="0">
                        <a:pos x="24" y="176"/>
                      </a:cxn>
                      <a:cxn ang="0">
                        <a:pos x="30" y="170"/>
                      </a:cxn>
                      <a:cxn ang="0">
                        <a:pos x="38" y="164"/>
                      </a:cxn>
                      <a:cxn ang="0">
                        <a:pos x="46" y="159"/>
                      </a:cxn>
                      <a:cxn ang="0">
                        <a:pos x="58" y="151"/>
                      </a:cxn>
                      <a:cxn ang="0">
                        <a:pos x="64" y="147"/>
                      </a:cxn>
                      <a:cxn ang="0">
                        <a:pos x="226" y="116"/>
                      </a:cxn>
                      <a:cxn ang="0">
                        <a:pos x="389" y="0"/>
                      </a:cxn>
                      <a:cxn ang="0">
                        <a:pos x="584" y="1"/>
                      </a:cxn>
                      <a:cxn ang="0">
                        <a:pos x="687" y="112"/>
                      </a:cxn>
                      <a:cxn ang="0">
                        <a:pos x="846" y="150"/>
                      </a:cxn>
                      <a:cxn ang="0">
                        <a:pos x="823" y="269"/>
                      </a:cxn>
                      <a:cxn ang="0">
                        <a:pos x="4" y="269"/>
                      </a:cxn>
                    </a:cxnLst>
                    <a:rect l="0" t="0" r="r" b="b"/>
                    <a:pathLst>
                      <a:path w="846" h="269">
                        <a:moveTo>
                          <a:pt x="4" y="269"/>
                        </a:moveTo>
                        <a:lnTo>
                          <a:pt x="3" y="263"/>
                        </a:lnTo>
                        <a:lnTo>
                          <a:pt x="1" y="257"/>
                        </a:lnTo>
                        <a:lnTo>
                          <a:pt x="0" y="249"/>
                        </a:lnTo>
                        <a:lnTo>
                          <a:pt x="0" y="243"/>
                        </a:lnTo>
                        <a:lnTo>
                          <a:pt x="0" y="231"/>
                        </a:lnTo>
                        <a:lnTo>
                          <a:pt x="3" y="219"/>
                        </a:lnTo>
                        <a:lnTo>
                          <a:pt x="6" y="207"/>
                        </a:lnTo>
                        <a:lnTo>
                          <a:pt x="9" y="196"/>
                        </a:lnTo>
                        <a:lnTo>
                          <a:pt x="14" y="188"/>
                        </a:lnTo>
                        <a:lnTo>
                          <a:pt x="18" y="181"/>
                        </a:lnTo>
                        <a:lnTo>
                          <a:pt x="24" y="176"/>
                        </a:lnTo>
                        <a:lnTo>
                          <a:pt x="30" y="170"/>
                        </a:lnTo>
                        <a:lnTo>
                          <a:pt x="38" y="164"/>
                        </a:lnTo>
                        <a:lnTo>
                          <a:pt x="46" y="159"/>
                        </a:lnTo>
                        <a:lnTo>
                          <a:pt x="58" y="151"/>
                        </a:lnTo>
                        <a:lnTo>
                          <a:pt x="64" y="147"/>
                        </a:lnTo>
                        <a:lnTo>
                          <a:pt x="226" y="116"/>
                        </a:lnTo>
                        <a:lnTo>
                          <a:pt x="389" y="0"/>
                        </a:lnTo>
                        <a:lnTo>
                          <a:pt x="584" y="1"/>
                        </a:lnTo>
                        <a:lnTo>
                          <a:pt x="687" y="112"/>
                        </a:lnTo>
                        <a:lnTo>
                          <a:pt x="846" y="150"/>
                        </a:lnTo>
                        <a:lnTo>
                          <a:pt x="823" y="269"/>
                        </a:lnTo>
                        <a:lnTo>
                          <a:pt x="4" y="269"/>
                        </a:lnTo>
                        <a:close/>
                      </a:path>
                    </a:pathLst>
                  </a:custGeom>
                  <a:grp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57" name="Oval 892"/>
                  <p:cNvSpPr>
                    <a:spLocks noChangeArrowheads="1"/>
                  </p:cNvSpPr>
                  <p:nvPr/>
                </p:nvSpPr>
                <p:spPr bwMode="auto">
                  <a:xfrm>
                    <a:off x="3637" y="2436"/>
                    <a:ext cx="86" cy="85"/>
                  </a:xfrm>
                  <a:prstGeom prst="ellipse">
                    <a:avLst/>
                  </a:prstGeom>
                  <a:grp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58" name="Oval 893"/>
                  <p:cNvSpPr>
                    <a:spLocks noChangeArrowheads="1"/>
                  </p:cNvSpPr>
                  <p:nvPr/>
                </p:nvSpPr>
                <p:spPr bwMode="auto">
                  <a:xfrm>
                    <a:off x="3347" y="2436"/>
                    <a:ext cx="86" cy="85"/>
                  </a:xfrm>
                  <a:prstGeom prst="ellipse">
                    <a:avLst/>
                  </a:prstGeom>
                  <a:grp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grpSp>
                <p:nvGrpSpPr>
                  <p:cNvPr id="159" name="Group 894"/>
                  <p:cNvGrpSpPr>
                    <a:grpSpLocks/>
                  </p:cNvGrpSpPr>
                  <p:nvPr/>
                </p:nvGrpSpPr>
                <p:grpSpPr bwMode="auto">
                  <a:xfrm>
                    <a:off x="3367" y="2323"/>
                    <a:ext cx="336" cy="180"/>
                    <a:chOff x="3367" y="2323"/>
                    <a:chExt cx="336" cy="180"/>
                  </a:xfrm>
                  <a:grpFill/>
                </p:grpSpPr>
                <p:sp>
                  <p:nvSpPr>
                    <p:cNvPr id="160" name="Oval 895"/>
                    <p:cNvSpPr>
                      <a:spLocks noChangeArrowheads="1"/>
                    </p:cNvSpPr>
                    <p:nvPr/>
                  </p:nvSpPr>
                  <p:spPr bwMode="auto">
                    <a:xfrm>
                      <a:off x="3656" y="2456"/>
                      <a:ext cx="47" cy="47"/>
                    </a:xfrm>
                    <a:prstGeom prst="ellipse">
                      <a:avLst/>
                    </a:prstGeom>
                    <a:solidFill>
                      <a:schemeClr val="bg1"/>
                    </a:solid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61" name="Oval 896"/>
                    <p:cNvSpPr>
                      <a:spLocks noChangeArrowheads="1"/>
                    </p:cNvSpPr>
                    <p:nvPr/>
                  </p:nvSpPr>
                  <p:spPr bwMode="auto">
                    <a:xfrm>
                      <a:off x="3367" y="2456"/>
                      <a:ext cx="48" cy="47"/>
                    </a:xfrm>
                    <a:prstGeom prst="ellipse">
                      <a:avLst/>
                    </a:prstGeom>
                    <a:solidFill>
                      <a:schemeClr val="bg1"/>
                    </a:solid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62" name="Freeform 897"/>
                    <p:cNvSpPr>
                      <a:spLocks/>
                    </p:cNvSpPr>
                    <p:nvPr/>
                  </p:nvSpPr>
                  <p:spPr bwMode="auto">
                    <a:xfrm>
                      <a:off x="3438" y="2323"/>
                      <a:ext cx="113" cy="54"/>
                    </a:xfrm>
                    <a:custGeom>
                      <a:avLst/>
                      <a:gdLst/>
                      <a:ahLst/>
                      <a:cxnLst>
                        <a:cxn ang="0">
                          <a:pos x="0" y="86"/>
                        </a:cxn>
                        <a:cxn ang="0">
                          <a:pos x="116" y="0"/>
                        </a:cxn>
                        <a:cxn ang="0">
                          <a:pos x="180" y="0"/>
                        </a:cxn>
                        <a:cxn ang="0">
                          <a:pos x="180" y="86"/>
                        </a:cxn>
                        <a:cxn ang="0">
                          <a:pos x="0" y="86"/>
                        </a:cxn>
                      </a:cxnLst>
                      <a:rect l="0" t="0" r="r" b="b"/>
                      <a:pathLst>
                        <a:path w="180" h="86">
                          <a:moveTo>
                            <a:pt x="0" y="86"/>
                          </a:moveTo>
                          <a:lnTo>
                            <a:pt x="116" y="0"/>
                          </a:lnTo>
                          <a:lnTo>
                            <a:pt x="180" y="0"/>
                          </a:lnTo>
                          <a:lnTo>
                            <a:pt x="180" y="86"/>
                          </a:lnTo>
                          <a:lnTo>
                            <a:pt x="0" y="86"/>
                          </a:lnTo>
                          <a:close/>
                        </a:path>
                      </a:pathLst>
                    </a:custGeom>
                    <a:solidFill>
                      <a:schemeClr val="bg1"/>
                    </a:solid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63" name="Rectangle 898"/>
                    <p:cNvSpPr>
                      <a:spLocks noChangeArrowheads="1"/>
                    </p:cNvSpPr>
                    <p:nvPr/>
                  </p:nvSpPr>
                  <p:spPr bwMode="auto">
                    <a:xfrm>
                      <a:off x="3562" y="2323"/>
                      <a:ext cx="108" cy="5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694 w 18860"/>
                        <a:gd name="connsiteY0" fmla="*/ 1633 h 13266"/>
                        <a:gd name="connsiteX1" fmla="*/ 12694 w 18860"/>
                        <a:gd name="connsiteY1" fmla="*/ 1633 h 13266"/>
                        <a:gd name="connsiteX2" fmla="*/ 18860 w 18860"/>
                        <a:gd name="connsiteY2" fmla="*/ 11432 h 13266"/>
                        <a:gd name="connsiteX3" fmla="*/ 2694 w 18860"/>
                        <a:gd name="connsiteY3" fmla="*/ 11633 h 13266"/>
                        <a:gd name="connsiteX4" fmla="*/ 2694 w 18860"/>
                        <a:gd name="connsiteY4" fmla="*/ 1633 h 13266"/>
                        <a:gd name="connsiteX0" fmla="*/ 2694 w 18860"/>
                        <a:gd name="connsiteY0" fmla="*/ 1633 h 13266"/>
                        <a:gd name="connsiteX1" fmla="*/ 12694 w 18860"/>
                        <a:gd name="connsiteY1" fmla="*/ 1633 h 13266"/>
                        <a:gd name="connsiteX2" fmla="*/ 18860 w 18860"/>
                        <a:gd name="connsiteY2" fmla="*/ 11432 h 13266"/>
                        <a:gd name="connsiteX3" fmla="*/ 2694 w 18860"/>
                        <a:gd name="connsiteY3" fmla="*/ 11633 h 13266"/>
                        <a:gd name="connsiteX4" fmla="*/ 2694 w 18860"/>
                        <a:gd name="connsiteY4" fmla="*/ 1633 h 13266"/>
                        <a:gd name="connsiteX0" fmla="*/ 2694 w 18860"/>
                        <a:gd name="connsiteY0" fmla="*/ 1633 h 13266"/>
                        <a:gd name="connsiteX1" fmla="*/ 12694 w 18860"/>
                        <a:gd name="connsiteY1" fmla="*/ 1633 h 13266"/>
                        <a:gd name="connsiteX2" fmla="*/ 18860 w 18860"/>
                        <a:gd name="connsiteY2" fmla="*/ 11432 h 13266"/>
                        <a:gd name="connsiteX3" fmla="*/ 2694 w 18860"/>
                        <a:gd name="connsiteY3" fmla="*/ 11633 h 13266"/>
                        <a:gd name="connsiteX4" fmla="*/ 2694 w 18860"/>
                        <a:gd name="connsiteY4" fmla="*/ 1633 h 13266"/>
                        <a:gd name="connsiteX0" fmla="*/ 2694 w 18860"/>
                        <a:gd name="connsiteY0" fmla="*/ 1633 h 13266"/>
                        <a:gd name="connsiteX1" fmla="*/ 12694 w 18860"/>
                        <a:gd name="connsiteY1" fmla="*/ 1633 h 13266"/>
                        <a:gd name="connsiteX2" fmla="*/ 18860 w 18860"/>
                        <a:gd name="connsiteY2" fmla="*/ 11432 h 13266"/>
                        <a:gd name="connsiteX3" fmla="*/ 2694 w 18860"/>
                        <a:gd name="connsiteY3" fmla="*/ 11633 h 13266"/>
                        <a:gd name="connsiteX4" fmla="*/ 2694 w 18860"/>
                        <a:gd name="connsiteY4" fmla="*/ 1633 h 13266"/>
                        <a:gd name="connsiteX0" fmla="*/ 2694 w 18860"/>
                        <a:gd name="connsiteY0" fmla="*/ 3244 h 14877"/>
                        <a:gd name="connsiteX1" fmla="*/ 12694 w 18860"/>
                        <a:gd name="connsiteY1" fmla="*/ 3244 h 14877"/>
                        <a:gd name="connsiteX2" fmla="*/ 18860 w 18860"/>
                        <a:gd name="connsiteY2" fmla="*/ 13043 h 14877"/>
                        <a:gd name="connsiteX3" fmla="*/ 2694 w 18860"/>
                        <a:gd name="connsiteY3" fmla="*/ 13244 h 14877"/>
                        <a:gd name="connsiteX4" fmla="*/ 2694 w 18860"/>
                        <a:gd name="connsiteY4" fmla="*/ 3244 h 14877"/>
                        <a:gd name="connsiteX0" fmla="*/ 2694 w 18860"/>
                        <a:gd name="connsiteY0" fmla="*/ 223 h 11856"/>
                        <a:gd name="connsiteX1" fmla="*/ 12694 w 18860"/>
                        <a:gd name="connsiteY1" fmla="*/ 223 h 11856"/>
                        <a:gd name="connsiteX2" fmla="*/ 18860 w 18860"/>
                        <a:gd name="connsiteY2" fmla="*/ 10022 h 11856"/>
                        <a:gd name="connsiteX3" fmla="*/ 2694 w 18860"/>
                        <a:gd name="connsiteY3" fmla="*/ 10223 h 11856"/>
                        <a:gd name="connsiteX4" fmla="*/ 2694 w 18860"/>
                        <a:gd name="connsiteY4" fmla="*/ 223 h 11856"/>
                        <a:gd name="connsiteX0" fmla="*/ 0 w 16166"/>
                        <a:gd name="connsiteY0" fmla="*/ 223 h 11856"/>
                        <a:gd name="connsiteX1" fmla="*/ 10000 w 16166"/>
                        <a:gd name="connsiteY1" fmla="*/ 223 h 11856"/>
                        <a:gd name="connsiteX2" fmla="*/ 16166 w 16166"/>
                        <a:gd name="connsiteY2" fmla="*/ 10022 h 11856"/>
                        <a:gd name="connsiteX3" fmla="*/ 0 w 16166"/>
                        <a:gd name="connsiteY3" fmla="*/ 10223 h 11856"/>
                        <a:gd name="connsiteX4" fmla="*/ 0 w 16166"/>
                        <a:gd name="connsiteY4" fmla="*/ 223 h 11856"/>
                        <a:gd name="connsiteX0" fmla="*/ 0 w 16166"/>
                        <a:gd name="connsiteY0" fmla="*/ 223 h 10648"/>
                        <a:gd name="connsiteX1" fmla="*/ 10000 w 16166"/>
                        <a:gd name="connsiteY1" fmla="*/ 223 h 10648"/>
                        <a:gd name="connsiteX2" fmla="*/ 16166 w 16166"/>
                        <a:gd name="connsiteY2" fmla="*/ 10022 h 10648"/>
                        <a:gd name="connsiteX3" fmla="*/ 0 w 16166"/>
                        <a:gd name="connsiteY3" fmla="*/ 10223 h 10648"/>
                        <a:gd name="connsiteX4" fmla="*/ 0 w 16166"/>
                        <a:gd name="connsiteY4" fmla="*/ 223 h 10648"/>
                        <a:gd name="connsiteX0" fmla="*/ 0 w 16166"/>
                        <a:gd name="connsiteY0" fmla="*/ 0 h 10425"/>
                        <a:gd name="connsiteX1" fmla="*/ 10000 w 16166"/>
                        <a:gd name="connsiteY1" fmla="*/ 0 h 10425"/>
                        <a:gd name="connsiteX2" fmla="*/ 16166 w 16166"/>
                        <a:gd name="connsiteY2" fmla="*/ 9799 h 10425"/>
                        <a:gd name="connsiteX3" fmla="*/ 0 w 16166"/>
                        <a:gd name="connsiteY3" fmla="*/ 10000 h 10425"/>
                        <a:gd name="connsiteX4" fmla="*/ 0 w 16166"/>
                        <a:gd name="connsiteY4" fmla="*/ 0 h 10425"/>
                        <a:gd name="connsiteX0" fmla="*/ 0 w 16166"/>
                        <a:gd name="connsiteY0" fmla="*/ 0 h 10425"/>
                        <a:gd name="connsiteX1" fmla="*/ 10000 w 16166"/>
                        <a:gd name="connsiteY1" fmla="*/ 0 h 10425"/>
                        <a:gd name="connsiteX2" fmla="*/ 16166 w 16166"/>
                        <a:gd name="connsiteY2" fmla="*/ 9799 h 10425"/>
                        <a:gd name="connsiteX3" fmla="*/ 0 w 16166"/>
                        <a:gd name="connsiteY3" fmla="*/ 10000 h 10425"/>
                        <a:gd name="connsiteX4" fmla="*/ 0 w 16166"/>
                        <a:gd name="connsiteY4" fmla="*/ 0 h 10425"/>
                        <a:gd name="connsiteX0" fmla="*/ 0 w 16166"/>
                        <a:gd name="connsiteY0" fmla="*/ 0 h 10000"/>
                        <a:gd name="connsiteX1" fmla="*/ 10000 w 16166"/>
                        <a:gd name="connsiteY1" fmla="*/ 0 h 10000"/>
                        <a:gd name="connsiteX2" fmla="*/ 16166 w 16166"/>
                        <a:gd name="connsiteY2" fmla="*/ 9799 h 10000"/>
                        <a:gd name="connsiteX3" fmla="*/ 0 w 16166"/>
                        <a:gd name="connsiteY3" fmla="*/ 10000 h 10000"/>
                        <a:gd name="connsiteX4" fmla="*/ 0 w 16166"/>
                        <a:gd name="connsiteY4" fmla="*/ 0 h 10000"/>
                        <a:gd name="connsiteX0" fmla="*/ 0 w 16166"/>
                        <a:gd name="connsiteY0" fmla="*/ 0 h 10054"/>
                        <a:gd name="connsiteX1" fmla="*/ 10000 w 16166"/>
                        <a:gd name="connsiteY1" fmla="*/ 0 h 10054"/>
                        <a:gd name="connsiteX2" fmla="*/ 16166 w 16166"/>
                        <a:gd name="connsiteY2" fmla="*/ 9799 h 10054"/>
                        <a:gd name="connsiteX3" fmla="*/ 0 w 16166"/>
                        <a:gd name="connsiteY3" fmla="*/ 10000 h 10054"/>
                        <a:gd name="connsiteX4" fmla="*/ 0 w 16166"/>
                        <a:gd name="connsiteY4" fmla="*/ 0 h 10054"/>
                        <a:gd name="connsiteX0" fmla="*/ 0 w 16166"/>
                        <a:gd name="connsiteY0" fmla="*/ 0 h 10054"/>
                        <a:gd name="connsiteX1" fmla="*/ 10000 w 16166"/>
                        <a:gd name="connsiteY1" fmla="*/ 0 h 10054"/>
                        <a:gd name="connsiteX2" fmla="*/ 16166 w 16166"/>
                        <a:gd name="connsiteY2" fmla="*/ 9799 h 10054"/>
                        <a:gd name="connsiteX3" fmla="*/ 0 w 16166"/>
                        <a:gd name="connsiteY3" fmla="*/ 10000 h 10054"/>
                        <a:gd name="connsiteX4" fmla="*/ 0 w 16166"/>
                        <a:gd name="connsiteY4" fmla="*/ 0 h 10054"/>
                        <a:gd name="connsiteX0" fmla="*/ 0 w 16166"/>
                        <a:gd name="connsiteY0" fmla="*/ 0 h 10000"/>
                        <a:gd name="connsiteX1" fmla="*/ 10000 w 16166"/>
                        <a:gd name="connsiteY1" fmla="*/ 0 h 10000"/>
                        <a:gd name="connsiteX2" fmla="*/ 16166 w 16166"/>
                        <a:gd name="connsiteY2" fmla="*/ 9799 h 10000"/>
                        <a:gd name="connsiteX3" fmla="*/ 0 w 16166"/>
                        <a:gd name="connsiteY3" fmla="*/ 10000 h 10000"/>
                        <a:gd name="connsiteX4" fmla="*/ 0 w 16166"/>
                        <a:gd name="connsiteY4" fmla="*/ 0 h 10000"/>
                        <a:gd name="connsiteX0" fmla="*/ 0 w 16166"/>
                        <a:gd name="connsiteY0" fmla="*/ 0 h 10054"/>
                        <a:gd name="connsiteX1" fmla="*/ 10000 w 16166"/>
                        <a:gd name="connsiteY1" fmla="*/ 0 h 10054"/>
                        <a:gd name="connsiteX2" fmla="*/ 16166 w 16166"/>
                        <a:gd name="connsiteY2" fmla="*/ 9799 h 10054"/>
                        <a:gd name="connsiteX3" fmla="*/ 0 w 16166"/>
                        <a:gd name="connsiteY3" fmla="*/ 10000 h 10054"/>
                        <a:gd name="connsiteX4" fmla="*/ 0 w 16166"/>
                        <a:gd name="connsiteY4" fmla="*/ 0 h 10054"/>
                        <a:gd name="connsiteX0" fmla="*/ 0 w 16166"/>
                        <a:gd name="connsiteY0" fmla="*/ 0 h 10054"/>
                        <a:gd name="connsiteX1" fmla="*/ 10000 w 16166"/>
                        <a:gd name="connsiteY1" fmla="*/ 0 h 10054"/>
                        <a:gd name="connsiteX2" fmla="*/ 16166 w 16166"/>
                        <a:gd name="connsiteY2" fmla="*/ 9799 h 10054"/>
                        <a:gd name="connsiteX3" fmla="*/ 0 w 16166"/>
                        <a:gd name="connsiteY3" fmla="*/ 10000 h 10054"/>
                        <a:gd name="connsiteX4" fmla="*/ 0 w 16166"/>
                        <a:gd name="connsiteY4" fmla="*/ 0 h 1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6" h="10054">
                          <a:moveTo>
                            <a:pt x="0" y="0"/>
                          </a:moveTo>
                          <a:lnTo>
                            <a:pt x="10000" y="0"/>
                          </a:lnTo>
                          <a:cubicBezTo>
                            <a:pt x="12694" y="3244"/>
                            <a:pt x="14111" y="6533"/>
                            <a:pt x="16166" y="9799"/>
                          </a:cubicBezTo>
                          <a:cubicBezTo>
                            <a:pt x="4564" y="9866"/>
                            <a:pt x="6068" y="10054"/>
                            <a:pt x="0" y="10000"/>
                          </a:cubicBezTo>
                          <a:cubicBezTo>
                            <a:pt x="65" y="6555"/>
                            <a:pt x="0" y="3333"/>
                            <a:pt x="0" y="0"/>
                          </a:cubicBezTo>
                          <a:close/>
                        </a:path>
                      </a:pathLst>
                    </a:custGeom>
                    <a:solidFill>
                      <a:schemeClr val="bg1"/>
                    </a:solidFill>
                    <a:ln w="9525">
                      <a:noFill/>
                      <a:miter lim="800000"/>
                      <a:headEnd/>
                      <a:tailEnd/>
                    </a:ln>
                  </p:spPr>
                  <p:txBody>
                    <a:bodyPr/>
                    <a:lstStyle/>
                    <a:p>
                      <a:pPr defTabSz="778832" fontAlgn="base">
                        <a:spcBef>
                          <a:spcPct val="0"/>
                        </a:spcBef>
                        <a:spcAft>
                          <a:spcPct val="0"/>
                        </a:spcAft>
                      </a:pPr>
                      <a:endParaRPr lang="en-US" sz="1100" b="1" dirty="0">
                        <a:solidFill>
                          <a:srgbClr val="000000"/>
                        </a:solidFill>
                      </a:endParaRPr>
                    </a:p>
                  </p:txBody>
                </p:sp>
              </p:grpSp>
            </p:grpSp>
            <p:grpSp>
              <p:nvGrpSpPr>
                <p:cNvPr id="144" name="Group 890"/>
                <p:cNvGrpSpPr>
                  <a:grpSpLocks/>
                </p:cNvGrpSpPr>
                <p:nvPr>
                  <p:custDataLst>
                    <p:tags r:id="rId2"/>
                  </p:custDataLst>
                </p:nvPr>
              </p:nvGrpSpPr>
              <p:grpSpPr bwMode="auto">
                <a:xfrm>
                  <a:off x="3061721" y="3356993"/>
                  <a:ext cx="544901" cy="218945"/>
                  <a:chOff x="3267" y="2308"/>
                  <a:chExt cx="530" cy="213"/>
                </a:xfrm>
                <a:solidFill>
                  <a:schemeClr val="accent3"/>
                </a:solidFill>
              </p:grpSpPr>
              <p:sp>
                <p:nvSpPr>
                  <p:cNvPr id="146" name="Freeform 891"/>
                  <p:cNvSpPr>
                    <a:spLocks/>
                  </p:cNvSpPr>
                  <p:nvPr/>
                </p:nvSpPr>
                <p:spPr bwMode="auto">
                  <a:xfrm>
                    <a:off x="3268" y="2308"/>
                    <a:ext cx="529" cy="169"/>
                  </a:xfrm>
                  <a:custGeom>
                    <a:avLst/>
                    <a:gdLst/>
                    <a:ahLst/>
                    <a:cxnLst>
                      <a:cxn ang="0">
                        <a:pos x="4" y="269"/>
                      </a:cxn>
                      <a:cxn ang="0">
                        <a:pos x="3" y="263"/>
                      </a:cxn>
                      <a:cxn ang="0">
                        <a:pos x="1" y="257"/>
                      </a:cxn>
                      <a:cxn ang="0">
                        <a:pos x="0" y="249"/>
                      </a:cxn>
                      <a:cxn ang="0">
                        <a:pos x="0" y="243"/>
                      </a:cxn>
                      <a:cxn ang="0">
                        <a:pos x="0" y="231"/>
                      </a:cxn>
                      <a:cxn ang="0">
                        <a:pos x="3" y="219"/>
                      </a:cxn>
                      <a:cxn ang="0">
                        <a:pos x="6" y="207"/>
                      </a:cxn>
                      <a:cxn ang="0">
                        <a:pos x="9" y="196"/>
                      </a:cxn>
                      <a:cxn ang="0">
                        <a:pos x="14" y="188"/>
                      </a:cxn>
                      <a:cxn ang="0">
                        <a:pos x="18" y="181"/>
                      </a:cxn>
                      <a:cxn ang="0">
                        <a:pos x="24" y="176"/>
                      </a:cxn>
                      <a:cxn ang="0">
                        <a:pos x="30" y="170"/>
                      </a:cxn>
                      <a:cxn ang="0">
                        <a:pos x="38" y="164"/>
                      </a:cxn>
                      <a:cxn ang="0">
                        <a:pos x="46" y="159"/>
                      </a:cxn>
                      <a:cxn ang="0">
                        <a:pos x="58" y="151"/>
                      </a:cxn>
                      <a:cxn ang="0">
                        <a:pos x="64" y="147"/>
                      </a:cxn>
                      <a:cxn ang="0">
                        <a:pos x="226" y="116"/>
                      </a:cxn>
                      <a:cxn ang="0">
                        <a:pos x="389" y="0"/>
                      </a:cxn>
                      <a:cxn ang="0">
                        <a:pos x="584" y="1"/>
                      </a:cxn>
                      <a:cxn ang="0">
                        <a:pos x="687" y="112"/>
                      </a:cxn>
                      <a:cxn ang="0">
                        <a:pos x="846" y="150"/>
                      </a:cxn>
                      <a:cxn ang="0">
                        <a:pos x="823" y="269"/>
                      </a:cxn>
                      <a:cxn ang="0">
                        <a:pos x="4" y="269"/>
                      </a:cxn>
                    </a:cxnLst>
                    <a:rect l="0" t="0" r="r" b="b"/>
                    <a:pathLst>
                      <a:path w="846" h="269">
                        <a:moveTo>
                          <a:pt x="4" y="269"/>
                        </a:moveTo>
                        <a:lnTo>
                          <a:pt x="3" y="263"/>
                        </a:lnTo>
                        <a:lnTo>
                          <a:pt x="1" y="257"/>
                        </a:lnTo>
                        <a:lnTo>
                          <a:pt x="0" y="249"/>
                        </a:lnTo>
                        <a:lnTo>
                          <a:pt x="0" y="243"/>
                        </a:lnTo>
                        <a:lnTo>
                          <a:pt x="0" y="231"/>
                        </a:lnTo>
                        <a:lnTo>
                          <a:pt x="3" y="219"/>
                        </a:lnTo>
                        <a:lnTo>
                          <a:pt x="6" y="207"/>
                        </a:lnTo>
                        <a:lnTo>
                          <a:pt x="9" y="196"/>
                        </a:lnTo>
                        <a:lnTo>
                          <a:pt x="14" y="188"/>
                        </a:lnTo>
                        <a:lnTo>
                          <a:pt x="18" y="181"/>
                        </a:lnTo>
                        <a:lnTo>
                          <a:pt x="24" y="176"/>
                        </a:lnTo>
                        <a:lnTo>
                          <a:pt x="30" y="170"/>
                        </a:lnTo>
                        <a:lnTo>
                          <a:pt x="38" y="164"/>
                        </a:lnTo>
                        <a:lnTo>
                          <a:pt x="46" y="159"/>
                        </a:lnTo>
                        <a:lnTo>
                          <a:pt x="58" y="151"/>
                        </a:lnTo>
                        <a:lnTo>
                          <a:pt x="64" y="147"/>
                        </a:lnTo>
                        <a:lnTo>
                          <a:pt x="226" y="116"/>
                        </a:lnTo>
                        <a:lnTo>
                          <a:pt x="389" y="0"/>
                        </a:lnTo>
                        <a:lnTo>
                          <a:pt x="584" y="1"/>
                        </a:lnTo>
                        <a:lnTo>
                          <a:pt x="687" y="112"/>
                        </a:lnTo>
                        <a:lnTo>
                          <a:pt x="846" y="150"/>
                        </a:lnTo>
                        <a:lnTo>
                          <a:pt x="823" y="269"/>
                        </a:lnTo>
                        <a:lnTo>
                          <a:pt x="4" y="269"/>
                        </a:lnTo>
                        <a:close/>
                      </a:path>
                    </a:pathLst>
                  </a:custGeom>
                  <a:grp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47" name="Freeform 891"/>
                  <p:cNvSpPr>
                    <a:spLocks/>
                  </p:cNvSpPr>
                  <p:nvPr/>
                </p:nvSpPr>
                <p:spPr bwMode="auto">
                  <a:xfrm>
                    <a:off x="3267" y="2312"/>
                    <a:ext cx="529" cy="169"/>
                  </a:xfrm>
                  <a:custGeom>
                    <a:avLst/>
                    <a:gdLst/>
                    <a:ahLst/>
                    <a:cxnLst>
                      <a:cxn ang="0">
                        <a:pos x="4" y="269"/>
                      </a:cxn>
                      <a:cxn ang="0">
                        <a:pos x="3" y="263"/>
                      </a:cxn>
                      <a:cxn ang="0">
                        <a:pos x="1" y="257"/>
                      </a:cxn>
                      <a:cxn ang="0">
                        <a:pos x="0" y="249"/>
                      </a:cxn>
                      <a:cxn ang="0">
                        <a:pos x="0" y="243"/>
                      </a:cxn>
                      <a:cxn ang="0">
                        <a:pos x="0" y="231"/>
                      </a:cxn>
                      <a:cxn ang="0">
                        <a:pos x="3" y="219"/>
                      </a:cxn>
                      <a:cxn ang="0">
                        <a:pos x="6" y="207"/>
                      </a:cxn>
                      <a:cxn ang="0">
                        <a:pos x="9" y="196"/>
                      </a:cxn>
                      <a:cxn ang="0">
                        <a:pos x="14" y="188"/>
                      </a:cxn>
                      <a:cxn ang="0">
                        <a:pos x="18" y="181"/>
                      </a:cxn>
                      <a:cxn ang="0">
                        <a:pos x="24" y="176"/>
                      </a:cxn>
                      <a:cxn ang="0">
                        <a:pos x="30" y="170"/>
                      </a:cxn>
                      <a:cxn ang="0">
                        <a:pos x="38" y="164"/>
                      </a:cxn>
                      <a:cxn ang="0">
                        <a:pos x="46" y="159"/>
                      </a:cxn>
                      <a:cxn ang="0">
                        <a:pos x="58" y="151"/>
                      </a:cxn>
                      <a:cxn ang="0">
                        <a:pos x="64" y="147"/>
                      </a:cxn>
                      <a:cxn ang="0">
                        <a:pos x="226" y="116"/>
                      </a:cxn>
                      <a:cxn ang="0">
                        <a:pos x="389" y="0"/>
                      </a:cxn>
                      <a:cxn ang="0">
                        <a:pos x="584" y="1"/>
                      </a:cxn>
                      <a:cxn ang="0">
                        <a:pos x="687" y="112"/>
                      </a:cxn>
                      <a:cxn ang="0">
                        <a:pos x="846" y="150"/>
                      </a:cxn>
                      <a:cxn ang="0">
                        <a:pos x="823" y="269"/>
                      </a:cxn>
                      <a:cxn ang="0">
                        <a:pos x="4" y="269"/>
                      </a:cxn>
                    </a:cxnLst>
                    <a:rect l="0" t="0" r="r" b="b"/>
                    <a:pathLst>
                      <a:path w="846" h="269">
                        <a:moveTo>
                          <a:pt x="4" y="269"/>
                        </a:moveTo>
                        <a:lnTo>
                          <a:pt x="3" y="263"/>
                        </a:lnTo>
                        <a:lnTo>
                          <a:pt x="1" y="257"/>
                        </a:lnTo>
                        <a:lnTo>
                          <a:pt x="0" y="249"/>
                        </a:lnTo>
                        <a:lnTo>
                          <a:pt x="0" y="243"/>
                        </a:lnTo>
                        <a:lnTo>
                          <a:pt x="0" y="231"/>
                        </a:lnTo>
                        <a:lnTo>
                          <a:pt x="3" y="219"/>
                        </a:lnTo>
                        <a:lnTo>
                          <a:pt x="6" y="207"/>
                        </a:lnTo>
                        <a:lnTo>
                          <a:pt x="9" y="196"/>
                        </a:lnTo>
                        <a:lnTo>
                          <a:pt x="14" y="188"/>
                        </a:lnTo>
                        <a:lnTo>
                          <a:pt x="18" y="181"/>
                        </a:lnTo>
                        <a:lnTo>
                          <a:pt x="24" y="176"/>
                        </a:lnTo>
                        <a:lnTo>
                          <a:pt x="30" y="170"/>
                        </a:lnTo>
                        <a:lnTo>
                          <a:pt x="38" y="164"/>
                        </a:lnTo>
                        <a:lnTo>
                          <a:pt x="46" y="159"/>
                        </a:lnTo>
                        <a:lnTo>
                          <a:pt x="58" y="151"/>
                        </a:lnTo>
                        <a:lnTo>
                          <a:pt x="64" y="147"/>
                        </a:lnTo>
                        <a:lnTo>
                          <a:pt x="226" y="116"/>
                        </a:lnTo>
                        <a:lnTo>
                          <a:pt x="389" y="0"/>
                        </a:lnTo>
                        <a:lnTo>
                          <a:pt x="584" y="1"/>
                        </a:lnTo>
                        <a:lnTo>
                          <a:pt x="687" y="112"/>
                        </a:lnTo>
                        <a:lnTo>
                          <a:pt x="846" y="150"/>
                        </a:lnTo>
                        <a:lnTo>
                          <a:pt x="823" y="269"/>
                        </a:lnTo>
                        <a:lnTo>
                          <a:pt x="4" y="269"/>
                        </a:lnTo>
                        <a:close/>
                      </a:path>
                    </a:pathLst>
                  </a:custGeom>
                  <a:grp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48" name="Oval 892"/>
                  <p:cNvSpPr>
                    <a:spLocks noChangeArrowheads="1"/>
                  </p:cNvSpPr>
                  <p:nvPr/>
                </p:nvSpPr>
                <p:spPr bwMode="auto">
                  <a:xfrm>
                    <a:off x="3637" y="2436"/>
                    <a:ext cx="86" cy="85"/>
                  </a:xfrm>
                  <a:prstGeom prst="ellipse">
                    <a:avLst/>
                  </a:prstGeom>
                  <a:grp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49" name="Oval 893"/>
                  <p:cNvSpPr>
                    <a:spLocks noChangeArrowheads="1"/>
                  </p:cNvSpPr>
                  <p:nvPr/>
                </p:nvSpPr>
                <p:spPr bwMode="auto">
                  <a:xfrm>
                    <a:off x="3347" y="2436"/>
                    <a:ext cx="86" cy="85"/>
                  </a:xfrm>
                  <a:prstGeom prst="ellipse">
                    <a:avLst/>
                  </a:prstGeom>
                  <a:grp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grpSp>
                <p:nvGrpSpPr>
                  <p:cNvPr id="150" name="Group 894"/>
                  <p:cNvGrpSpPr>
                    <a:grpSpLocks/>
                  </p:cNvGrpSpPr>
                  <p:nvPr/>
                </p:nvGrpSpPr>
                <p:grpSpPr bwMode="auto">
                  <a:xfrm>
                    <a:off x="3367" y="2323"/>
                    <a:ext cx="336" cy="180"/>
                    <a:chOff x="3367" y="2323"/>
                    <a:chExt cx="336" cy="180"/>
                  </a:xfrm>
                  <a:grpFill/>
                </p:grpSpPr>
                <p:sp>
                  <p:nvSpPr>
                    <p:cNvPr id="151" name="Oval 895"/>
                    <p:cNvSpPr>
                      <a:spLocks noChangeArrowheads="1"/>
                    </p:cNvSpPr>
                    <p:nvPr/>
                  </p:nvSpPr>
                  <p:spPr bwMode="auto">
                    <a:xfrm>
                      <a:off x="3656" y="2456"/>
                      <a:ext cx="47" cy="47"/>
                    </a:xfrm>
                    <a:prstGeom prst="ellipse">
                      <a:avLst/>
                    </a:prstGeom>
                    <a:solidFill>
                      <a:schemeClr val="bg1"/>
                    </a:solid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52" name="Oval 896"/>
                    <p:cNvSpPr>
                      <a:spLocks noChangeArrowheads="1"/>
                    </p:cNvSpPr>
                    <p:nvPr/>
                  </p:nvSpPr>
                  <p:spPr bwMode="auto">
                    <a:xfrm>
                      <a:off x="3367" y="2456"/>
                      <a:ext cx="48" cy="47"/>
                    </a:xfrm>
                    <a:prstGeom prst="ellipse">
                      <a:avLst/>
                    </a:prstGeom>
                    <a:solidFill>
                      <a:schemeClr val="bg1"/>
                    </a:solid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53" name="Freeform 897"/>
                    <p:cNvSpPr>
                      <a:spLocks/>
                    </p:cNvSpPr>
                    <p:nvPr/>
                  </p:nvSpPr>
                  <p:spPr bwMode="auto">
                    <a:xfrm>
                      <a:off x="3438" y="2323"/>
                      <a:ext cx="113" cy="54"/>
                    </a:xfrm>
                    <a:custGeom>
                      <a:avLst/>
                      <a:gdLst/>
                      <a:ahLst/>
                      <a:cxnLst>
                        <a:cxn ang="0">
                          <a:pos x="0" y="86"/>
                        </a:cxn>
                        <a:cxn ang="0">
                          <a:pos x="116" y="0"/>
                        </a:cxn>
                        <a:cxn ang="0">
                          <a:pos x="180" y="0"/>
                        </a:cxn>
                        <a:cxn ang="0">
                          <a:pos x="180" y="86"/>
                        </a:cxn>
                        <a:cxn ang="0">
                          <a:pos x="0" y="86"/>
                        </a:cxn>
                      </a:cxnLst>
                      <a:rect l="0" t="0" r="r" b="b"/>
                      <a:pathLst>
                        <a:path w="180" h="86">
                          <a:moveTo>
                            <a:pt x="0" y="86"/>
                          </a:moveTo>
                          <a:lnTo>
                            <a:pt x="116" y="0"/>
                          </a:lnTo>
                          <a:lnTo>
                            <a:pt x="180" y="0"/>
                          </a:lnTo>
                          <a:lnTo>
                            <a:pt x="180" y="86"/>
                          </a:lnTo>
                          <a:lnTo>
                            <a:pt x="0" y="86"/>
                          </a:lnTo>
                          <a:close/>
                        </a:path>
                      </a:pathLst>
                    </a:custGeom>
                    <a:solidFill>
                      <a:schemeClr val="bg1"/>
                    </a:solidFill>
                    <a:ln w="9525">
                      <a:noFill/>
                      <a:round/>
                      <a:headEnd/>
                      <a:tailEnd/>
                    </a:ln>
                  </p:spPr>
                  <p:txBody>
                    <a:bodyPr/>
                    <a:lstStyle/>
                    <a:p>
                      <a:pPr defTabSz="778832" fontAlgn="base">
                        <a:spcBef>
                          <a:spcPct val="0"/>
                        </a:spcBef>
                        <a:spcAft>
                          <a:spcPct val="0"/>
                        </a:spcAft>
                      </a:pPr>
                      <a:endParaRPr lang="en-US" sz="1100" b="1" dirty="0">
                        <a:solidFill>
                          <a:srgbClr val="000000"/>
                        </a:solidFill>
                      </a:endParaRPr>
                    </a:p>
                  </p:txBody>
                </p:sp>
                <p:sp>
                  <p:nvSpPr>
                    <p:cNvPr id="154" name="Rectangle 898"/>
                    <p:cNvSpPr>
                      <a:spLocks noChangeArrowheads="1"/>
                    </p:cNvSpPr>
                    <p:nvPr/>
                  </p:nvSpPr>
                  <p:spPr bwMode="auto">
                    <a:xfrm>
                      <a:off x="3562" y="2323"/>
                      <a:ext cx="108" cy="5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694 w 18860"/>
                        <a:gd name="connsiteY0" fmla="*/ 1633 h 13266"/>
                        <a:gd name="connsiteX1" fmla="*/ 12694 w 18860"/>
                        <a:gd name="connsiteY1" fmla="*/ 1633 h 13266"/>
                        <a:gd name="connsiteX2" fmla="*/ 18860 w 18860"/>
                        <a:gd name="connsiteY2" fmla="*/ 11432 h 13266"/>
                        <a:gd name="connsiteX3" fmla="*/ 2694 w 18860"/>
                        <a:gd name="connsiteY3" fmla="*/ 11633 h 13266"/>
                        <a:gd name="connsiteX4" fmla="*/ 2694 w 18860"/>
                        <a:gd name="connsiteY4" fmla="*/ 1633 h 13266"/>
                        <a:gd name="connsiteX0" fmla="*/ 2694 w 18860"/>
                        <a:gd name="connsiteY0" fmla="*/ 1633 h 13266"/>
                        <a:gd name="connsiteX1" fmla="*/ 12694 w 18860"/>
                        <a:gd name="connsiteY1" fmla="*/ 1633 h 13266"/>
                        <a:gd name="connsiteX2" fmla="*/ 18860 w 18860"/>
                        <a:gd name="connsiteY2" fmla="*/ 11432 h 13266"/>
                        <a:gd name="connsiteX3" fmla="*/ 2694 w 18860"/>
                        <a:gd name="connsiteY3" fmla="*/ 11633 h 13266"/>
                        <a:gd name="connsiteX4" fmla="*/ 2694 w 18860"/>
                        <a:gd name="connsiteY4" fmla="*/ 1633 h 13266"/>
                        <a:gd name="connsiteX0" fmla="*/ 2694 w 18860"/>
                        <a:gd name="connsiteY0" fmla="*/ 1633 h 13266"/>
                        <a:gd name="connsiteX1" fmla="*/ 12694 w 18860"/>
                        <a:gd name="connsiteY1" fmla="*/ 1633 h 13266"/>
                        <a:gd name="connsiteX2" fmla="*/ 18860 w 18860"/>
                        <a:gd name="connsiteY2" fmla="*/ 11432 h 13266"/>
                        <a:gd name="connsiteX3" fmla="*/ 2694 w 18860"/>
                        <a:gd name="connsiteY3" fmla="*/ 11633 h 13266"/>
                        <a:gd name="connsiteX4" fmla="*/ 2694 w 18860"/>
                        <a:gd name="connsiteY4" fmla="*/ 1633 h 13266"/>
                        <a:gd name="connsiteX0" fmla="*/ 2694 w 18860"/>
                        <a:gd name="connsiteY0" fmla="*/ 1633 h 13266"/>
                        <a:gd name="connsiteX1" fmla="*/ 12694 w 18860"/>
                        <a:gd name="connsiteY1" fmla="*/ 1633 h 13266"/>
                        <a:gd name="connsiteX2" fmla="*/ 18860 w 18860"/>
                        <a:gd name="connsiteY2" fmla="*/ 11432 h 13266"/>
                        <a:gd name="connsiteX3" fmla="*/ 2694 w 18860"/>
                        <a:gd name="connsiteY3" fmla="*/ 11633 h 13266"/>
                        <a:gd name="connsiteX4" fmla="*/ 2694 w 18860"/>
                        <a:gd name="connsiteY4" fmla="*/ 1633 h 13266"/>
                        <a:gd name="connsiteX0" fmla="*/ 2694 w 18860"/>
                        <a:gd name="connsiteY0" fmla="*/ 3244 h 14877"/>
                        <a:gd name="connsiteX1" fmla="*/ 12694 w 18860"/>
                        <a:gd name="connsiteY1" fmla="*/ 3244 h 14877"/>
                        <a:gd name="connsiteX2" fmla="*/ 18860 w 18860"/>
                        <a:gd name="connsiteY2" fmla="*/ 13043 h 14877"/>
                        <a:gd name="connsiteX3" fmla="*/ 2694 w 18860"/>
                        <a:gd name="connsiteY3" fmla="*/ 13244 h 14877"/>
                        <a:gd name="connsiteX4" fmla="*/ 2694 w 18860"/>
                        <a:gd name="connsiteY4" fmla="*/ 3244 h 14877"/>
                        <a:gd name="connsiteX0" fmla="*/ 2694 w 18860"/>
                        <a:gd name="connsiteY0" fmla="*/ 223 h 11856"/>
                        <a:gd name="connsiteX1" fmla="*/ 12694 w 18860"/>
                        <a:gd name="connsiteY1" fmla="*/ 223 h 11856"/>
                        <a:gd name="connsiteX2" fmla="*/ 18860 w 18860"/>
                        <a:gd name="connsiteY2" fmla="*/ 10022 h 11856"/>
                        <a:gd name="connsiteX3" fmla="*/ 2694 w 18860"/>
                        <a:gd name="connsiteY3" fmla="*/ 10223 h 11856"/>
                        <a:gd name="connsiteX4" fmla="*/ 2694 w 18860"/>
                        <a:gd name="connsiteY4" fmla="*/ 223 h 11856"/>
                        <a:gd name="connsiteX0" fmla="*/ 0 w 16166"/>
                        <a:gd name="connsiteY0" fmla="*/ 223 h 11856"/>
                        <a:gd name="connsiteX1" fmla="*/ 10000 w 16166"/>
                        <a:gd name="connsiteY1" fmla="*/ 223 h 11856"/>
                        <a:gd name="connsiteX2" fmla="*/ 16166 w 16166"/>
                        <a:gd name="connsiteY2" fmla="*/ 10022 h 11856"/>
                        <a:gd name="connsiteX3" fmla="*/ 0 w 16166"/>
                        <a:gd name="connsiteY3" fmla="*/ 10223 h 11856"/>
                        <a:gd name="connsiteX4" fmla="*/ 0 w 16166"/>
                        <a:gd name="connsiteY4" fmla="*/ 223 h 11856"/>
                        <a:gd name="connsiteX0" fmla="*/ 0 w 16166"/>
                        <a:gd name="connsiteY0" fmla="*/ 223 h 10648"/>
                        <a:gd name="connsiteX1" fmla="*/ 10000 w 16166"/>
                        <a:gd name="connsiteY1" fmla="*/ 223 h 10648"/>
                        <a:gd name="connsiteX2" fmla="*/ 16166 w 16166"/>
                        <a:gd name="connsiteY2" fmla="*/ 10022 h 10648"/>
                        <a:gd name="connsiteX3" fmla="*/ 0 w 16166"/>
                        <a:gd name="connsiteY3" fmla="*/ 10223 h 10648"/>
                        <a:gd name="connsiteX4" fmla="*/ 0 w 16166"/>
                        <a:gd name="connsiteY4" fmla="*/ 223 h 10648"/>
                        <a:gd name="connsiteX0" fmla="*/ 0 w 16166"/>
                        <a:gd name="connsiteY0" fmla="*/ 0 h 10425"/>
                        <a:gd name="connsiteX1" fmla="*/ 10000 w 16166"/>
                        <a:gd name="connsiteY1" fmla="*/ 0 h 10425"/>
                        <a:gd name="connsiteX2" fmla="*/ 16166 w 16166"/>
                        <a:gd name="connsiteY2" fmla="*/ 9799 h 10425"/>
                        <a:gd name="connsiteX3" fmla="*/ 0 w 16166"/>
                        <a:gd name="connsiteY3" fmla="*/ 10000 h 10425"/>
                        <a:gd name="connsiteX4" fmla="*/ 0 w 16166"/>
                        <a:gd name="connsiteY4" fmla="*/ 0 h 10425"/>
                        <a:gd name="connsiteX0" fmla="*/ 0 w 16166"/>
                        <a:gd name="connsiteY0" fmla="*/ 0 h 10425"/>
                        <a:gd name="connsiteX1" fmla="*/ 10000 w 16166"/>
                        <a:gd name="connsiteY1" fmla="*/ 0 h 10425"/>
                        <a:gd name="connsiteX2" fmla="*/ 16166 w 16166"/>
                        <a:gd name="connsiteY2" fmla="*/ 9799 h 10425"/>
                        <a:gd name="connsiteX3" fmla="*/ 0 w 16166"/>
                        <a:gd name="connsiteY3" fmla="*/ 10000 h 10425"/>
                        <a:gd name="connsiteX4" fmla="*/ 0 w 16166"/>
                        <a:gd name="connsiteY4" fmla="*/ 0 h 10425"/>
                        <a:gd name="connsiteX0" fmla="*/ 0 w 16166"/>
                        <a:gd name="connsiteY0" fmla="*/ 0 h 10000"/>
                        <a:gd name="connsiteX1" fmla="*/ 10000 w 16166"/>
                        <a:gd name="connsiteY1" fmla="*/ 0 h 10000"/>
                        <a:gd name="connsiteX2" fmla="*/ 16166 w 16166"/>
                        <a:gd name="connsiteY2" fmla="*/ 9799 h 10000"/>
                        <a:gd name="connsiteX3" fmla="*/ 0 w 16166"/>
                        <a:gd name="connsiteY3" fmla="*/ 10000 h 10000"/>
                        <a:gd name="connsiteX4" fmla="*/ 0 w 16166"/>
                        <a:gd name="connsiteY4" fmla="*/ 0 h 10000"/>
                        <a:gd name="connsiteX0" fmla="*/ 0 w 16166"/>
                        <a:gd name="connsiteY0" fmla="*/ 0 h 10054"/>
                        <a:gd name="connsiteX1" fmla="*/ 10000 w 16166"/>
                        <a:gd name="connsiteY1" fmla="*/ 0 h 10054"/>
                        <a:gd name="connsiteX2" fmla="*/ 16166 w 16166"/>
                        <a:gd name="connsiteY2" fmla="*/ 9799 h 10054"/>
                        <a:gd name="connsiteX3" fmla="*/ 0 w 16166"/>
                        <a:gd name="connsiteY3" fmla="*/ 10000 h 10054"/>
                        <a:gd name="connsiteX4" fmla="*/ 0 w 16166"/>
                        <a:gd name="connsiteY4" fmla="*/ 0 h 10054"/>
                        <a:gd name="connsiteX0" fmla="*/ 0 w 16166"/>
                        <a:gd name="connsiteY0" fmla="*/ 0 h 10054"/>
                        <a:gd name="connsiteX1" fmla="*/ 10000 w 16166"/>
                        <a:gd name="connsiteY1" fmla="*/ 0 h 10054"/>
                        <a:gd name="connsiteX2" fmla="*/ 16166 w 16166"/>
                        <a:gd name="connsiteY2" fmla="*/ 9799 h 10054"/>
                        <a:gd name="connsiteX3" fmla="*/ 0 w 16166"/>
                        <a:gd name="connsiteY3" fmla="*/ 10000 h 10054"/>
                        <a:gd name="connsiteX4" fmla="*/ 0 w 16166"/>
                        <a:gd name="connsiteY4" fmla="*/ 0 h 10054"/>
                        <a:gd name="connsiteX0" fmla="*/ 0 w 16166"/>
                        <a:gd name="connsiteY0" fmla="*/ 0 h 10000"/>
                        <a:gd name="connsiteX1" fmla="*/ 10000 w 16166"/>
                        <a:gd name="connsiteY1" fmla="*/ 0 h 10000"/>
                        <a:gd name="connsiteX2" fmla="*/ 16166 w 16166"/>
                        <a:gd name="connsiteY2" fmla="*/ 9799 h 10000"/>
                        <a:gd name="connsiteX3" fmla="*/ 0 w 16166"/>
                        <a:gd name="connsiteY3" fmla="*/ 10000 h 10000"/>
                        <a:gd name="connsiteX4" fmla="*/ 0 w 16166"/>
                        <a:gd name="connsiteY4" fmla="*/ 0 h 10000"/>
                        <a:gd name="connsiteX0" fmla="*/ 0 w 16166"/>
                        <a:gd name="connsiteY0" fmla="*/ 0 h 10054"/>
                        <a:gd name="connsiteX1" fmla="*/ 10000 w 16166"/>
                        <a:gd name="connsiteY1" fmla="*/ 0 h 10054"/>
                        <a:gd name="connsiteX2" fmla="*/ 16166 w 16166"/>
                        <a:gd name="connsiteY2" fmla="*/ 9799 h 10054"/>
                        <a:gd name="connsiteX3" fmla="*/ 0 w 16166"/>
                        <a:gd name="connsiteY3" fmla="*/ 10000 h 10054"/>
                        <a:gd name="connsiteX4" fmla="*/ 0 w 16166"/>
                        <a:gd name="connsiteY4" fmla="*/ 0 h 10054"/>
                        <a:gd name="connsiteX0" fmla="*/ 0 w 16166"/>
                        <a:gd name="connsiteY0" fmla="*/ 0 h 10054"/>
                        <a:gd name="connsiteX1" fmla="*/ 10000 w 16166"/>
                        <a:gd name="connsiteY1" fmla="*/ 0 h 10054"/>
                        <a:gd name="connsiteX2" fmla="*/ 16166 w 16166"/>
                        <a:gd name="connsiteY2" fmla="*/ 9799 h 10054"/>
                        <a:gd name="connsiteX3" fmla="*/ 0 w 16166"/>
                        <a:gd name="connsiteY3" fmla="*/ 10000 h 10054"/>
                        <a:gd name="connsiteX4" fmla="*/ 0 w 16166"/>
                        <a:gd name="connsiteY4" fmla="*/ 0 h 1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6" h="10054">
                          <a:moveTo>
                            <a:pt x="0" y="0"/>
                          </a:moveTo>
                          <a:lnTo>
                            <a:pt x="10000" y="0"/>
                          </a:lnTo>
                          <a:cubicBezTo>
                            <a:pt x="12694" y="3244"/>
                            <a:pt x="14111" y="6533"/>
                            <a:pt x="16166" y="9799"/>
                          </a:cubicBezTo>
                          <a:cubicBezTo>
                            <a:pt x="4564" y="9866"/>
                            <a:pt x="6068" y="10054"/>
                            <a:pt x="0" y="10000"/>
                          </a:cubicBezTo>
                          <a:cubicBezTo>
                            <a:pt x="65" y="6555"/>
                            <a:pt x="0" y="3333"/>
                            <a:pt x="0" y="0"/>
                          </a:cubicBezTo>
                          <a:close/>
                        </a:path>
                      </a:pathLst>
                    </a:custGeom>
                    <a:solidFill>
                      <a:schemeClr val="bg1"/>
                    </a:solidFill>
                    <a:ln w="9525">
                      <a:noFill/>
                      <a:miter lim="800000"/>
                      <a:headEnd/>
                      <a:tailEnd/>
                    </a:ln>
                  </p:spPr>
                  <p:txBody>
                    <a:bodyPr/>
                    <a:lstStyle/>
                    <a:p>
                      <a:pPr defTabSz="778832" fontAlgn="base">
                        <a:spcBef>
                          <a:spcPct val="0"/>
                        </a:spcBef>
                        <a:spcAft>
                          <a:spcPct val="0"/>
                        </a:spcAft>
                      </a:pPr>
                      <a:endParaRPr lang="en-US" sz="1100" b="1" dirty="0">
                        <a:solidFill>
                          <a:srgbClr val="000000"/>
                        </a:solidFill>
                      </a:endParaRPr>
                    </a:p>
                  </p:txBody>
                </p:sp>
              </p:grpSp>
            </p:grpSp>
            <p:sp>
              <p:nvSpPr>
                <p:cNvPr id="145" name="Oval 144"/>
                <p:cNvSpPr/>
                <p:nvPr/>
              </p:nvSpPr>
              <p:spPr>
                <a:xfrm>
                  <a:off x="3630568" y="3617199"/>
                  <a:ext cx="107111" cy="107111"/>
                </a:xfrm>
                <a:prstGeom prst="ellipse">
                  <a:avLst/>
                </a:prstGeom>
                <a:solidFill>
                  <a:schemeClr val="accent3"/>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defTabSz="778832" fontAlgn="base">
                    <a:lnSpc>
                      <a:spcPct val="90000"/>
                    </a:lnSpc>
                    <a:spcBef>
                      <a:spcPts val="341"/>
                    </a:spcBef>
                    <a:spcAft>
                      <a:spcPct val="0"/>
                    </a:spcAft>
                  </a:pPr>
                  <a:endParaRPr lang="en-US" sz="1300" dirty="0" smtClean="0">
                    <a:solidFill>
                      <a:srgbClr val="000000"/>
                    </a:solidFill>
                  </a:endParaRPr>
                </a:p>
              </p:txBody>
            </p:sp>
          </p:grpSp>
          <p:grpSp>
            <p:nvGrpSpPr>
              <p:cNvPr id="129" name="Group 53"/>
              <p:cNvGrpSpPr/>
              <p:nvPr/>
            </p:nvGrpSpPr>
            <p:grpSpPr>
              <a:xfrm flipH="1">
                <a:off x="6566514" y="4797946"/>
                <a:ext cx="582049" cy="335824"/>
                <a:chOff x="6775900" y="4453987"/>
                <a:chExt cx="1150937" cy="844550"/>
              </a:xfrm>
              <a:solidFill>
                <a:schemeClr val="accent3"/>
              </a:solidFill>
            </p:grpSpPr>
            <p:sp>
              <p:nvSpPr>
                <p:cNvPr id="131" name="Freeform 72"/>
                <p:cNvSpPr>
                  <a:spLocks noEditPoints="1"/>
                </p:cNvSpPr>
                <p:nvPr/>
              </p:nvSpPr>
              <p:spPr bwMode="auto">
                <a:xfrm flipH="1">
                  <a:off x="6921950" y="4453987"/>
                  <a:ext cx="1004887" cy="844550"/>
                </a:xfrm>
                <a:custGeom>
                  <a:avLst/>
                  <a:gdLst>
                    <a:gd name="T0" fmla="*/ 441 w 1314"/>
                    <a:gd name="T1" fmla="*/ 1043 h 1104"/>
                    <a:gd name="T2" fmla="*/ 422 w 1314"/>
                    <a:gd name="T3" fmla="*/ 970 h 1104"/>
                    <a:gd name="T4" fmla="*/ 429 w 1314"/>
                    <a:gd name="T5" fmla="*/ 938 h 1104"/>
                    <a:gd name="T6" fmla="*/ 416 w 1314"/>
                    <a:gd name="T7" fmla="*/ 911 h 1104"/>
                    <a:gd name="T8" fmla="*/ 413 w 1314"/>
                    <a:gd name="T9" fmla="*/ 872 h 1104"/>
                    <a:gd name="T10" fmla="*/ 421 w 1314"/>
                    <a:gd name="T11" fmla="*/ 856 h 1104"/>
                    <a:gd name="T12" fmla="*/ 245 w 1314"/>
                    <a:gd name="T13" fmla="*/ 820 h 1104"/>
                    <a:gd name="T14" fmla="*/ 64 w 1314"/>
                    <a:gd name="T15" fmla="*/ 856 h 1104"/>
                    <a:gd name="T16" fmla="*/ 72 w 1314"/>
                    <a:gd name="T17" fmla="*/ 872 h 1104"/>
                    <a:gd name="T18" fmla="*/ 69 w 1314"/>
                    <a:gd name="T19" fmla="*/ 911 h 1104"/>
                    <a:gd name="T20" fmla="*/ 57 w 1314"/>
                    <a:gd name="T21" fmla="*/ 938 h 1104"/>
                    <a:gd name="T22" fmla="*/ 63 w 1314"/>
                    <a:gd name="T23" fmla="*/ 970 h 1104"/>
                    <a:gd name="T24" fmla="*/ 44 w 1314"/>
                    <a:gd name="T25" fmla="*/ 1043 h 1104"/>
                    <a:gd name="T26" fmla="*/ 3 w 1314"/>
                    <a:gd name="T27" fmla="*/ 1078 h 1104"/>
                    <a:gd name="T28" fmla="*/ 243 w 1314"/>
                    <a:gd name="T29" fmla="*/ 1104 h 1104"/>
                    <a:gd name="T30" fmla="*/ 482 w 1314"/>
                    <a:gd name="T31" fmla="*/ 1078 h 1104"/>
                    <a:gd name="T32" fmla="*/ 494 w 1314"/>
                    <a:gd name="T33" fmla="*/ 643 h 1104"/>
                    <a:gd name="T34" fmla="*/ 272 w 1314"/>
                    <a:gd name="T35" fmla="*/ 594 h 1104"/>
                    <a:gd name="T36" fmla="*/ 230 w 1314"/>
                    <a:gd name="T37" fmla="*/ 561 h 1104"/>
                    <a:gd name="T38" fmla="*/ 83 w 1314"/>
                    <a:gd name="T39" fmla="*/ 764 h 1104"/>
                    <a:gd name="T40" fmla="*/ 247 w 1314"/>
                    <a:gd name="T41" fmla="*/ 787 h 1104"/>
                    <a:gd name="T42" fmla="*/ 412 w 1314"/>
                    <a:gd name="T43" fmla="*/ 764 h 1104"/>
                    <a:gd name="T44" fmla="*/ 526 w 1314"/>
                    <a:gd name="T45" fmla="*/ 651 h 1104"/>
                    <a:gd name="T46" fmla="*/ 494 w 1314"/>
                    <a:gd name="T47" fmla="*/ 643 h 1104"/>
                    <a:gd name="T48" fmla="*/ 1273 w 1314"/>
                    <a:gd name="T49" fmla="*/ 364 h 1104"/>
                    <a:gd name="T50" fmla="*/ 1184 w 1314"/>
                    <a:gd name="T51" fmla="*/ 308 h 1104"/>
                    <a:gd name="T52" fmla="*/ 1032 w 1314"/>
                    <a:gd name="T53" fmla="*/ 262 h 1104"/>
                    <a:gd name="T54" fmla="*/ 668 w 1314"/>
                    <a:gd name="T55" fmla="*/ 22 h 1104"/>
                    <a:gd name="T56" fmla="*/ 551 w 1314"/>
                    <a:gd name="T57" fmla="*/ 91 h 1104"/>
                    <a:gd name="T58" fmla="*/ 747 w 1314"/>
                    <a:gd name="T59" fmla="*/ 169 h 1104"/>
                    <a:gd name="T60" fmla="*/ 654 w 1314"/>
                    <a:gd name="T61" fmla="*/ 277 h 1104"/>
                    <a:gd name="T62" fmla="*/ 971 w 1314"/>
                    <a:gd name="T63" fmla="*/ 349 h 1104"/>
                    <a:gd name="T64" fmla="*/ 1078 w 1314"/>
                    <a:gd name="T65" fmla="*/ 403 h 1104"/>
                    <a:gd name="T66" fmla="*/ 1153 w 1314"/>
                    <a:gd name="T67" fmla="*/ 501 h 1104"/>
                    <a:gd name="T68" fmla="*/ 1209 w 1314"/>
                    <a:gd name="T69" fmla="*/ 478 h 1104"/>
                    <a:gd name="T70" fmla="*/ 1242 w 1314"/>
                    <a:gd name="T71" fmla="*/ 496 h 1104"/>
                    <a:gd name="T72" fmla="*/ 1274 w 1314"/>
                    <a:gd name="T73" fmla="*/ 522 h 1104"/>
                    <a:gd name="T74" fmla="*/ 1277 w 1314"/>
                    <a:gd name="T75" fmla="*/ 345 h 1104"/>
                    <a:gd name="T76" fmla="*/ 1118 w 1314"/>
                    <a:gd name="T77" fmla="*/ 351 h 1104"/>
                    <a:gd name="T78" fmla="*/ 1158 w 1314"/>
                    <a:gd name="T79" fmla="*/ 374 h 1104"/>
                    <a:gd name="T80" fmla="*/ 1143 w 1314"/>
                    <a:gd name="T81" fmla="*/ 432 h 1104"/>
                    <a:gd name="T82" fmla="*/ 1128 w 1314"/>
                    <a:gd name="T83" fmla="*/ 326 h 1104"/>
                    <a:gd name="T84" fmla="*/ 1227 w 1314"/>
                    <a:gd name="T85" fmla="*/ 35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4" h="1104">
                      <a:moveTo>
                        <a:pt x="482" y="1062"/>
                      </a:moveTo>
                      <a:cubicBezTo>
                        <a:pt x="482" y="1047"/>
                        <a:pt x="441" y="1043"/>
                        <a:pt x="441" y="1043"/>
                      </a:cubicBezTo>
                      <a:cubicBezTo>
                        <a:pt x="441" y="1043"/>
                        <a:pt x="434" y="988"/>
                        <a:pt x="433" y="981"/>
                      </a:cubicBezTo>
                      <a:cubicBezTo>
                        <a:pt x="431" y="973"/>
                        <a:pt x="422" y="970"/>
                        <a:pt x="422" y="970"/>
                      </a:cubicBezTo>
                      <a:cubicBezTo>
                        <a:pt x="422" y="962"/>
                        <a:pt x="422" y="962"/>
                        <a:pt x="422" y="962"/>
                      </a:cubicBezTo>
                      <a:cubicBezTo>
                        <a:pt x="426" y="962"/>
                        <a:pt x="430" y="955"/>
                        <a:pt x="429" y="938"/>
                      </a:cubicBezTo>
                      <a:cubicBezTo>
                        <a:pt x="427" y="922"/>
                        <a:pt x="417" y="919"/>
                        <a:pt x="417" y="919"/>
                      </a:cubicBezTo>
                      <a:cubicBezTo>
                        <a:pt x="416" y="911"/>
                        <a:pt x="416" y="911"/>
                        <a:pt x="416" y="911"/>
                      </a:cubicBezTo>
                      <a:cubicBezTo>
                        <a:pt x="420" y="911"/>
                        <a:pt x="424" y="906"/>
                        <a:pt x="423" y="889"/>
                      </a:cubicBezTo>
                      <a:cubicBezTo>
                        <a:pt x="422" y="872"/>
                        <a:pt x="413" y="872"/>
                        <a:pt x="413" y="872"/>
                      </a:cubicBezTo>
                      <a:cubicBezTo>
                        <a:pt x="413" y="862"/>
                        <a:pt x="413" y="862"/>
                        <a:pt x="413" y="862"/>
                      </a:cubicBezTo>
                      <a:cubicBezTo>
                        <a:pt x="421" y="862"/>
                        <a:pt x="421" y="856"/>
                        <a:pt x="421" y="856"/>
                      </a:cubicBezTo>
                      <a:cubicBezTo>
                        <a:pt x="421" y="811"/>
                        <a:pt x="421" y="811"/>
                        <a:pt x="421" y="811"/>
                      </a:cubicBezTo>
                      <a:cubicBezTo>
                        <a:pt x="421" y="811"/>
                        <a:pt x="394" y="820"/>
                        <a:pt x="245" y="820"/>
                      </a:cubicBezTo>
                      <a:cubicBezTo>
                        <a:pt x="97" y="820"/>
                        <a:pt x="64" y="811"/>
                        <a:pt x="64" y="811"/>
                      </a:cubicBezTo>
                      <a:cubicBezTo>
                        <a:pt x="64" y="856"/>
                        <a:pt x="64" y="856"/>
                        <a:pt x="64" y="856"/>
                      </a:cubicBezTo>
                      <a:cubicBezTo>
                        <a:pt x="64" y="856"/>
                        <a:pt x="64" y="862"/>
                        <a:pt x="72" y="862"/>
                      </a:cubicBezTo>
                      <a:cubicBezTo>
                        <a:pt x="72" y="872"/>
                        <a:pt x="72" y="872"/>
                        <a:pt x="72" y="872"/>
                      </a:cubicBezTo>
                      <a:cubicBezTo>
                        <a:pt x="72" y="872"/>
                        <a:pt x="64" y="872"/>
                        <a:pt x="62" y="889"/>
                      </a:cubicBezTo>
                      <a:cubicBezTo>
                        <a:pt x="61" y="906"/>
                        <a:pt x="65" y="911"/>
                        <a:pt x="69" y="911"/>
                      </a:cubicBezTo>
                      <a:cubicBezTo>
                        <a:pt x="68" y="919"/>
                        <a:pt x="68" y="919"/>
                        <a:pt x="68" y="919"/>
                      </a:cubicBezTo>
                      <a:cubicBezTo>
                        <a:pt x="68" y="919"/>
                        <a:pt x="58" y="922"/>
                        <a:pt x="57" y="938"/>
                      </a:cubicBezTo>
                      <a:cubicBezTo>
                        <a:pt x="55" y="955"/>
                        <a:pt x="59" y="962"/>
                        <a:pt x="63" y="962"/>
                      </a:cubicBezTo>
                      <a:cubicBezTo>
                        <a:pt x="63" y="970"/>
                        <a:pt x="63" y="970"/>
                        <a:pt x="63" y="970"/>
                      </a:cubicBezTo>
                      <a:cubicBezTo>
                        <a:pt x="63" y="970"/>
                        <a:pt x="54" y="973"/>
                        <a:pt x="53" y="981"/>
                      </a:cubicBezTo>
                      <a:cubicBezTo>
                        <a:pt x="51" y="988"/>
                        <a:pt x="44" y="1043"/>
                        <a:pt x="44" y="1043"/>
                      </a:cubicBezTo>
                      <a:cubicBezTo>
                        <a:pt x="44" y="1043"/>
                        <a:pt x="3" y="1047"/>
                        <a:pt x="3" y="1062"/>
                      </a:cubicBezTo>
                      <a:cubicBezTo>
                        <a:pt x="3" y="1078"/>
                        <a:pt x="3" y="1078"/>
                        <a:pt x="3" y="1078"/>
                      </a:cubicBezTo>
                      <a:cubicBezTo>
                        <a:pt x="3" y="1078"/>
                        <a:pt x="0" y="1088"/>
                        <a:pt x="28" y="1092"/>
                      </a:cubicBezTo>
                      <a:cubicBezTo>
                        <a:pt x="59" y="1097"/>
                        <a:pt x="186" y="1104"/>
                        <a:pt x="243" y="1104"/>
                      </a:cubicBezTo>
                      <a:cubicBezTo>
                        <a:pt x="299" y="1104"/>
                        <a:pt x="426" y="1097"/>
                        <a:pt x="457" y="1092"/>
                      </a:cubicBezTo>
                      <a:cubicBezTo>
                        <a:pt x="485" y="1088"/>
                        <a:pt x="482" y="1078"/>
                        <a:pt x="482" y="1078"/>
                      </a:cubicBezTo>
                      <a:lnTo>
                        <a:pt x="482" y="1062"/>
                      </a:lnTo>
                      <a:close/>
                      <a:moveTo>
                        <a:pt x="494" y="643"/>
                      </a:moveTo>
                      <a:cubicBezTo>
                        <a:pt x="475" y="684"/>
                        <a:pt x="433" y="710"/>
                        <a:pt x="388" y="710"/>
                      </a:cubicBezTo>
                      <a:cubicBezTo>
                        <a:pt x="324" y="710"/>
                        <a:pt x="272" y="658"/>
                        <a:pt x="272" y="594"/>
                      </a:cubicBezTo>
                      <a:cubicBezTo>
                        <a:pt x="272" y="574"/>
                        <a:pt x="277" y="555"/>
                        <a:pt x="287" y="538"/>
                      </a:cubicBezTo>
                      <a:cubicBezTo>
                        <a:pt x="266" y="545"/>
                        <a:pt x="247" y="553"/>
                        <a:pt x="230" y="561"/>
                      </a:cubicBezTo>
                      <a:cubicBezTo>
                        <a:pt x="160" y="597"/>
                        <a:pt x="109" y="638"/>
                        <a:pt x="100" y="668"/>
                      </a:cubicBezTo>
                      <a:cubicBezTo>
                        <a:pt x="91" y="699"/>
                        <a:pt x="83" y="764"/>
                        <a:pt x="83" y="764"/>
                      </a:cubicBezTo>
                      <a:cubicBezTo>
                        <a:pt x="83" y="764"/>
                        <a:pt x="61" y="765"/>
                        <a:pt x="61" y="771"/>
                      </a:cubicBezTo>
                      <a:cubicBezTo>
                        <a:pt x="61" y="783"/>
                        <a:pt x="79" y="787"/>
                        <a:pt x="247" y="787"/>
                      </a:cubicBezTo>
                      <a:cubicBezTo>
                        <a:pt x="415" y="788"/>
                        <a:pt x="426" y="780"/>
                        <a:pt x="426" y="772"/>
                      </a:cubicBezTo>
                      <a:cubicBezTo>
                        <a:pt x="426" y="767"/>
                        <a:pt x="412" y="764"/>
                        <a:pt x="412" y="764"/>
                      </a:cubicBezTo>
                      <a:cubicBezTo>
                        <a:pt x="412" y="753"/>
                        <a:pt x="412" y="753"/>
                        <a:pt x="412" y="753"/>
                      </a:cubicBezTo>
                      <a:cubicBezTo>
                        <a:pt x="412" y="753"/>
                        <a:pt x="477" y="706"/>
                        <a:pt x="526" y="651"/>
                      </a:cubicBezTo>
                      <a:cubicBezTo>
                        <a:pt x="547" y="627"/>
                        <a:pt x="549" y="588"/>
                        <a:pt x="534" y="559"/>
                      </a:cubicBezTo>
                      <a:lnTo>
                        <a:pt x="494" y="643"/>
                      </a:lnTo>
                      <a:close/>
                      <a:moveTo>
                        <a:pt x="1277" y="345"/>
                      </a:moveTo>
                      <a:cubicBezTo>
                        <a:pt x="1273" y="364"/>
                        <a:pt x="1273" y="364"/>
                        <a:pt x="1273" y="364"/>
                      </a:cubicBezTo>
                      <a:cubicBezTo>
                        <a:pt x="1272" y="363"/>
                        <a:pt x="1271" y="363"/>
                        <a:pt x="1270" y="363"/>
                      </a:cubicBezTo>
                      <a:cubicBezTo>
                        <a:pt x="1260" y="352"/>
                        <a:pt x="1222" y="316"/>
                        <a:pt x="1184" y="308"/>
                      </a:cubicBezTo>
                      <a:cubicBezTo>
                        <a:pt x="1138" y="298"/>
                        <a:pt x="1113" y="315"/>
                        <a:pt x="1113" y="315"/>
                      </a:cubicBezTo>
                      <a:cubicBezTo>
                        <a:pt x="1032" y="262"/>
                        <a:pt x="1032" y="262"/>
                        <a:pt x="1032" y="262"/>
                      </a:cubicBezTo>
                      <a:cubicBezTo>
                        <a:pt x="1035" y="251"/>
                        <a:pt x="1035" y="251"/>
                        <a:pt x="1035" y="251"/>
                      </a:cubicBezTo>
                      <a:cubicBezTo>
                        <a:pt x="668" y="22"/>
                        <a:pt x="668" y="22"/>
                        <a:pt x="668" y="22"/>
                      </a:cubicBezTo>
                      <a:cubicBezTo>
                        <a:pt x="668" y="22"/>
                        <a:pt x="625" y="0"/>
                        <a:pt x="581" y="30"/>
                      </a:cubicBezTo>
                      <a:cubicBezTo>
                        <a:pt x="561" y="44"/>
                        <a:pt x="553" y="65"/>
                        <a:pt x="551" y="91"/>
                      </a:cubicBezTo>
                      <a:cubicBezTo>
                        <a:pt x="574" y="58"/>
                        <a:pt x="614" y="40"/>
                        <a:pt x="656" y="46"/>
                      </a:cubicBezTo>
                      <a:cubicBezTo>
                        <a:pt x="715" y="55"/>
                        <a:pt x="756" y="110"/>
                        <a:pt x="747" y="169"/>
                      </a:cubicBezTo>
                      <a:cubicBezTo>
                        <a:pt x="741" y="213"/>
                        <a:pt x="708" y="248"/>
                        <a:pt x="666" y="259"/>
                      </a:cubicBezTo>
                      <a:cubicBezTo>
                        <a:pt x="654" y="277"/>
                        <a:pt x="654" y="277"/>
                        <a:pt x="654" y="277"/>
                      </a:cubicBezTo>
                      <a:cubicBezTo>
                        <a:pt x="723" y="292"/>
                        <a:pt x="829" y="262"/>
                        <a:pt x="866" y="282"/>
                      </a:cubicBezTo>
                      <a:cubicBezTo>
                        <a:pt x="971" y="349"/>
                        <a:pt x="971" y="349"/>
                        <a:pt x="971" y="349"/>
                      </a:cubicBezTo>
                      <a:cubicBezTo>
                        <a:pt x="981" y="342"/>
                        <a:pt x="981" y="342"/>
                        <a:pt x="981" y="342"/>
                      </a:cubicBezTo>
                      <a:cubicBezTo>
                        <a:pt x="1078" y="403"/>
                        <a:pt x="1078" y="403"/>
                        <a:pt x="1078" y="403"/>
                      </a:cubicBezTo>
                      <a:cubicBezTo>
                        <a:pt x="1078" y="403"/>
                        <a:pt x="1066" y="438"/>
                        <a:pt x="1092" y="461"/>
                      </a:cubicBezTo>
                      <a:cubicBezTo>
                        <a:pt x="1114" y="480"/>
                        <a:pt x="1129" y="496"/>
                        <a:pt x="1153" y="501"/>
                      </a:cubicBezTo>
                      <a:cubicBezTo>
                        <a:pt x="1173" y="505"/>
                        <a:pt x="1189" y="483"/>
                        <a:pt x="1182" y="465"/>
                      </a:cubicBezTo>
                      <a:cubicBezTo>
                        <a:pt x="1198" y="474"/>
                        <a:pt x="1209" y="478"/>
                        <a:pt x="1209" y="478"/>
                      </a:cubicBezTo>
                      <a:cubicBezTo>
                        <a:pt x="1209" y="478"/>
                        <a:pt x="1217" y="493"/>
                        <a:pt x="1236" y="496"/>
                      </a:cubicBezTo>
                      <a:cubicBezTo>
                        <a:pt x="1238" y="496"/>
                        <a:pt x="1240" y="496"/>
                        <a:pt x="1242" y="496"/>
                      </a:cubicBezTo>
                      <a:cubicBezTo>
                        <a:pt x="1238" y="516"/>
                        <a:pt x="1238" y="516"/>
                        <a:pt x="1238" y="516"/>
                      </a:cubicBezTo>
                      <a:cubicBezTo>
                        <a:pt x="1274" y="522"/>
                        <a:pt x="1274" y="522"/>
                        <a:pt x="1274" y="522"/>
                      </a:cubicBezTo>
                      <a:cubicBezTo>
                        <a:pt x="1314" y="351"/>
                        <a:pt x="1314" y="351"/>
                        <a:pt x="1314" y="351"/>
                      </a:cubicBezTo>
                      <a:lnTo>
                        <a:pt x="1277" y="345"/>
                      </a:lnTo>
                      <a:close/>
                      <a:moveTo>
                        <a:pt x="1227" y="359"/>
                      </a:moveTo>
                      <a:cubicBezTo>
                        <a:pt x="1181" y="325"/>
                        <a:pt x="1133" y="326"/>
                        <a:pt x="1118" y="351"/>
                      </a:cubicBezTo>
                      <a:cubicBezTo>
                        <a:pt x="1098" y="381"/>
                        <a:pt x="1121" y="404"/>
                        <a:pt x="1121" y="404"/>
                      </a:cubicBezTo>
                      <a:cubicBezTo>
                        <a:pt x="1121" y="404"/>
                        <a:pt x="1128" y="376"/>
                        <a:pt x="1158" y="374"/>
                      </a:cubicBezTo>
                      <a:cubicBezTo>
                        <a:pt x="1157" y="375"/>
                        <a:pt x="1156" y="377"/>
                        <a:pt x="1156" y="379"/>
                      </a:cubicBezTo>
                      <a:cubicBezTo>
                        <a:pt x="1149" y="394"/>
                        <a:pt x="1139" y="415"/>
                        <a:pt x="1143" y="432"/>
                      </a:cubicBezTo>
                      <a:cubicBezTo>
                        <a:pt x="1111" y="410"/>
                        <a:pt x="1111" y="410"/>
                        <a:pt x="1111" y="410"/>
                      </a:cubicBezTo>
                      <a:cubicBezTo>
                        <a:pt x="1085" y="390"/>
                        <a:pt x="1098" y="340"/>
                        <a:pt x="1128" y="326"/>
                      </a:cubicBezTo>
                      <a:cubicBezTo>
                        <a:pt x="1166" y="308"/>
                        <a:pt x="1217" y="330"/>
                        <a:pt x="1250" y="362"/>
                      </a:cubicBezTo>
                      <a:lnTo>
                        <a:pt x="1227" y="3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8572"/>
                  <a:endParaRPr lang="en-US" sz="1500" dirty="0">
                    <a:solidFill>
                      <a:srgbClr val="000000"/>
                    </a:solidFill>
                  </a:endParaRPr>
                </a:p>
              </p:txBody>
            </p:sp>
            <p:sp>
              <p:nvSpPr>
                <p:cNvPr id="132" name="Freeform 73"/>
                <p:cNvSpPr>
                  <a:spLocks/>
                </p:cNvSpPr>
                <p:nvPr/>
              </p:nvSpPr>
              <p:spPr bwMode="auto">
                <a:xfrm flipH="1">
                  <a:off x="6775900" y="4719099"/>
                  <a:ext cx="161925" cy="169863"/>
                </a:xfrm>
                <a:custGeom>
                  <a:avLst/>
                  <a:gdLst>
                    <a:gd name="T0" fmla="*/ 102 w 102"/>
                    <a:gd name="T1" fmla="*/ 47 h 107"/>
                    <a:gd name="T2" fmla="*/ 88 w 102"/>
                    <a:gd name="T3" fmla="*/ 44 h 107"/>
                    <a:gd name="T4" fmla="*/ 64 w 102"/>
                    <a:gd name="T5" fmla="*/ 25 h 107"/>
                    <a:gd name="T6" fmla="*/ 51 w 102"/>
                    <a:gd name="T7" fmla="*/ 23 h 107"/>
                    <a:gd name="T8" fmla="*/ 53 w 102"/>
                    <a:gd name="T9" fmla="*/ 15 h 107"/>
                    <a:gd name="T10" fmla="*/ 56 w 102"/>
                    <a:gd name="T11" fmla="*/ 2 h 107"/>
                    <a:gd name="T12" fmla="*/ 56 w 102"/>
                    <a:gd name="T13" fmla="*/ 2 h 107"/>
                    <a:gd name="T14" fmla="*/ 56 w 102"/>
                    <a:gd name="T15" fmla="*/ 2 h 107"/>
                    <a:gd name="T16" fmla="*/ 39 w 102"/>
                    <a:gd name="T17" fmla="*/ 0 h 107"/>
                    <a:gd name="T18" fmla="*/ 26 w 102"/>
                    <a:gd name="T19" fmla="*/ 5 h 107"/>
                    <a:gd name="T20" fmla="*/ 26 w 102"/>
                    <a:gd name="T21" fmla="*/ 5 h 107"/>
                    <a:gd name="T22" fmla="*/ 19 w 102"/>
                    <a:gd name="T23" fmla="*/ 4 h 107"/>
                    <a:gd name="T24" fmla="*/ 1 w 102"/>
                    <a:gd name="T25" fmla="*/ 82 h 107"/>
                    <a:gd name="T26" fmla="*/ 0 w 102"/>
                    <a:gd name="T27" fmla="*/ 87 h 107"/>
                    <a:gd name="T28" fmla="*/ 0 w 102"/>
                    <a:gd name="T29" fmla="*/ 87 h 107"/>
                    <a:gd name="T30" fmla="*/ 0 w 102"/>
                    <a:gd name="T31" fmla="*/ 87 h 107"/>
                    <a:gd name="T32" fmla="*/ 6 w 102"/>
                    <a:gd name="T33" fmla="*/ 88 h 107"/>
                    <a:gd name="T34" fmla="*/ 4 w 102"/>
                    <a:gd name="T35" fmla="*/ 95 h 107"/>
                    <a:gd name="T36" fmla="*/ 13 w 102"/>
                    <a:gd name="T37" fmla="*/ 104 h 107"/>
                    <a:gd name="T38" fmla="*/ 31 w 102"/>
                    <a:gd name="T39" fmla="*/ 107 h 107"/>
                    <a:gd name="T40" fmla="*/ 31 w 102"/>
                    <a:gd name="T41" fmla="*/ 107 h 107"/>
                    <a:gd name="T42" fmla="*/ 31 w 102"/>
                    <a:gd name="T43" fmla="*/ 107 h 107"/>
                    <a:gd name="T44" fmla="*/ 34 w 102"/>
                    <a:gd name="T45" fmla="*/ 94 h 107"/>
                    <a:gd name="T46" fmla="*/ 49 w 102"/>
                    <a:gd name="T47" fmla="*/ 97 h 107"/>
                    <a:gd name="T48" fmla="*/ 49 w 102"/>
                    <a:gd name="T49" fmla="*/ 97 h 107"/>
                    <a:gd name="T50" fmla="*/ 49 w 102"/>
                    <a:gd name="T51" fmla="*/ 97 h 107"/>
                    <a:gd name="T52" fmla="*/ 78 w 102"/>
                    <a:gd name="T53" fmla="*/ 88 h 107"/>
                    <a:gd name="T54" fmla="*/ 94 w 102"/>
                    <a:gd name="T55" fmla="*/ 91 h 107"/>
                    <a:gd name="T56" fmla="*/ 97 w 102"/>
                    <a:gd name="T57" fmla="*/ 78 h 107"/>
                    <a:gd name="T58" fmla="*/ 79 w 102"/>
                    <a:gd name="T59" fmla="*/ 74 h 107"/>
                    <a:gd name="T60" fmla="*/ 64 w 102"/>
                    <a:gd name="T61" fmla="*/ 77 h 107"/>
                    <a:gd name="T62" fmla="*/ 39 w 102"/>
                    <a:gd name="T63" fmla="*/ 71 h 107"/>
                    <a:gd name="T64" fmla="*/ 46 w 102"/>
                    <a:gd name="T65" fmla="*/ 45 h 107"/>
                    <a:gd name="T66" fmla="*/ 70 w 102"/>
                    <a:gd name="T67" fmla="*/ 49 h 107"/>
                    <a:gd name="T68" fmla="*/ 83 w 102"/>
                    <a:gd name="T69" fmla="*/ 57 h 107"/>
                    <a:gd name="T70" fmla="*/ 101 w 102"/>
                    <a:gd name="T71" fmla="*/ 60 h 107"/>
                    <a:gd name="T72" fmla="*/ 101 w 102"/>
                    <a:gd name="T73" fmla="*/ 60 h 107"/>
                    <a:gd name="T74" fmla="*/ 101 w 102"/>
                    <a:gd name="T75" fmla="*/ 60 h 107"/>
                    <a:gd name="T76" fmla="*/ 102 w 102"/>
                    <a:gd name="T77" fmla="*/ 4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107">
                      <a:moveTo>
                        <a:pt x="102" y="47"/>
                      </a:moveTo>
                      <a:lnTo>
                        <a:pt x="88" y="44"/>
                      </a:lnTo>
                      <a:lnTo>
                        <a:pt x="64" y="25"/>
                      </a:lnTo>
                      <a:lnTo>
                        <a:pt x="51" y="23"/>
                      </a:lnTo>
                      <a:lnTo>
                        <a:pt x="53" y="15"/>
                      </a:lnTo>
                      <a:lnTo>
                        <a:pt x="56" y="2"/>
                      </a:lnTo>
                      <a:lnTo>
                        <a:pt x="56" y="2"/>
                      </a:lnTo>
                      <a:lnTo>
                        <a:pt x="56" y="2"/>
                      </a:lnTo>
                      <a:lnTo>
                        <a:pt x="39" y="0"/>
                      </a:lnTo>
                      <a:lnTo>
                        <a:pt x="26" y="5"/>
                      </a:lnTo>
                      <a:lnTo>
                        <a:pt x="26" y="5"/>
                      </a:lnTo>
                      <a:lnTo>
                        <a:pt x="19" y="4"/>
                      </a:lnTo>
                      <a:lnTo>
                        <a:pt x="1" y="82"/>
                      </a:lnTo>
                      <a:lnTo>
                        <a:pt x="0" y="87"/>
                      </a:lnTo>
                      <a:lnTo>
                        <a:pt x="0" y="87"/>
                      </a:lnTo>
                      <a:lnTo>
                        <a:pt x="0" y="87"/>
                      </a:lnTo>
                      <a:lnTo>
                        <a:pt x="6" y="88"/>
                      </a:lnTo>
                      <a:lnTo>
                        <a:pt x="4" y="95"/>
                      </a:lnTo>
                      <a:lnTo>
                        <a:pt x="13" y="104"/>
                      </a:lnTo>
                      <a:lnTo>
                        <a:pt x="31" y="107"/>
                      </a:lnTo>
                      <a:lnTo>
                        <a:pt x="31" y="107"/>
                      </a:lnTo>
                      <a:lnTo>
                        <a:pt x="31" y="107"/>
                      </a:lnTo>
                      <a:lnTo>
                        <a:pt x="34" y="94"/>
                      </a:lnTo>
                      <a:lnTo>
                        <a:pt x="49" y="97"/>
                      </a:lnTo>
                      <a:lnTo>
                        <a:pt x="49" y="97"/>
                      </a:lnTo>
                      <a:lnTo>
                        <a:pt x="49" y="97"/>
                      </a:lnTo>
                      <a:lnTo>
                        <a:pt x="78" y="88"/>
                      </a:lnTo>
                      <a:lnTo>
                        <a:pt x="94" y="91"/>
                      </a:lnTo>
                      <a:lnTo>
                        <a:pt x="97" y="78"/>
                      </a:lnTo>
                      <a:lnTo>
                        <a:pt x="79" y="74"/>
                      </a:lnTo>
                      <a:lnTo>
                        <a:pt x="64" y="77"/>
                      </a:lnTo>
                      <a:lnTo>
                        <a:pt x="39" y="71"/>
                      </a:lnTo>
                      <a:lnTo>
                        <a:pt x="46" y="45"/>
                      </a:lnTo>
                      <a:lnTo>
                        <a:pt x="70" y="49"/>
                      </a:lnTo>
                      <a:lnTo>
                        <a:pt x="83" y="57"/>
                      </a:lnTo>
                      <a:lnTo>
                        <a:pt x="101" y="60"/>
                      </a:lnTo>
                      <a:lnTo>
                        <a:pt x="101" y="60"/>
                      </a:lnTo>
                      <a:lnTo>
                        <a:pt x="101" y="60"/>
                      </a:lnTo>
                      <a:lnTo>
                        <a:pt x="102"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8572"/>
                  <a:endParaRPr lang="en-US" sz="1500" dirty="0">
                    <a:solidFill>
                      <a:srgbClr val="000000"/>
                    </a:solidFill>
                  </a:endParaRPr>
                </a:p>
              </p:txBody>
            </p:sp>
            <p:sp>
              <p:nvSpPr>
                <p:cNvPr id="133" name="Freeform 74"/>
                <p:cNvSpPr>
                  <a:spLocks noEditPoints="1"/>
                </p:cNvSpPr>
                <p:nvPr/>
              </p:nvSpPr>
              <p:spPr bwMode="auto">
                <a:xfrm flipH="1">
                  <a:off x="7372800" y="4507962"/>
                  <a:ext cx="327025" cy="471488"/>
                </a:xfrm>
                <a:custGeom>
                  <a:avLst/>
                  <a:gdLst>
                    <a:gd name="T0" fmla="*/ 343 w 427"/>
                    <a:gd name="T1" fmla="*/ 0 h 617"/>
                    <a:gd name="T2" fmla="*/ 260 w 427"/>
                    <a:gd name="T3" fmla="*/ 84 h 617"/>
                    <a:gd name="T4" fmla="*/ 261 w 427"/>
                    <a:gd name="T5" fmla="*/ 97 h 617"/>
                    <a:gd name="T6" fmla="*/ 261 w 427"/>
                    <a:gd name="T7" fmla="*/ 101 h 617"/>
                    <a:gd name="T8" fmla="*/ 259 w 427"/>
                    <a:gd name="T9" fmla="*/ 105 h 617"/>
                    <a:gd name="T10" fmla="*/ 17 w 427"/>
                    <a:gd name="T11" fmla="*/ 472 h 617"/>
                    <a:gd name="T12" fmla="*/ 0 w 427"/>
                    <a:gd name="T13" fmla="*/ 525 h 617"/>
                    <a:gd name="T14" fmla="*/ 91 w 427"/>
                    <a:gd name="T15" fmla="*/ 617 h 617"/>
                    <a:gd name="T16" fmla="*/ 174 w 427"/>
                    <a:gd name="T17" fmla="*/ 564 h 617"/>
                    <a:gd name="T18" fmla="*/ 365 w 427"/>
                    <a:gd name="T19" fmla="*/ 169 h 617"/>
                    <a:gd name="T20" fmla="*/ 367 w 427"/>
                    <a:gd name="T21" fmla="*/ 165 h 617"/>
                    <a:gd name="T22" fmla="*/ 372 w 427"/>
                    <a:gd name="T23" fmla="*/ 163 h 617"/>
                    <a:gd name="T24" fmla="*/ 427 w 427"/>
                    <a:gd name="T25" fmla="*/ 84 h 617"/>
                    <a:gd name="T26" fmla="*/ 343 w 427"/>
                    <a:gd name="T27" fmla="*/ 0 h 617"/>
                    <a:gd name="T28" fmla="*/ 93 w 427"/>
                    <a:gd name="T29" fmla="*/ 559 h 617"/>
                    <a:gd name="T30" fmla="*/ 56 w 427"/>
                    <a:gd name="T31" fmla="*/ 522 h 617"/>
                    <a:gd name="T32" fmla="*/ 93 w 427"/>
                    <a:gd name="T33" fmla="*/ 486 h 617"/>
                    <a:gd name="T34" fmla="*/ 129 w 427"/>
                    <a:gd name="T35" fmla="*/ 522 h 617"/>
                    <a:gd name="T36" fmla="*/ 93 w 427"/>
                    <a:gd name="T37" fmla="*/ 559 h 617"/>
                    <a:gd name="T38" fmla="*/ 344 w 427"/>
                    <a:gd name="T39" fmla="*/ 121 h 617"/>
                    <a:gd name="T40" fmla="*/ 307 w 427"/>
                    <a:gd name="T41" fmla="*/ 84 h 617"/>
                    <a:gd name="T42" fmla="*/ 344 w 427"/>
                    <a:gd name="T43" fmla="*/ 48 h 617"/>
                    <a:gd name="T44" fmla="*/ 380 w 427"/>
                    <a:gd name="T45" fmla="*/ 84 h 617"/>
                    <a:gd name="T46" fmla="*/ 344 w 427"/>
                    <a:gd name="T47" fmla="*/ 12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7" h="617">
                      <a:moveTo>
                        <a:pt x="343" y="0"/>
                      </a:moveTo>
                      <a:cubicBezTo>
                        <a:pt x="297" y="0"/>
                        <a:pt x="260" y="38"/>
                        <a:pt x="260" y="84"/>
                      </a:cubicBezTo>
                      <a:cubicBezTo>
                        <a:pt x="260" y="88"/>
                        <a:pt x="260" y="92"/>
                        <a:pt x="261" y="97"/>
                      </a:cubicBezTo>
                      <a:cubicBezTo>
                        <a:pt x="261" y="101"/>
                        <a:pt x="261" y="101"/>
                        <a:pt x="261" y="101"/>
                      </a:cubicBezTo>
                      <a:cubicBezTo>
                        <a:pt x="259" y="105"/>
                        <a:pt x="259" y="105"/>
                        <a:pt x="259" y="105"/>
                      </a:cubicBezTo>
                      <a:cubicBezTo>
                        <a:pt x="17" y="472"/>
                        <a:pt x="17" y="472"/>
                        <a:pt x="17" y="472"/>
                      </a:cubicBezTo>
                      <a:cubicBezTo>
                        <a:pt x="6" y="488"/>
                        <a:pt x="0" y="506"/>
                        <a:pt x="0" y="525"/>
                      </a:cubicBezTo>
                      <a:cubicBezTo>
                        <a:pt x="0" y="576"/>
                        <a:pt x="41" y="617"/>
                        <a:pt x="91" y="617"/>
                      </a:cubicBezTo>
                      <a:cubicBezTo>
                        <a:pt x="127" y="617"/>
                        <a:pt x="159" y="596"/>
                        <a:pt x="174" y="564"/>
                      </a:cubicBezTo>
                      <a:cubicBezTo>
                        <a:pt x="365" y="169"/>
                        <a:pt x="365" y="169"/>
                        <a:pt x="365" y="169"/>
                      </a:cubicBezTo>
                      <a:cubicBezTo>
                        <a:pt x="367" y="165"/>
                        <a:pt x="367" y="165"/>
                        <a:pt x="367" y="165"/>
                      </a:cubicBezTo>
                      <a:cubicBezTo>
                        <a:pt x="372" y="163"/>
                        <a:pt x="372" y="163"/>
                        <a:pt x="372" y="163"/>
                      </a:cubicBezTo>
                      <a:cubicBezTo>
                        <a:pt x="405" y="151"/>
                        <a:pt x="427" y="119"/>
                        <a:pt x="427" y="84"/>
                      </a:cubicBezTo>
                      <a:cubicBezTo>
                        <a:pt x="427" y="38"/>
                        <a:pt x="390" y="0"/>
                        <a:pt x="343" y="0"/>
                      </a:cubicBezTo>
                      <a:close/>
                      <a:moveTo>
                        <a:pt x="93" y="559"/>
                      </a:moveTo>
                      <a:cubicBezTo>
                        <a:pt x="73" y="559"/>
                        <a:pt x="56" y="542"/>
                        <a:pt x="56" y="522"/>
                      </a:cubicBezTo>
                      <a:cubicBezTo>
                        <a:pt x="56" y="502"/>
                        <a:pt x="73" y="486"/>
                        <a:pt x="93" y="486"/>
                      </a:cubicBezTo>
                      <a:cubicBezTo>
                        <a:pt x="113" y="486"/>
                        <a:pt x="129" y="502"/>
                        <a:pt x="129" y="522"/>
                      </a:cubicBezTo>
                      <a:cubicBezTo>
                        <a:pt x="129" y="542"/>
                        <a:pt x="113" y="559"/>
                        <a:pt x="93" y="559"/>
                      </a:cubicBezTo>
                      <a:close/>
                      <a:moveTo>
                        <a:pt x="344" y="121"/>
                      </a:moveTo>
                      <a:cubicBezTo>
                        <a:pt x="324" y="121"/>
                        <a:pt x="307" y="104"/>
                        <a:pt x="307" y="84"/>
                      </a:cubicBezTo>
                      <a:cubicBezTo>
                        <a:pt x="307" y="64"/>
                        <a:pt x="324" y="48"/>
                        <a:pt x="344" y="48"/>
                      </a:cubicBezTo>
                      <a:cubicBezTo>
                        <a:pt x="364" y="48"/>
                        <a:pt x="380" y="64"/>
                        <a:pt x="380" y="84"/>
                      </a:cubicBezTo>
                      <a:cubicBezTo>
                        <a:pt x="380" y="104"/>
                        <a:pt x="364" y="121"/>
                        <a:pt x="34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8572"/>
                  <a:endParaRPr lang="en-US" sz="1500" dirty="0">
                    <a:solidFill>
                      <a:srgbClr val="000000"/>
                    </a:solidFill>
                  </a:endParaRPr>
                </a:p>
              </p:txBody>
            </p:sp>
          </p:grpSp>
          <p:sp>
            <p:nvSpPr>
              <p:cNvPr id="130" name="Rectangle 129"/>
              <p:cNvSpPr/>
              <p:nvPr/>
            </p:nvSpPr>
            <p:spPr bwMode="auto">
              <a:xfrm>
                <a:off x="6976498" y="5009072"/>
                <a:ext cx="742144" cy="439891"/>
              </a:xfrm>
              <a:prstGeom prst="rect">
                <a:avLst/>
              </a:prstGeom>
              <a:noFill/>
              <a:ln w="19050">
                <a:solidFill>
                  <a:srgbClr val="92D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charset="0"/>
                  <a:ea typeface="宋体" charset="-122"/>
                </a:endParaRPr>
              </a:p>
            </p:txBody>
          </p:sp>
        </p:grpSp>
        <p:sp>
          <p:nvSpPr>
            <p:cNvPr id="127" name="Rectangle 126"/>
            <p:cNvSpPr/>
            <p:nvPr/>
          </p:nvSpPr>
          <p:spPr>
            <a:xfrm>
              <a:off x="8912628" y="5476686"/>
              <a:ext cx="1040670" cy="523220"/>
            </a:xfrm>
            <a:prstGeom prst="rect">
              <a:avLst/>
            </a:prstGeom>
            <a:ln w="12700">
              <a:noFill/>
            </a:ln>
          </p:spPr>
          <p:txBody>
            <a:bodyPr wrap="none">
              <a:spAutoFit/>
            </a:bodyPr>
            <a:lstStyle/>
            <a:p>
              <a:pPr algn="ctr">
                <a:buNone/>
              </a:pPr>
              <a:r>
                <a:rPr lang="en-US" altLang="zh-CN" sz="1400" dirty="0" smtClean="0">
                  <a:solidFill>
                    <a:srgbClr val="00B0F0"/>
                  </a:solidFill>
                  <a:ea typeface="宋体" charset="-122"/>
                </a:rPr>
                <a:t>Production</a:t>
              </a:r>
            </a:p>
            <a:p>
              <a:pPr algn="ctr">
                <a:buNone/>
              </a:pPr>
              <a:r>
                <a:rPr lang="en-US" altLang="zh-CN" sz="1400" b="0" dirty="0" smtClean="0">
                  <a:solidFill>
                    <a:srgbClr val="00B0F0"/>
                  </a:solidFill>
                  <a:ea typeface="宋体" charset="-122"/>
                </a:rPr>
                <a:t>execution</a:t>
              </a:r>
              <a:endParaRPr lang="en-US" altLang="zh-CN" sz="1400" b="0" dirty="0" smtClean="0">
                <a:solidFill>
                  <a:schemeClr val="bg1"/>
                </a:solidFill>
                <a:ea typeface="宋体" charset="-122"/>
              </a:endParaRPr>
            </a:p>
          </p:txBody>
        </p:sp>
      </p:grpSp>
      <p:sp>
        <p:nvSpPr>
          <p:cNvPr id="166" name="Cross 165"/>
          <p:cNvSpPr/>
          <p:nvPr/>
        </p:nvSpPr>
        <p:spPr>
          <a:xfrm>
            <a:off x="8811638" y="5424289"/>
            <a:ext cx="213270" cy="224941"/>
          </a:xfrm>
          <a:prstGeom prst="plus">
            <a:avLst>
              <a:gd name="adj" fmla="val 447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5477739" y="5280273"/>
            <a:ext cx="1584176" cy="784200"/>
            <a:chOff x="5377507" y="5374010"/>
            <a:chExt cx="1584176" cy="784200"/>
          </a:xfrm>
        </p:grpSpPr>
        <p:sp>
          <p:nvSpPr>
            <p:cNvPr id="168" name="Notched Right Arrow 167"/>
            <p:cNvSpPr/>
            <p:nvPr/>
          </p:nvSpPr>
          <p:spPr bwMode="auto">
            <a:xfrm>
              <a:off x="5377507" y="5374010"/>
              <a:ext cx="1543884" cy="784200"/>
            </a:xfrm>
            <a:prstGeom prst="notchedRightArrow">
              <a:avLst>
                <a:gd name="adj1" fmla="val 66270"/>
                <a:gd name="adj2" fmla="val 50000"/>
              </a:avLst>
            </a:prstGeom>
            <a:noFill/>
            <a:ln w="127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169" name="Rectangle 168"/>
            <p:cNvSpPr/>
            <p:nvPr/>
          </p:nvSpPr>
          <p:spPr>
            <a:xfrm>
              <a:off x="5427576" y="5498862"/>
              <a:ext cx="1534107" cy="523220"/>
            </a:xfrm>
            <a:prstGeom prst="rect">
              <a:avLst/>
            </a:prstGeom>
          </p:spPr>
          <p:txBody>
            <a:bodyPr wrap="square">
              <a:spAutoFit/>
            </a:bodyPr>
            <a:lstStyle/>
            <a:p>
              <a:pPr algn="ctr">
                <a:defRPr/>
              </a:pPr>
              <a:r>
                <a:rPr lang="en-US" sz="1400" dirty="0" smtClean="0">
                  <a:solidFill>
                    <a:schemeClr val="bg1"/>
                  </a:solidFill>
                  <a:latin typeface="Calibri" pitchFamily="34" charset="0"/>
                </a:rPr>
                <a:t>Virtual/Physical </a:t>
              </a:r>
            </a:p>
            <a:p>
              <a:pPr algn="ctr">
                <a:defRPr/>
              </a:pPr>
              <a:r>
                <a:rPr lang="en-US" sz="1400" dirty="0" smtClean="0">
                  <a:solidFill>
                    <a:schemeClr val="bg1"/>
                  </a:solidFill>
                  <a:latin typeface="Calibri" pitchFamily="34" charset="0"/>
                </a:rPr>
                <a:t>Real Time Sync</a:t>
              </a:r>
              <a:endParaRPr lang="en-US" sz="1400" dirty="0">
                <a:solidFill>
                  <a:schemeClr val="bg1"/>
                </a:solidFill>
                <a:latin typeface="Calibri" pitchFamily="34" charset="0"/>
              </a:endParaRPr>
            </a:p>
          </p:txBody>
        </p:sp>
      </p:grpSp>
      <p:sp>
        <p:nvSpPr>
          <p:cNvPr id="170" name="Rectangle 169"/>
          <p:cNvSpPr/>
          <p:nvPr/>
        </p:nvSpPr>
        <p:spPr>
          <a:xfrm>
            <a:off x="8042480" y="5928345"/>
            <a:ext cx="1792735" cy="307777"/>
          </a:xfrm>
          <a:prstGeom prst="rect">
            <a:avLst/>
          </a:prstGeom>
        </p:spPr>
        <p:txBody>
          <a:bodyPr wrap="none">
            <a:spAutoFit/>
          </a:bodyPr>
          <a:lstStyle/>
          <a:p>
            <a:r>
              <a:rPr lang="en-US" sz="1400" dirty="0" smtClean="0">
                <a:solidFill>
                  <a:schemeClr val="bg1"/>
                </a:solidFill>
                <a:latin typeface="Calibri" pitchFamily="34" charset="0"/>
              </a:rPr>
              <a:t>(Integration Practices)</a:t>
            </a:r>
            <a:endParaRPr lang="en-US" sz="1400" dirty="0">
              <a:solidFill>
                <a:schemeClr val="bg1"/>
              </a:solidFill>
            </a:endParaRPr>
          </a:p>
        </p:txBody>
      </p:sp>
      <p:sp>
        <p:nvSpPr>
          <p:cNvPr id="108" name="Oval 107"/>
          <p:cNvSpPr/>
          <p:nvPr/>
        </p:nvSpPr>
        <p:spPr bwMode="auto">
          <a:xfrm>
            <a:off x="3001243" y="1773610"/>
            <a:ext cx="1496357" cy="1464935"/>
          </a:xfrm>
          <a:prstGeom prst="ellipse">
            <a:avLst/>
          </a:prstGeom>
          <a:noFill/>
          <a:ln w="127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endParaRPr kumimoji="0" lang="en-US" altLang="zh-CN" b="0" i="0" u="none" strike="noStrike" cap="none" normalizeH="0" baseline="0" dirty="0" smtClean="0">
              <a:ln>
                <a:noFill/>
              </a:ln>
              <a:solidFill>
                <a:schemeClr val="bg1"/>
              </a:solidFill>
              <a:effectLst/>
              <a:latin typeface="Arial" charset="0"/>
              <a:ea typeface="宋体" charset="-122"/>
            </a:endParaRPr>
          </a:p>
        </p:txBody>
      </p:sp>
    </p:spTree>
    <p:extLst>
      <p:ext uri="{BB962C8B-B14F-4D97-AF65-F5344CB8AC3E}">
        <p14:creationId xmlns:p14="http://schemas.microsoft.com/office/powerpoint/2010/main" val="3829115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8"/>
          <p:cNvSpPr txBox="1">
            <a:spLocks/>
          </p:cNvSpPr>
          <p:nvPr/>
        </p:nvSpPr>
        <p:spPr>
          <a:xfrm>
            <a:off x="453985" y="413196"/>
            <a:ext cx="9389509" cy="444830"/>
          </a:xfrm>
          <a:prstGeom prst="rect">
            <a:avLst/>
          </a:prstGeom>
        </p:spPr>
        <p:txBody>
          <a:bodyPr lIns="91410" tIns="45705" rIns="91410" bIns="45705"/>
          <a:lstStyle/>
          <a:p>
            <a:pPr defTabSz="1219444">
              <a:spcBef>
                <a:spcPct val="20000"/>
              </a:spcBef>
              <a:defRPr/>
            </a:pPr>
            <a:r>
              <a:rPr kumimoji="1" lang="en-US" altLang="zh-CN" sz="2800" b="1" dirty="0" smtClean="0">
                <a:gradFill>
                  <a:gsLst>
                    <a:gs pos="49000">
                      <a:prstClr val="white"/>
                    </a:gs>
                    <a:gs pos="100000">
                      <a:prstClr val="white">
                        <a:lumMod val="65000"/>
                      </a:prstClr>
                    </a:gs>
                  </a:gsLst>
                  <a:lin ang="5400000" scaled="1"/>
                </a:gradFill>
                <a:latin typeface="Huawei Script Regular" pitchFamily="50" charset="0"/>
                <a:cs typeface="Arial" pitchFamily="34" charset="0"/>
                <a:sym typeface="Lucida Grande"/>
              </a:rPr>
              <a:t>The Industrial Internet is the foundation of Industry 4.0</a:t>
            </a:r>
          </a:p>
        </p:txBody>
      </p:sp>
      <p:sp>
        <p:nvSpPr>
          <p:cNvPr id="5" name="TextBox 4"/>
          <p:cNvSpPr txBox="1"/>
          <p:nvPr/>
        </p:nvSpPr>
        <p:spPr>
          <a:xfrm>
            <a:off x="168234" y="4593282"/>
            <a:ext cx="1398026" cy="646331"/>
          </a:xfrm>
          <a:prstGeom prst="rect">
            <a:avLst/>
          </a:prstGeom>
          <a:noFill/>
        </p:spPr>
        <p:txBody>
          <a:bodyPr wrap="square" rtlCol="0">
            <a:spAutoFit/>
          </a:bodyPr>
          <a:lstStyle/>
          <a:p>
            <a:pPr algn="r"/>
            <a:r>
              <a:rPr lang="en-US" altLang="zh-CN" sz="1800" dirty="0" smtClean="0">
                <a:solidFill>
                  <a:schemeClr val="bg1"/>
                </a:solidFill>
              </a:rPr>
              <a:t>Smart</a:t>
            </a:r>
          </a:p>
          <a:p>
            <a:pPr algn="r"/>
            <a:r>
              <a:rPr lang="en-US" sz="1800" dirty="0" smtClean="0">
                <a:solidFill>
                  <a:schemeClr val="bg1"/>
                </a:solidFill>
              </a:rPr>
              <a:t>Production</a:t>
            </a:r>
            <a:endParaRPr lang="en-US" sz="1800" dirty="0">
              <a:solidFill>
                <a:schemeClr val="bg1"/>
              </a:solidFill>
            </a:endParaRPr>
          </a:p>
        </p:txBody>
      </p:sp>
      <p:sp>
        <p:nvSpPr>
          <p:cNvPr id="6" name="TextBox 5"/>
          <p:cNvSpPr txBox="1"/>
          <p:nvPr/>
        </p:nvSpPr>
        <p:spPr>
          <a:xfrm>
            <a:off x="382547" y="2735502"/>
            <a:ext cx="1222464" cy="646331"/>
          </a:xfrm>
          <a:prstGeom prst="rect">
            <a:avLst/>
          </a:prstGeom>
          <a:noFill/>
        </p:spPr>
        <p:txBody>
          <a:bodyPr wrap="square" rtlCol="0">
            <a:spAutoFit/>
          </a:bodyPr>
          <a:lstStyle/>
          <a:p>
            <a:pPr algn="ctr"/>
            <a:r>
              <a:rPr lang="en-US" altLang="zh-CN" sz="1800" dirty="0" smtClean="0">
                <a:solidFill>
                  <a:schemeClr val="bg1"/>
                </a:solidFill>
              </a:rPr>
              <a:t>Business</a:t>
            </a:r>
            <a:endParaRPr lang="en-US" sz="1800" dirty="0" smtClean="0">
              <a:solidFill>
                <a:schemeClr val="bg1"/>
              </a:solidFill>
            </a:endParaRPr>
          </a:p>
          <a:p>
            <a:pPr algn="ctr"/>
            <a:r>
              <a:rPr lang="en-US" sz="1800" dirty="0" smtClean="0">
                <a:solidFill>
                  <a:schemeClr val="bg1"/>
                </a:solidFill>
              </a:rPr>
              <a:t>&amp; Design</a:t>
            </a:r>
            <a:endParaRPr lang="en-US" sz="1800" dirty="0">
              <a:solidFill>
                <a:schemeClr val="bg1"/>
              </a:solidFill>
            </a:endParaRPr>
          </a:p>
        </p:txBody>
      </p:sp>
      <p:sp>
        <p:nvSpPr>
          <p:cNvPr id="7" name="TextBox 6"/>
          <p:cNvSpPr txBox="1"/>
          <p:nvPr/>
        </p:nvSpPr>
        <p:spPr>
          <a:xfrm>
            <a:off x="882613" y="1765270"/>
            <a:ext cx="631002" cy="369332"/>
          </a:xfrm>
          <a:prstGeom prst="rect">
            <a:avLst/>
          </a:prstGeom>
          <a:noFill/>
        </p:spPr>
        <p:txBody>
          <a:bodyPr wrap="square" rtlCol="0">
            <a:spAutoFit/>
          </a:bodyPr>
          <a:lstStyle/>
          <a:p>
            <a:pPr algn="ctr"/>
            <a:r>
              <a:rPr lang="en-US" altLang="zh-CN" sz="1800" dirty="0" err="1" smtClean="0">
                <a:solidFill>
                  <a:schemeClr val="bg1"/>
                </a:solidFill>
              </a:rPr>
              <a:t>IoT</a:t>
            </a:r>
            <a:endParaRPr lang="en-US" sz="1800" dirty="0">
              <a:solidFill>
                <a:schemeClr val="bg1"/>
              </a:solidFill>
            </a:endParaRPr>
          </a:p>
        </p:txBody>
      </p:sp>
      <p:sp>
        <p:nvSpPr>
          <p:cNvPr id="9" name="Rounded Rectangle 8"/>
          <p:cNvSpPr/>
          <p:nvPr/>
        </p:nvSpPr>
        <p:spPr>
          <a:xfrm>
            <a:off x="1636438" y="2415148"/>
            <a:ext cx="5315730" cy="1487456"/>
          </a:xfrm>
          <a:prstGeom prst="roundRect">
            <a:avLst/>
          </a:prstGeom>
          <a:solidFill>
            <a:srgbClr val="00B050"/>
          </a:solidFill>
          <a:ln w="22225">
            <a:noFill/>
            <a:prstDash val="lg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0" name="Rounded Rectangle 9"/>
          <p:cNvSpPr/>
          <p:nvPr/>
        </p:nvSpPr>
        <p:spPr>
          <a:xfrm>
            <a:off x="1636438" y="4036185"/>
            <a:ext cx="5315730" cy="1530638"/>
          </a:xfrm>
          <a:prstGeom prst="roundRect">
            <a:avLst/>
          </a:prstGeom>
          <a:solidFill>
            <a:srgbClr val="00B0F0"/>
          </a:solidFill>
          <a:ln w="22225">
            <a:noFill/>
            <a:prstDash val="lg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1" name="Rounded Rectangle 10"/>
          <p:cNvSpPr/>
          <p:nvPr/>
        </p:nvSpPr>
        <p:spPr>
          <a:xfrm>
            <a:off x="2001345" y="4828273"/>
            <a:ext cx="4667746" cy="605431"/>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smtClean="0"/>
              <a:t>Workflow</a:t>
            </a:r>
          </a:p>
          <a:p>
            <a:pPr algn="ctr"/>
            <a:endParaRPr lang="en-US" dirty="0" smtClean="0"/>
          </a:p>
        </p:txBody>
      </p:sp>
      <p:sp>
        <p:nvSpPr>
          <p:cNvPr id="12" name="Rounded Rectangle 11"/>
          <p:cNvSpPr/>
          <p:nvPr/>
        </p:nvSpPr>
        <p:spPr>
          <a:xfrm>
            <a:off x="2653755" y="5123909"/>
            <a:ext cx="910223" cy="200392"/>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tx1"/>
                </a:solidFill>
              </a:rPr>
              <a:t>Machine</a:t>
            </a:r>
            <a:endParaRPr lang="en-US" sz="1400" dirty="0">
              <a:solidFill>
                <a:schemeClr val="tx1"/>
              </a:solidFill>
            </a:endParaRPr>
          </a:p>
        </p:txBody>
      </p:sp>
      <p:sp>
        <p:nvSpPr>
          <p:cNvPr id="13" name="Rounded Rectangle 12"/>
          <p:cNvSpPr/>
          <p:nvPr/>
        </p:nvSpPr>
        <p:spPr>
          <a:xfrm>
            <a:off x="4118307" y="5116305"/>
            <a:ext cx="727170" cy="200392"/>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tx1"/>
                </a:solidFill>
              </a:rPr>
              <a:t>Robot</a:t>
            </a:r>
            <a:endParaRPr lang="en-US" dirty="0">
              <a:solidFill>
                <a:schemeClr val="tx1"/>
              </a:solidFill>
            </a:endParaRPr>
          </a:p>
        </p:txBody>
      </p:sp>
      <p:sp>
        <p:nvSpPr>
          <p:cNvPr id="14" name="Rounded Rectangle 13"/>
          <p:cNvSpPr/>
          <p:nvPr/>
        </p:nvSpPr>
        <p:spPr>
          <a:xfrm>
            <a:off x="5282989" y="5116305"/>
            <a:ext cx="871014" cy="200392"/>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tx1"/>
                </a:solidFill>
              </a:rPr>
              <a:t>Sensor</a:t>
            </a:r>
            <a:endParaRPr lang="en-US" sz="1400" dirty="0">
              <a:solidFill>
                <a:schemeClr val="tx1"/>
              </a:solidFill>
            </a:endParaRPr>
          </a:p>
        </p:txBody>
      </p:sp>
      <p:sp>
        <p:nvSpPr>
          <p:cNvPr id="15" name="Rounded Rectangle 14"/>
          <p:cNvSpPr/>
          <p:nvPr/>
        </p:nvSpPr>
        <p:spPr>
          <a:xfrm>
            <a:off x="2069705" y="4341874"/>
            <a:ext cx="4534298" cy="414391"/>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smtClean="0"/>
              <a:t>Automation &amp; Controller</a:t>
            </a:r>
          </a:p>
        </p:txBody>
      </p:sp>
      <p:sp>
        <p:nvSpPr>
          <p:cNvPr id="16" name="Rectangle 15"/>
          <p:cNvSpPr/>
          <p:nvPr/>
        </p:nvSpPr>
        <p:spPr>
          <a:xfrm>
            <a:off x="2374643" y="4050633"/>
            <a:ext cx="4184366" cy="338554"/>
          </a:xfrm>
          <a:prstGeom prst="rect">
            <a:avLst/>
          </a:prstGeom>
        </p:spPr>
        <p:txBody>
          <a:bodyPr wrap="square">
            <a:spAutoFit/>
          </a:bodyPr>
          <a:lstStyle/>
          <a:p>
            <a:pPr algn="ctr"/>
            <a:r>
              <a:rPr lang="en-US" altLang="zh-CN" sz="1600" dirty="0" smtClean="0">
                <a:solidFill>
                  <a:schemeClr val="bg1"/>
                </a:solidFill>
              </a:rPr>
              <a:t>Industrial Network </a:t>
            </a:r>
          </a:p>
        </p:txBody>
      </p:sp>
      <p:sp>
        <p:nvSpPr>
          <p:cNvPr id="17" name="Up-Down Arrow 16"/>
          <p:cNvSpPr/>
          <p:nvPr/>
        </p:nvSpPr>
        <p:spPr>
          <a:xfrm>
            <a:off x="2888039" y="4612249"/>
            <a:ext cx="249032" cy="383765"/>
          </a:xfrm>
          <a:prstGeom prst="upDownArrow">
            <a:avLst/>
          </a:prstGeom>
          <a:gradFill>
            <a:gsLst>
              <a:gs pos="0">
                <a:srgbClr val="DDEBCF"/>
              </a:gs>
              <a:gs pos="50000">
                <a:srgbClr val="9CB86E"/>
              </a:gs>
              <a:gs pos="100000">
                <a:srgbClr val="156B13"/>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282434" y="3550920"/>
            <a:ext cx="2243649" cy="338554"/>
          </a:xfrm>
          <a:prstGeom prst="rect">
            <a:avLst/>
          </a:prstGeom>
          <a:noFill/>
        </p:spPr>
        <p:txBody>
          <a:bodyPr wrap="square" rtlCol="0">
            <a:spAutoFit/>
          </a:bodyPr>
          <a:lstStyle/>
          <a:p>
            <a:r>
              <a:rPr lang="en-US" altLang="zh-CN" sz="1600" dirty="0" smtClean="0"/>
              <a:t>Enterprise Network</a:t>
            </a:r>
            <a:endParaRPr lang="en-US" sz="1600" dirty="0"/>
          </a:p>
        </p:txBody>
      </p:sp>
      <p:sp>
        <p:nvSpPr>
          <p:cNvPr id="19" name="Rounded Rectangle 18"/>
          <p:cNvSpPr/>
          <p:nvPr/>
        </p:nvSpPr>
        <p:spPr>
          <a:xfrm>
            <a:off x="2212148" y="3217998"/>
            <a:ext cx="4407381" cy="307500"/>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smtClean="0"/>
              <a:t>SCADA</a:t>
            </a:r>
            <a:endParaRPr lang="en-US" sz="1800" dirty="0" smtClean="0"/>
          </a:p>
        </p:txBody>
      </p:sp>
      <p:sp>
        <p:nvSpPr>
          <p:cNvPr id="20" name="Rounded Rectangle 19"/>
          <p:cNvSpPr/>
          <p:nvPr/>
        </p:nvSpPr>
        <p:spPr>
          <a:xfrm>
            <a:off x="1759496" y="2541892"/>
            <a:ext cx="5128395" cy="563901"/>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smtClean="0">
                <a:solidFill>
                  <a:schemeClr val="tx1"/>
                </a:solidFill>
              </a:rPr>
              <a:t> IT infrastructure  </a:t>
            </a:r>
          </a:p>
        </p:txBody>
      </p:sp>
      <p:sp>
        <p:nvSpPr>
          <p:cNvPr id="21" name="Rounded Rectangle 20"/>
          <p:cNvSpPr/>
          <p:nvPr/>
        </p:nvSpPr>
        <p:spPr>
          <a:xfrm>
            <a:off x="2016151" y="2659101"/>
            <a:ext cx="851061" cy="296964"/>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CRM</a:t>
            </a:r>
          </a:p>
        </p:txBody>
      </p:sp>
      <p:sp>
        <p:nvSpPr>
          <p:cNvPr id="22" name="Rounded Rectangle 21"/>
          <p:cNvSpPr/>
          <p:nvPr/>
        </p:nvSpPr>
        <p:spPr>
          <a:xfrm>
            <a:off x="1636438" y="1557586"/>
            <a:ext cx="5315731" cy="727661"/>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154144" y="1719327"/>
            <a:ext cx="814939" cy="383186"/>
          </a:xfrm>
          <a:prstGeom prst="round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chemeClr val="bg1"/>
                </a:solidFill>
              </a:rPr>
              <a:t>Supplier</a:t>
            </a:r>
            <a:endParaRPr lang="en-US" sz="1400" dirty="0">
              <a:solidFill>
                <a:schemeClr val="bg1"/>
              </a:solidFill>
            </a:endParaRPr>
          </a:p>
        </p:txBody>
      </p:sp>
      <p:sp>
        <p:nvSpPr>
          <p:cNvPr id="24" name="Rounded Rectangle 23"/>
          <p:cNvSpPr/>
          <p:nvPr/>
        </p:nvSpPr>
        <p:spPr>
          <a:xfrm>
            <a:off x="2949517" y="1716859"/>
            <a:ext cx="1017903" cy="383186"/>
          </a:xfrm>
          <a:prstGeom prst="round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bg1"/>
                </a:solidFill>
              </a:rPr>
              <a:t>Customer</a:t>
            </a:r>
            <a:endParaRPr lang="en-US" sz="1400" dirty="0">
              <a:solidFill>
                <a:schemeClr val="bg1"/>
              </a:solidFill>
            </a:endParaRPr>
          </a:p>
        </p:txBody>
      </p:sp>
      <p:sp>
        <p:nvSpPr>
          <p:cNvPr id="25" name="Rounded Rectangle 24"/>
          <p:cNvSpPr/>
          <p:nvPr/>
        </p:nvSpPr>
        <p:spPr>
          <a:xfrm>
            <a:off x="1739869" y="1733254"/>
            <a:ext cx="1086238" cy="383186"/>
          </a:xfrm>
          <a:prstGeom prst="round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solidFill>
                  <a:schemeClr val="bg1"/>
                </a:solidFill>
              </a:rPr>
              <a:t>Smart Grid</a:t>
            </a:r>
            <a:endParaRPr lang="en-US" sz="1400" dirty="0">
              <a:solidFill>
                <a:schemeClr val="bg1"/>
              </a:solidFill>
            </a:endParaRPr>
          </a:p>
        </p:txBody>
      </p:sp>
      <p:sp>
        <p:nvSpPr>
          <p:cNvPr id="26" name="Rounded Rectangle 25"/>
          <p:cNvSpPr/>
          <p:nvPr/>
        </p:nvSpPr>
        <p:spPr>
          <a:xfrm>
            <a:off x="5101108" y="1629595"/>
            <a:ext cx="1763230" cy="454053"/>
          </a:xfrm>
          <a:prstGeom prst="round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altLang="zh-CN" sz="1400" dirty="0" smtClean="0">
                <a:solidFill>
                  <a:schemeClr val="bg1"/>
                </a:solidFill>
              </a:rPr>
              <a:t>Other </a:t>
            </a:r>
            <a:r>
              <a:rPr lang="en-US" altLang="zh-CN" sz="1400" dirty="0" err="1" smtClean="0">
                <a:solidFill>
                  <a:schemeClr val="bg1"/>
                </a:solidFill>
              </a:rPr>
              <a:t>IoT</a:t>
            </a:r>
            <a:r>
              <a:rPr lang="en-US" altLang="zh-CN" sz="1400" dirty="0" smtClean="0">
                <a:solidFill>
                  <a:schemeClr val="bg1"/>
                </a:solidFill>
              </a:rPr>
              <a:t> </a:t>
            </a:r>
            <a:r>
              <a:rPr lang="zh-CN" altLang="en-US" sz="1400" dirty="0" smtClean="0">
                <a:solidFill>
                  <a:schemeClr val="bg1"/>
                </a:solidFill>
              </a:rPr>
              <a:t> </a:t>
            </a:r>
            <a:r>
              <a:rPr lang="en-US" altLang="zh-CN" sz="1400" dirty="0" smtClean="0">
                <a:solidFill>
                  <a:schemeClr val="bg1"/>
                </a:solidFill>
              </a:rPr>
              <a:t>Eco partner</a:t>
            </a:r>
            <a:endParaRPr lang="en-US" sz="1400" dirty="0">
              <a:solidFill>
                <a:schemeClr val="bg1"/>
              </a:solidFill>
            </a:endParaRPr>
          </a:p>
        </p:txBody>
      </p:sp>
      <p:sp>
        <p:nvSpPr>
          <p:cNvPr id="28" name="Up-Down Arrow 27"/>
          <p:cNvSpPr/>
          <p:nvPr/>
        </p:nvSpPr>
        <p:spPr>
          <a:xfrm>
            <a:off x="2888039" y="3706508"/>
            <a:ext cx="249032" cy="803406"/>
          </a:xfrm>
          <a:prstGeom prst="upDownArrow">
            <a:avLst/>
          </a:prstGeom>
          <a:gradFill>
            <a:gsLst>
              <a:gs pos="0">
                <a:srgbClr val="DDEBCF"/>
              </a:gs>
              <a:gs pos="50000">
                <a:srgbClr val="9CB86E"/>
              </a:gs>
              <a:gs pos="100000">
                <a:srgbClr val="156B13"/>
              </a:gs>
            </a:gsLst>
            <a:lin ang="16200000" scaled="0"/>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Up-Down Arrow 28"/>
          <p:cNvSpPr/>
          <p:nvPr/>
        </p:nvSpPr>
        <p:spPr>
          <a:xfrm>
            <a:off x="2888039" y="2154416"/>
            <a:ext cx="249032" cy="585625"/>
          </a:xfrm>
          <a:prstGeom prst="upDownArrow">
            <a:avLst/>
          </a:prstGeom>
          <a:gradFill>
            <a:gsLst>
              <a:gs pos="0">
                <a:srgbClr val="DDEBCF"/>
              </a:gs>
              <a:gs pos="50000">
                <a:srgbClr val="9CB86E"/>
              </a:gs>
              <a:gs pos="100000">
                <a:srgbClr val="156B13"/>
              </a:gs>
            </a:gsLst>
            <a:lin ang="16200000" scaled="0"/>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Up-Down Arrow 29"/>
          <p:cNvSpPr/>
          <p:nvPr/>
        </p:nvSpPr>
        <p:spPr>
          <a:xfrm>
            <a:off x="2888039" y="2971190"/>
            <a:ext cx="249032" cy="383765"/>
          </a:xfrm>
          <a:prstGeom prst="upDownArrow">
            <a:avLst/>
          </a:prstGeom>
          <a:gradFill>
            <a:gsLst>
              <a:gs pos="0">
                <a:srgbClr val="DDEBCF"/>
              </a:gs>
              <a:gs pos="50000">
                <a:srgbClr val="9CB86E"/>
              </a:gs>
              <a:gs pos="100000">
                <a:srgbClr val="156B13"/>
              </a:gs>
            </a:gsLst>
            <a:lin ang="16200000" scaled="0"/>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5419572" y="2154416"/>
            <a:ext cx="759385" cy="201546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smtClean="0"/>
              <a:t>ERP</a:t>
            </a:r>
          </a:p>
          <a:p>
            <a:pPr algn="ctr"/>
            <a:endParaRPr lang="en-US" sz="1600" dirty="0" smtClean="0"/>
          </a:p>
          <a:p>
            <a:pPr algn="ctr"/>
            <a:r>
              <a:rPr lang="en-US" sz="1600" dirty="0" smtClean="0"/>
              <a:t>PLM</a:t>
            </a:r>
          </a:p>
          <a:p>
            <a:pPr algn="ctr"/>
            <a:endParaRPr lang="en-US" sz="1600" dirty="0" smtClean="0"/>
          </a:p>
          <a:p>
            <a:pPr algn="ctr"/>
            <a:r>
              <a:rPr lang="en-US" sz="1600" dirty="0" smtClean="0"/>
              <a:t>MES</a:t>
            </a:r>
            <a:endParaRPr lang="en-US" dirty="0" smtClean="0"/>
          </a:p>
        </p:txBody>
      </p:sp>
      <p:pic>
        <p:nvPicPr>
          <p:cNvPr id="35" name="Picture 73"/>
          <p:cNvPicPr>
            <a:picLocks noChangeArrowheads="1"/>
          </p:cNvPicPr>
          <p:nvPr/>
        </p:nvPicPr>
        <p:blipFill>
          <a:blip r:embed="rId3" cstate="email">
            <a:lum bright="66000" contrast="82000"/>
          </a:blip>
          <a:srcRect/>
          <a:stretch>
            <a:fillRect/>
          </a:stretch>
        </p:blipFill>
        <p:spPr bwMode="auto">
          <a:xfrm>
            <a:off x="7282230" y="2915506"/>
            <a:ext cx="673325" cy="601189"/>
          </a:xfrm>
          <a:prstGeom prst="rect">
            <a:avLst/>
          </a:prstGeom>
          <a:noFill/>
          <a:ln w="9525" cap="flat">
            <a:noFill/>
            <a:miter lim="800000"/>
            <a:headEnd/>
            <a:tailEnd/>
          </a:ln>
        </p:spPr>
      </p:pic>
      <p:pic>
        <p:nvPicPr>
          <p:cNvPr id="36" name="Picture 1" descr="D:\z 素材\wireless.png"/>
          <p:cNvPicPr>
            <a:picLocks noChangeAspect="1" noChangeArrowheads="1"/>
          </p:cNvPicPr>
          <p:nvPr/>
        </p:nvPicPr>
        <p:blipFill>
          <a:blip r:embed="rId4" cstate="email"/>
          <a:srcRect/>
          <a:stretch>
            <a:fillRect/>
          </a:stretch>
        </p:blipFill>
        <p:spPr bwMode="auto">
          <a:xfrm>
            <a:off x="7093313" y="4778526"/>
            <a:ext cx="368809" cy="368809"/>
          </a:xfrm>
          <a:prstGeom prst="rect">
            <a:avLst/>
          </a:prstGeom>
          <a:noFill/>
        </p:spPr>
      </p:pic>
      <p:pic>
        <p:nvPicPr>
          <p:cNvPr id="37" name="Picture 3" descr="C:\Users\Administrator\Desktop\未标题-1-01.png"/>
          <p:cNvPicPr>
            <a:picLocks noChangeAspect="1" noChangeArrowheads="1"/>
          </p:cNvPicPr>
          <p:nvPr/>
        </p:nvPicPr>
        <p:blipFill>
          <a:blip r:embed="rId5" cstate="email"/>
          <a:srcRect/>
          <a:stretch>
            <a:fillRect/>
          </a:stretch>
        </p:blipFill>
        <p:spPr bwMode="auto">
          <a:xfrm>
            <a:off x="7111361" y="2088372"/>
            <a:ext cx="849455" cy="453520"/>
          </a:xfrm>
          <a:prstGeom prst="rect">
            <a:avLst/>
          </a:prstGeom>
          <a:ln>
            <a:noFill/>
          </a:ln>
          <a:effectLst>
            <a:outerShdw blurRad="292100" dist="139700" dir="2700000" algn="tl" rotWithShape="0">
              <a:srgbClr val="333333">
                <a:alpha val="65000"/>
              </a:srgbClr>
            </a:outerShdw>
          </a:effectLst>
        </p:spPr>
      </p:pic>
      <p:grpSp>
        <p:nvGrpSpPr>
          <p:cNvPr id="2" name="组合 169"/>
          <p:cNvGrpSpPr/>
          <p:nvPr/>
        </p:nvGrpSpPr>
        <p:grpSpPr>
          <a:xfrm>
            <a:off x="7031317" y="3879030"/>
            <a:ext cx="882969" cy="267964"/>
            <a:chOff x="-2424367" y="3450505"/>
            <a:chExt cx="1301750" cy="298451"/>
          </a:xfrm>
          <a:solidFill>
            <a:schemeClr val="bg1"/>
          </a:solidFill>
        </p:grpSpPr>
        <p:sp>
          <p:nvSpPr>
            <p:cNvPr id="60" name="Freeform 6"/>
            <p:cNvSpPr>
              <a:spLocks/>
            </p:cNvSpPr>
            <p:nvPr/>
          </p:nvSpPr>
          <p:spPr bwMode="auto">
            <a:xfrm>
              <a:off x="-2424367" y="3450505"/>
              <a:ext cx="1301750" cy="298451"/>
            </a:xfrm>
            <a:custGeom>
              <a:avLst/>
              <a:gdLst/>
              <a:ahLst/>
              <a:cxnLst>
                <a:cxn ang="0">
                  <a:pos x="111" y="15"/>
                </a:cxn>
                <a:cxn ang="0">
                  <a:pos x="8" y="180"/>
                </a:cxn>
                <a:cxn ang="0">
                  <a:pos x="20" y="195"/>
                </a:cxn>
                <a:cxn ang="0">
                  <a:pos x="17" y="218"/>
                </a:cxn>
                <a:cxn ang="0">
                  <a:pos x="12" y="234"/>
                </a:cxn>
                <a:cxn ang="0">
                  <a:pos x="26" y="256"/>
                </a:cxn>
                <a:cxn ang="0">
                  <a:pos x="45" y="321"/>
                </a:cxn>
                <a:cxn ang="0">
                  <a:pos x="112" y="326"/>
                </a:cxn>
                <a:cxn ang="0">
                  <a:pos x="172" y="322"/>
                </a:cxn>
                <a:cxn ang="0">
                  <a:pos x="1275" y="322"/>
                </a:cxn>
                <a:cxn ang="0">
                  <a:pos x="1331" y="326"/>
                </a:cxn>
                <a:cxn ang="0">
                  <a:pos x="1345" y="326"/>
                </a:cxn>
                <a:cxn ang="0">
                  <a:pos x="1406" y="311"/>
                </a:cxn>
                <a:cxn ang="0">
                  <a:pos x="1424" y="208"/>
                </a:cxn>
                <a:cxn ang="0">
                  <a:pos x="1424" y="187"/>
                </a:cxn>
                <a:cxn ang="0">
                  <a:pos x="1418" y="166"/>
                </a:cxn>
                <a:cxn ang="0">
                  <a:pos x="1282" y="13"/>
                </a:cxn>
                <a:cxn ang="0">
                  <a:pos x="1261" y="11"/>
                </a:cxn>
                <a:cxn ang="0">
                  <a:pos x="1150" y="6"/>
                </a:cxn>
                <a:cxn ang="0">
                  <a:pos x="1131" y="16"/>
                </a:cxn>
                <a:cxn ang="0">
                  <a:pos x="1119" y="12"/>
                </a:cxn>
                <a:cxn ang="0">
                  <a:pos x="1091" y="26"/>
                </a:cxn>
                <a:cxn ang="0">
                  <a:pos x="1074" y="15"/>
                </a:cxn>
                <a:cxn ang="0">
                  <a:pos x="1048" y="37"/>
                </a:cxn>
                <a:cxn ang="0">
                  <a:pos x="1027" y="16"/>
                </a:cxn>
                <a:cxn ang="0">
                  <a:pos x="1007" y="48"/>
                </a:cxn>
                <a:cxn ang="0">
                  <a:pos x="980" y="19"/>
                </a:cxn>
                <a:cxn ang="0">
                  <a:pos x="957" y="56"/>
                </a:cxn>
                <a:cxn ang="0">
                  <a:pos x="935" y="12"/>
                </a:cxn>
                <a:cxn ang="0">
                  <a:pos x="910" y="57"/>
                </a:cxn>
                <a:cxn ang="0">
                  <a:pos x="888" y="13"/>
                </a:cxn>
                <a:cxn ang="0">
                  <a:pos x="860" y="57"/>
                </a:cxn>
                <a:cxn ang="0">
                  <a:pos x="842" y="15"/>
                </a:cxn>
                <a:cxn ang="0">
                  <a:pos x="810" y="56"/>
                </a:cxn>
                <a:cxn ang="0">
                  <a:pos x="794" y="15"/>
                </a:cxn>
                <a:cxn ang="0">
                  <a:pos x="792" y="56"/>
                </a:cxn>
                <a:cxn ang="0">
                  <a:pos x="753" y="11"/>
                </a:cxn>
                <a:cxn ang="0">
                  <a:pos x="744" y="56"/>
                </a:cxn>
                <a:cxn ang="0">
                  <a:pos x="707" y="9"/>
                </a:cxn>
                <a:cxn ang="0">
                  <a:pos x="697" y="55"/>
                </a:cxn>
                <a:cxn ang="0">
                  <a:pos x="659" y="10"/>
                </a:cxn>
                <a:cxn ang="0">
                  <a:pos x="651" y="53"/>
                </a:cxn>
                <a:cxn ang="0">
                  <a:pos x="613" y="10"/>
                </a:cxn>
                <a:cxn ang="0">
                  <a:pos x="603" y="55"/>
                </a:cxn>
                <a:cxn ang="0">
                  <a:pos x="567" y="6"/>
                </a:cxn>
                <a:cxn ang="0">
                  <a:pos x="557" y="17"/>
                </a:cxn>
                <a:cxn ang="0">
                  <a:pos x="521" y="10"/>
                </a:cxn>
                <a:cxn ang="0">
                  <a:pos x="512" y="16"/>
                </a:cxn>
                <a:cxn ang="0">
                  <a:pos x="474" y="9"/>
                </a:cxn>
                <a:cxn ang="0">
                  <a:pos x="465" y="15"/>
                </a:cxn>
                <a:cxn ang="0">
                  <a:pos x="450" y="55"/>
                </a:cxn>
                <a:cxn ang="0">
                  <a:pos x="425" y="10"/>
                </a:cxn>
                <a:cxn ang="0">
                  <a:pos x="408" y="45"/>
                </a:cxn>
                <a:cxn ang="0">
                  <a:pos x="379" y="10"/>
                </a:cxn>
                <a:cxn ang="0">
                  <a:pos x="363" y="35"/>
                </a:cxn>
                <a:cxn ang="0">
                  <a:pos x="334" y="9"/>
                </a:cxn>
                <a:cxn ang="0">
                  <a:pos x="318" y="23"/>
                </a:cxn>
                <a:cxn ang="0">
                  <a:pos x="285" y="6"/>
                </a:cxn>
                <a:cxn ang="0">
                  <a:pos x="276" y="13"/>
                </a:cxn>
                <a:cxn ang="0">
                  <a:pos x="258" y="0"/>
                </a:cxn>
                <a:cxn ang="0">
                  <a:pos x="141" y="3"/>
                </a:cxn>
                <a:cxn ang="0">
                  <a:pos x="129" y="0"/>
                </a:cxn>
              </a:cxnLst>
              <a:rect l="0" t="0" r="r" b="b"/>
              <a:pathLst>
                <a:path w="1424" h="327">
                  <a:moveTo>
                    <a:pt x="125" y="6"/>
                  </a:moveTo>
                  <a:cubicBezTo>
                    <a:pt x="125" y="6"/>
                    <a:pt x="114" y="9"/>
                    <a:pt x="111" y="15"/>
                  </a:cubicBezTo>
                  <a:cubicBezTo>
                    <a:pt x="107" y="22"/>
                    <a:pt x="8" y="153"/>
                    <a:pt x="4" y="168"/>
                  </a:cubicBezTo>
                  <a:cubicBezTo>
                    <a:pt x="0" y="183"/>
                    <a:pt x="8" y="180"/>
                    <a:pt x="8" y="180"/>
                  </a:cubicBezTo>
                  <a:cubicBezTo>
                    <a:pt x="12" y="195"/>
                    <a:pt x="12" y="195"/>
                    <a:pt x="12" y="195"/>
                  </a:cubicBezTo>
                  <a:cubicBezTo>
                    <a:pt x="20" y="195"/>
                    <a:pt x="20" y="195"/>
                    <a:pt x="20" y="195"/>
                  </a:cubicBezTo>
                  <a:cubicBezTo>
                    <a:pt x="23" y="210"/>
                    <a:pt x="23" y="210"/>
                    <a:pt x="23" y="210"/>
                  </a:cubicBezTo>
                  <a:cubicBezTo>
                    <a:pt x="17" y="218"/>
                    <a:pt x="17" y="218"/>
                    <a:pt x="17" y="218"/>
                  </a:cubicBezTo>
                  <a:cubicBezTo>
                    <a:pt x="14" y="228"/>
                    <a:pt x="14" y="228"/>
                    <a:pt x="14" y="228"/>
                  </a:cubicBezTo>
                  <a:cubicBezTo>
                    <a:pt x="12" y="234"/>
                    <a:pt x="12" y="234"/>
                    <a:pt x="12" y="234"/>
                  </a:cubicBezTo>
                  <a:cubicBezTo>
                    <a:pt x="13" y="253"/>
                    <a:pt x="13" y="253"/>
                    <a:pt x="13" y="253"/>
                  </a:cubicBezTo>
                  <a:cubicBezTo>
                    <a:pt x="26" y="256"/>
                    <a:pt x="26" y="256"/>
                    <a:pt x="26" y="256"/>
                  </a:cubicBezTo>
                  <a:cubicBezTo>
                    <a:pt x="29" y="313"/>
                    <a:pt x="29" y="313"/>
                    <a:pt x="29" y="313"/>
                  </a:cubicBezTo>
                  <a:cubicBezTo>
                    <a:pt x="29" y="313"/>
                    <a:pt x="31" y="321"/>
                    <a:pt x="45" y="321"/>
                  </a:cubicBezTo>
                  <a:cubicBezTo>
                    <a:pt x="58" y="321"/>
                    <a:pt x="105" y="321"/>
                    <a:pt x="105" y="321"/>
                  </a:cubicBezTo>
                  <a:cubicBezTo>
                    <a:pt x="105" y="321"/>
                    <a:pt x="108" y="325"/>
                    <a:pt x="112" y="326"/>
                  </a:cubicBezTo>
                  <a:cubicBezTo>
                    <a:pt x="116" y="326"/>
                    <a:pt x="155" y="326"/>
                    <a:pt x="155" y="326"/>
                  </a:cubicBezTo>
                  <a:cubicBezTo>
                    <a:pt x="155" y="326"/>
                    <a:pt x="170" y="326"/>
                    <a:pt x="172" y="322"/>
                  </a:cubicBezTo>
                  <a:cubicBezTo>
                    <a:pt x="1269" y="325"/>
                    <a:pt x="1269" y="325"/>
                    <a:pt x="1269" y="325"/>
                  </a:cubicBezTo>
                  <a:cubicBezTo>
                    <a:pt x="1275" y="322"/>
                    <a:pt x="1275" y="322"/>
                    <a:pt x="1275" y="322"/>
                  </a:cubicBezTo>
                  <a:cubicBezTo>
                    <a:pt x="1275" y="322"/>
                    <a:pt x="1278" y="327"/>
                    <a:pt x="1283" y="326"/>
                  </a:cubicBezTo>
                  <a:cubicBezTo>
                    <a:pt x="1288" y="325"/>
                    <a:pt x="1331" y="326"/>
                    <a:pt x="1331" y="326"/>
                  </a:cubicBezTo>
                  <a:cubicBezTo>
                    <a:pt x="1334" y="323"/>
                    <a:pt x="1334" y="323"/>
                    <a:pt x="1334" y="323"/>
                  </a:cubicBezTo>
                  <a:cubicBezTo>
                    <a:pt x="1334" y="323"/>
                    <a:pt x="1332" y="327"/>
                    <a:pt x="1345" y="326"/>
                  </a:cubicBezTo>
                  <a:cubicBezTo>
                    <a:pt x="1358" y="325"/>
                    <a:pt x="1393" y="326"/>
                    <a:pt x="1393" y="326"/>
                  </a:cubicBezTo>
                  <a:cubicBezTo>
                    <a:pt x="1393" y="326"/>
                    <a:pt x="1407" y="323"/>
                    <a:pt x="1406" y="311"/>
                  </a:cubicBezTo>
                  <a:cubicBezTo>
                    <a:pt x="1404" y="298"/>
                    <a:pt x="1413" y="213"/>
                    <a:pt x="1413" y="213"/>
                  </a:cubicBezTo>
                  <a:cubicBezTo>
                    <a:pt x="1424" y="208"/>
                    <a:pt x="1424" y="208"/>
                    <a:pt x="1424" y="208"/>
                  </a:cubicBezTo>
                  <a:cubicBezTo>
                    <a:pt x="1424" y="191"/>
                    <a:pt x="1424" y="191"/>
                    <a:pt x="1424" y="191"/>
                  </a:cubicBezTo>
                  <a:cubicBezTo>
                    <a:pt x="1424" y="187"/>
                    <a:pt x="1424" y="187"/>
                    <a:pt x="1424" y="187"/>
                  </a:cubicBezTo>
                  <a:cubicBezTo>
                    <a:pt x="1421" y="185"/>
                    <a:pt x="1421" y="185"/>
                    <a:pt x="1421" y="185"/>
                  </a:cubicBezTo>
                  <a:cubicBezTo>
                    <a:pt x="1421" y="185"/>
                    <a:pt x="1420" y="164"/>
                    <a:pt x="1418" y="166"/>
                  </a:cubicBezTo>
                  <a:cubicBezTo>
                    <a:pt x="1416" y="168"/>
                    <a:pt x="1290" y="17"/>
                    <a:pt x="1290" y="17"/>
                  </a:cubicBezTo>
                  <a:cubicBezTo>
                    <a:pt x="1282" y="13"/>
                    <a:pt x="1282" y="13"/>
                    <a:pt x="1282" y="13"/>
                  </a:cubicBezTo>
                  <a:cubicBezTo>
                    <a:pt x="1275" y="6"/>
                    <a:pt x="1275" y="6"/>
                    <a:pt x="1275" y="6"/>
                  </a:cubicBezTo>
                  <a:cubicBezTo>
                    <a:pt x="1261" y="11"/>
                    <a:pt x="1261" y="11"/>
                    <a:pt x="1261" y="11"/>
                  </a:cubicBezTo>
                  <a:cubicBezTo>
                    <a:pt x="1156" y="6"/>
                    <a:pt x="1156" y="6"/>
                    <a:pt x="1156" y="6"/>
                  </a:cubicBezTo>
                  <a:cubicBezTo>
                    <a:pt x="1150" y="6"/>
                    <a:pt x="1150" y="6"/>
                    <a:pt x="1150" y="6"/>
                  </a:cubicBezTo>
                  <a:cubicBezTo>
                    <a:pt x="1142" y="14"/>
                    <a:pt x="1142" y="14"/>
                    <a:pt x="1142" y="14"/>
                  </a:cubicBezTo>
                  <a:cubicBezTo>
                    <a:pt x="1131" y="16"/>
                    <a:pt x="1131" y="16"/>
                    <a:pt x="1131" y="16"/>
                  </a:cubicBezTo>
                  <a:cubicBezTo>
                    <a:pt x="1124" y="11"/>
                    <a:pt x="1124" y="11"/>
                    <a:pt x="1124" y="11"/>
                  </a:cubicBezTo>
                  <a:cubicBezTo>
                    <a:pt x="1119" y="12"/>
                    <a:pt x="1119" y="12"/>
                    <a:pt x="1119" y="12"/>
                  </a:cubicBezTo>
                  <a:cubicBezTo>
                    <a:pt x="1120" y="16"/>
                    <a:pt x="1120" y="16"/>
                    <a:pt x="1120" y="16"/>
                  </a:cubicBezTo>
                  <a:cubicBezTo>
                    <a:pt x="1091" y="26"/>
                    <a:pt x="1091" y="26"/>
                    <a:pt x="1091" y="26"/>
                  </a:cubicBezTo>
                  <a:cubicBezTo>
                    <a:pt x="1079" y="11"/>
                    <a:pt x="1079" y="11"/>
                    <a:pt x="1079" y="11"/>
                  </a:cubicBezTo>
                  <a:cubicBezTo>
                    <a:pt x="1074" y="15"/>
                    <a:pt x="1074" y="15"/>
                    <a:pt x="1074" y="15"/>
                  </a:cubicBezTo>
                  <a:cubicBezTo>
                    <a:pt x="1071" y="31"/>
                    <a:pt x="1071" y="31"/>
                    <a:pt x="1071" y="31"/>
                  </a:cubicBezTo>
                  <a:cubicBezTo>
                    <a:pt x="1048" y="37"/>
                    <a:pt x="1048" y="37"/>
                    <a:pt x="1048" y="37"/>
                  </a:cubicBezTo>
                  <a:cubicBezTo>
                    <a:pt x="1032" y="11"/>
                    <a:pt x="1032" y="11"/>
                    <a:pt x="1032" y="11"/>
                  </a:cubicBezTo>
                  <a:cubicBezTo>
                    <a:pt x="1032" y="11"/>
                    <a:pt x="1027" y="13"/>
                    <a:pt x="1027" y="16"/>
                  </a:cubicBezTo>
                  <a:cubicBezTo>
                    <a:pt x="1027" y="18"/>
                    <a:pt x="1024" y="43"/>
                    <a:pt x="1024" y="43"/>
                  </a:cubicBezTo>
                  <a:cubicBezTo>
                    <a:pt x="1007" y="48"/>
                    <a:pt x="1007" y="48"/>
                    <a:pt x="1007" y="48"/>
                  </a:cubicBezTo>
                  <a:cubicBezTo>
                    <a:pt x="986" y="11"/>
                    <a:pt x="986" y="11"/>
                    <a:pt x="986" y="11"/>
                  </a:cubicBezTo>
                  <a:cubicBezTo>
                    <a:pt x="986" y="11"/>
                    <a:pt x="980" y="16"/>
                    <a:pt x="980" y="19"/>
                  </a:cubicBezTo>
                  <a:cubicBezTo>
                    <a:pt x="980" y="22"/>
                    <a:pt x="977" y="52"/>
                    <a:pt x="977" y="52"/>
                  </a:cubicBezTo>
                  <a:cubicBezTo>
                    <a:pt x="957" y="56"/>
                    <a:pt x="957" y="56"/>
                    <a:pt x="957" y="56"/>
                  </a:cubicBezTo>
                  <a:cubicBezTo>
                    <a:pt x="939" y="11"/>
                    <a:pt x="939" y="11"/>
                    <a:pt x="939" y="11"/>
                  </a:cubicBezTo>
                  <a:cubicBezTo>
                    <a:pt x="935" y="12"/>
                    <a:pt x="935" y="12"/>
                    <a:pt x="935" y="12"/>
                  </a:cubicBezTo>
                  <a:cubicBezTo>
                    <a:pt x="930" y="56"/>
                    <a:pt x="930" y="56"/>
                    <a:pt x="930" y="56"/>
                  </a:cubicBezTo>
                  <a:cubicBezTo>
                    <a:pt x="910" y="57"/>
                    <a:pt x="910" y="57"/>
                    <a:pt x="910" y="57"/>
                  </a:cubicBezTo>
                  <a:cubicBezTo>
                    <a:pt x="895" y="13"/>
                    <a:pt x="895" y="13"/>
                    <a:pt x="895" y="13"/>
                  </a:cubicBezTo>
                  <a:cubicBezTo>
                    <a:pt x="895" y="13"/>
                    <a:pt x="889" y="10"/>
                    <a:pt x="888" y="13"/>
                  </a:cubicBezTo>
                  <a:cubicBezTo>
                    <a:pt x="885" y="56"/>
                    <a:pt x="885" y="56"/>
                    <a:pt x="885" y="56"/>
                  </a:cubicBezTo>
                  <a:cubicBezTo>
                    <a:pt x="860" y="57"/>
                    <a:pt x="860" y="57"/>
                    <a:pt x="860" y="57"/>
                  </a:cubicBezTo>
                  <a:cubicBezTo>
                    <a:pt x="847" y="11"/>
                    <a:pt x="847" y="11"/>
                    <a:pt x="847" y="11"/>
                  </a:cubicBezTo>
                  <a:cubicBezTo>
                    <a:pt x="847" y="11"/>
                    <a:pt x="843" y="9"/>
                    <a:pt x="842" y="15"/>
                  </a:cubicBezTo>
                  <a:cubicBezTo>
                    <a:pt x="838" y="58"/>
                    <a:pt x="838" y="58"/>
                    <a:pt x="838" y="58"/>
                  </a:cubicBezTo>
                  <a:cubicBezTo>
                    <a:pt x="810" y="56"/>
                    <a:pt x="810" y="56"/>
                    <a:pt x="810" y="56"/>
                  </a:cubicBezTo>
                  <a:cubicBezTo>
                    <a:pt x="799" y="11"/>
                    <a:pt x="799" y="11"/>
                    <a:pt x="799" y="11"/>
                  </a:cubicBezTo>
                  <a:cubicBezTo>
                    <a:pt x="799" y="11"/>
                    <a:pt x="795" y="13"/>
                    <a:pt x="794" y="15"/>
                  </a:cubicBezTo>
                  <a:cubicBezTo>
                    <a:pt x="794" y="18"/>
                    <a:pt x="794" y="18"/>
                    <a:pt x="794" y="18"/>
                  </a:cubicBezTo>
                  <a:cubicBezTo>
                    <a:pt x="792" y="56"/>
                    <a:pt x="792" y="56"/>
                    <a:pt x="792" y="56"/>
                  </a:cubicBezTo>
                  <a:cubicBezTo>
                    <a:pt x="762" y="55"/>
                    <a:pt x="762" y="55"/>
                    <a:pt x="762" y="55"/>
                  </a:cubicBezTo>
                  <a:cubicBezTo>
                    <a:pt x="753" y="11"/>
                    <a:pt x="753" y="11"/>
                    <a:pt x="753" y="11"/>
                  </a:cubicBezTo>
                  <a:cubicBezTo>
                    <a:pt x="753" y="11"/>
                    <a:pt x="750" y="9"/>
                    <a:pt x="749" y="12"/>
                  </a:cubicBezTo>
                  <a:cubicBezTo>
                    <a:pt x="744" y="56"/>
                    <a:pt x="744" y="56"/>
                    <a:pt x="744" y="56"/>
                  </a:cubicBezTo>
                  <a:cubicBezTo>
                    <a:pt x="710" y="55"/>
                    <a:pt x="710" y="55"/>
                    <a:pt x="710" y="55"/>
                  </a:cubicBezTo>
                  <a:cubicBezTo>
                    <a:pt x="707" y="9"/>
                    <a:pt x="707" y="9"/>
                    <a:pt x="707" y="9"/>
                  </a:cubicBezTo>
                  <a:cubicBezTo>
                    <a:pt x="707" y="9"/>
                    <a:pt x="704" y="8"/>
                    <a:pt x="702" y="13"/>
                  </a:cubicBezTo>
                  <a:cubicBezTo>
                    <a:pt x="697" y="55"/>
                    <a:pt x="697" y="55"/>
                    <a:pt x="697" y="55"/>
                  </a:cubicBezTo>
                  <a:cubicBezTo>
                    <a:pt x="665" y="53"/>
                    <a:pt x="665" y="53"/>
                    <a:pt x="665" y="53"/>
                  </a:cubicBezTo>
                  <a:cubicBezTo>
                    <a:pt x="659" y="10"/>
                    <a:pt x="659" y="10"/>
                    <a:pt x="659" y="10"/>
                  </a:cubicBezTo>
                  <a:cubicBezTo>
                    <a:pt x="654" y="11"/>
                    <a:pt x="654" y="11"/>
                    <a:pt x="654" y="11"/>
                  </a:cubicBezTo>
                  <a:cubicBezTo>
                    <a:pt x="651" y="53"/>
                    <a:pt x="651" y="53"/>
                    <a:pt x="651" y="53"/>
                  </a:cubicBezTo>
                  <a:cubicBezTo>
                    <a:pt x="616" y="55"/>
                    <a:pt x="616" y="55"/>
                    <a:pt x="616" y="55"/>
                  </a:cubicBezTo>
                  <a:cubicBezTo>
                    <a:pt x="613" y="10"/>
                    <a:pt x="613" y="10"/>
                    <a:pt x="613" y="10"/>
                  </a:cubicBezTo>
                  <a:cubicBezTo>
                    <a:pt x="607" y="10"/>
                    <a:pt x="607" y="10"/>
                    <a:pt x="607" y="10"/>
                  </a:cubicBezTo>
                  <a:cubicBezTo>
                    <a:pt x="603" y="55"/>
                    <a:pt x="603" y="55"/>
                    <a:pt x="603" y="55"/>
                  </a:cubicBezTo>
                  <a:cubicBezTo>
                    <a:pt x="572" y="55"/>
                    <a:pt x="572" y="55"/>
                    <a:pt x="572" y="55"/>
                  </a:cubicBezTo>
                  <a:cubicBezTo>
                    <a:pt x="567" y="6"/>
                    <a:pt x="567" y="6"/>
                    <a:pt x="567" y="6"/>
                  </a:cubicBezTo>
                  <a:cubicBezTo>
                    <a:pt x="561" y="6"/>
                    <a:pt x="561" y="6"/>
                    <a:pt x="561" y="6"/>
                  </a:cubicBezTo>
                  <a:cubicBezTo>
                    <a:pt x="557" y="17"/>
                    <a:pt x="557" y="17"/>
                    <a:pt x="557" y="17"/>
                  </a:cubicBezTo>
                  <a:cubicBezTo>
                    <a:pt x="518" y="17"/>
                    <a:pt x="518" y="17"/>
                    <a:pt x="518" y="17"/>
                  </a:cubicBezTo>
                  <a:cubicBezTo>
                    <a:pt x="521" y="10"/>
                    <a:pt x="521" y="10"/>
                    <a:pt x="521" y="10"/>
                  </a:cubicBezTo>
                  <a:cubicBezTo>
                    <a:pt x="515" y="6"/>
                    <a:pt x="515" y="6"/>
                    <a:pt x="515" y="6"/>
                  </a:cubicBezTo>
                  <a:cubicBezTo>
                    <a:pt x="512" y="16"/>
                    <a:pt x="512" y="16"/>
                    <a:pt x="512" y="16"/>
                  </a:cubicBezTo>
                  <a:cubicBezTo>
                    <a:pt x="473" y="16"/>
                    <a:pt x="473" y="16"/>
                    <a:pt x="473" y="16"/>
                  </a:cubicBezTo>
                  <a:cubicBezTo>
                    <a:pt x="474" y="9"/>
                    <a:pt x="474" y="9"/>
                    <a:pt x="474" y="9"/>
                  </a:cubicBezTo>
                  <a:cubicBezTo>
                    <a:pt x="468" y="10"/>
                    <a:pt x="468" y="10"/>
                    <a:pt x="468" y="10"/>
                  </a:cubicBezTo>
                  <a:cubicBezTo>
                    <a:pt x="465" y="15"/>
                    <a:pt x="465" y="15"/>
                    <a:pt x="465" y="15"/>
                  </a:cubicBezTo>
                  <a:cubicBezTo>
                    <a:pt x="465" y="15"/>
                    <a:pt x="459" y="23"/>
                    <a:pt x="458" y="25"/>
                  </a:cubicBezTo>
                  <a:cubicBezTo>
                    <a:pt x="450" y="55"/>
                    <a:pt x="450" y="55"/>
                    <a:pt x="450" y="55"/>
                  </a:cubicBezTo>
                  <a:cubicBezTo>
                    <a:pt x="430" y="51"/>
                    <a:pt x="430" y="51"/>
                    <a:pt x="430" y="51"/>
                  </a:cubicBezTo>
                  <a:cubicBezTo>
                    <a:pt x="425" y="10"/>
                    <a:pt x="425" y="10"/>
                    <a:pt x="425" y="10"/>
                  </a:cubicBezTo>
                  <a:cubicBezTo>
                    <a:pt x="421" y="6"/>
                    <a:pt x="421" y="6"/>
                    <a:pt x="421" y="6"/>
                  </a:cubicBezTo>
                  <a:cubicBezTo>
                    <a:pt x="408" y="45"/>
                    <a:pt x="408" y="45"/>
                    <a:pt x="408" y="45"/>
                  </a:cubicBezTo>
                  <a:cubicBezTo>
                    <a:pt x="383" y="39"/>
                    <a:pt x="383" y="39"/>
                    <a:pt x="383" y="39"/>
                  </a:cubicBezTo>
                  <a:cubicBezTo>
                    <a:pt x="379" y="10"/>
                    <a:pt x="379" y="10"/>
                    <a:pt x="379" y="10"/>
                  </a:cubicBezTo>
                  <a:cubicBezTo>
                    <a:pt x="375" y="6"/>
                    <a:pt x="375" y="6"/>
                    <a:pt x="375" y="6"/>
                  </a:cubicBezTo>
                  <a:cubicBezTo>
                    <a:pt x="363" y="35"/>
                    <a:pt x="363" y="35"/>
                    <a:pt x="363" y="35"/>
                  </a:cubicBezTo>
                  <a:cubicBezTo>
                    <a:pt x="336" y="28"/>
                    <a:pt x="336" y="28"/>
                    <a:pt x="336" y="28"/>
                  </a:cubicBezTo>
                  <a:cubicBezTo>
                    <a:pt x="334" y="9"/>
                    <a:pt x="334" y="9"/>
                    <a:pt x="334" y="9"/>
                  </a:cubicBezTo>
                  <a:cubicBezTo>
                    <a:pt x="327" y="6"/>
                    <a:pt x="327" y="6"/>
                    <a:pt x="327" y="6"/>
                  </a:cubicBezTo>
                  <a:cubicBezTo>
                    <a:pt x="318" y="23"/>
                    <a:pt x="318" y="23"/>
                    <a:pt x="318" y="23"/>
                  </a:cubicBezTo>
                  <a:cubicBezTo>
                    <a:pt x="289" y="15"/>
                    <a:pt x="289" y="15"/>
                    <a:pt x="289" y="15"/>
                  </a:cubicBezTo>
                  <a:cubicBezTo>
                    <a:pt x="285" y="6"/>
                    <a:pt x="285" y="6"/>
                    <a:pt x="285" y="6"/>
                  </a:cubicBezTo>
                  <a:cubicBezTo>
                    <a:pt x="282" y="6"/>
                    <a:pt x="282" y="6"/>
                    <a:pt x="282" y="6"/>
                  </a:cubicBezTo>
                  <a:cubicBezTo>
                    <a:pt x="276" y="13"/>
                    <a:pt x="276" y="13"/>
                    <a:pt x="276" y="13"/>
                  </a:cubicBezTo>
                  <a:cubicBezTo>
                    <a:pt x="260" y="6"/>
                    <a:pt x="260" y="6"/>
                    <a:pt x="260" y="6"/>
                  </a:cubicBezTo>
                  <a:cubicBezTo>
                    <a:pt x="258" y="0"/>
                    <a:pt x="258" y="0"/>
                    <a:pt x="258" y="0"/>
                  </a:cubicBezTo>
                  <a:cubicBezTo>
                    <a:pt x="251" y="4"/>
                    <a:pt x="251" y="4"/>
                    <a:pt x="251" y="4"/>
                  </a:cubicBezTo>
                  <a:cubicBezTo>
                    <a:pt x="141" y="3"/>
                    <a:pt x="141" y="3"/>
                    <a:pt x="141" y="3"/>
                  </a:cubicBezTo>
                  <a:cubicBezTo>
                    <a:pt x="138" y="0"/>
                    <a:pt x="138" y="0"/>
                    <a:pt x="138" y="0"/>
                  </a:cubicBezTo>
                  <a:cubicBezTo>
                    <a:pt x="129" y="0"/>
                    <a:pt x="129" y="0"/>
                    <a:pt x="129" y="0"/>
                  </a:cubicBezTo>
                  <a:lnTo>
                    <a:pt x="125" y="6"/>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grpSp>
          <p:nvGrpSpPr>
            <p:cNvPr id="3" name="组合 167"/>
            <p:cNvGrpSpPr/>
            <p:nvPr/>
          </p:nvGrpSpPr>
          <p:grpSpPr>
            <a:xfrm>
              <a:off x="-2416429" y="3452089"/>
              <a:ext cx="1292225" cy="295275"/>
              <a:chOff x="-2416429" y="3452089"/>
              <a:chExt cx="1292225" cy="295275"/>
            </a:xfrm>
            <a:grpFill/>
          </p:grpSpPr>
          <p:sp>
            <p:nvSpPr>
              <p:cNvPr id="62" name="Freeform 7"/>
              <p:cNvSpPr>
                <a:spLocks/>
              </p:cNvSpPr>
              <p:nvPr/>
            </p:nvSpPr>
            <p:spPr bwMode="auto">
              <a:xfrm>
                <a:off x="-1568704" y="3574327"/>
                <a:ext cx="257175" cy="30163"/>
              </a:xfrm>
              <a:custGeom>
                <a:avLst/>
                <a:gdLst/>
                <a:ahLst/>
                <a:cxnLst>
                  <a:cxn ang="0">
                    <a:pos x="153" y="0"/>
                  </a:cxn>
                  <a:cxn ang="0">
                    <a:pos x="0" y="0"/>
                  </a:cxn>
                  <a:cxn ang="0">
                    <a:pos x="6" y="19"/>
                  </a:cxn>
                  <a:cxn ang="0">
                    <a:pos x="162" y="19"/>
                  </a:cxn>
                  <a:cxn ang="0">
                    <a:pos x="153" y="0"/>
                  </a:cxn>
                </a:cxnLst>
                <a:rect l="0" t="0" r="r" b="b"/>
                <a:pathLst>
                  <a:path w="162" h="19">
                    <a:moveTo>
                      <a:pt x="153" y="0"/>
                    </a:moveTo>
                    <a:lnTo>
                      <a:pt x="0" y="0"/>
                    </a:lnTo>
                    <a:lnTo>
                      <a:pt x="6" y="19"/>
                    </a:lnTo>
                    <a:lnTo>
                      <a:pt x="162" y="19"/>
                    </a:lnTo>
                    <a:lnTo>
                      <a:pt x="153"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63" name="Freeform 8"/>
              <p:cNvSpPr>
                <a:spLocks/>
              </p:cNvSpPr>
              <p:nvPr/>
            </p:nvSpPr>
            <p:spPr bwMode="auto">
              <a:xfrm>
                <a:off x="-2013204" y="3455264"/>
                <a:ext cx="107950" cy="44450"/>
              </a:xfrm>
              <a:custGeom>
                <a:avLst/>
                <a:gdLst/>
                <a:ahLst/>
                <a:cxnLst>
                  <a:cxn ang="0">
                    <a:pos x="8" y="19"/>
                  </a:cxn>
                  <a:cxn ang="0">
                    <a:pos x="0" y="49"/>
                  </a:cxn>
                  <a:cxn ang="0">
                    <a:pos x="107" y="49"/>
                  </a:cxn>
                  <a:cxn ang="0">
                    <a:pos x="117" y="0"/>
                  </a:cxn>
                  <a:cxn ang="0">
                    <a:pos x="111" y="0"/>
                  </a:cxn>
                  <a:cxn ang="0">
                    <a:pos x="107" y="11"/>
                  </a:cxn>
                  <a:cxn ang="0">
                    <a:pos x="68" y="11"/>
                  </a:cxn>
                  <a:cxn ang="0">
                    <a:pos x="71" y="4"/>
                  </a:cxn>
                  <a:cxn ang="0">
                    <a:pos x="65" y="0"/>
                  </a:cxn>
                  <a:cxn ang="0">
                    <a:pos x="62" y="10"/>
                  </a:cxn>
                  <a:cxn ang="0">
                    <a:pos x="23" y="10"/>
                  </a:cxn>
                  <a:cxn ang="0">
                    <a:pos x="24" y="3"/>
                  </a:cxn>
                  <a:cxn ang="0">
                    <a:pos x="18" y="4"/>
                  </a:cxn>
                  <a:cxn ang="0">
                    <a:pos x="15" y="9"/>
                  </a:cxn>
                  <a:cxn ang="0">
                    <a:pos x="8" y="19"/>
                  </a:cxn>
                </a:cxnLst>
                <a:rect l="0" t="0" r="r" b="b"/>
                <a:pathLst>
                  <a:path w="117" h="49">
                    <a:moveTo>
                      <a:pt x="8" y="19"/>
                    </a:moveTo>
                    <a:cubicBezTo>
                      <a:pt x="0" y="49"/>
                      <a:pt x="0" y="49"/>
                      <a:pt x="0" y="49"/>
                    </a:cubicBezTo>
                    <a:cubicBezTo>
                      <a:pt x="107" y="49"/>
                      <a:pt x="107" y="49"/>
                      <a:pt x="107" y="49"/>
                    </a:cubicBezTo>
                    <a:cubicBezTo>
                      <a:pt x="117" y="0"/>
                      <a:pt x="117" y="0"/>
                      <a:pt x="117" y="0"/>
                    </a:cubicBezTo>
                    <a:cubicBezTo>
                      <a:pt x="111" y="0"/>
                      <a:pt x="111" y="0"/>
                      <a:pt x="111" y="0"/>
                    </a:cubicBezTo>
                    <a:cubicBezTo>
                      <a:pt x="107" y="11"/>
                      <a:pt x="107" y="11"/>
                      <a:pt x="107" y="11"/>
                    </a:cubicBezTo>
                    <a:cubicBezTo>
                      <a:pt x="68" y="11"/>
                      <a:pt x="68" y="11"/>
                      <a:pt x="68" y="11"/>
                    </a:cubicBezTo>
                    <a:cubicBezTo>
                      <a:pt x="71" y="4"/>
                      <a:pt x="71" y="4"/>
                      <a:pt x="71" y="4"/>
                    </a:cubicBezTo>
                    <a:cubicBezTo>
                      <a:pt x="65" y="0"/>
                      <a:pt x="65" y="0"/>
                      <a:pt x="65" y="0"/>
                    </a:cubicBezTo>
                    <a:cubicBezTo>
                      <a:pt x="62" y="10"/>
                      <a:pt x="62" y="10"/>
                      <a:pt x="62" y="10"/>
                    </a:cubicBezTo>
                    <a:cubicBezTo>
                      <a:pt x="23" y="10"/>
                      <a:pt x="23" y="10"/>
                      <a:pt x="23" y="10"/>
                    </a:cubicBezTo>
                    <a:cubicBezTo>
                      <a:pt x="24" y="3"/>
                      <a:pt x="24" y="3"/>
                      <a:pt x="24" y="3"/>
                    </a:cubicBezTo>
                    <a:cubicBezTo>
                      <a:pt x="18" y="4"/>
                      <a:pt x="18" y="4"/>
                      <a:pt x="18" y="4"/>
                    </a:cubicBezTo>
                    <a:cubicBezTo>
                      <a:pt x="15" y="9"/>
                      <a:pt x="15" y="9"/>
                      <a:pt x="15" y="9"/>
                    </a:cubicBezTo>
                    <a:cubicBezTo>
                      <a:pt x="15" y="9"/>
                      <a:pt x="9" y="17"/>
                      <a:pt x="8" y="19"/>
                    </a:cubicBez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64" name="Freeform 9"/>
              <p:cNvSpPr>
                <a:spLocks/>
              </p:cNvSpPr>
              <p:nvPr/>
            </p:nvSpPr>
            <p:spPr bwMode="auto">
              <a:xfrm>
                <a:off x="-1867154" y="3499714"/>
                <a:ext cx="38100" cy="163513"/>
              </a:xfrm>
              <a:custGeom>
                <a:avLst/>
                <a:gdLst/>
                <a:ahLst/>
                <a:cxnLst>
                  <a:cxn ang="0">
                    <a:pos x="24" y="103"/>
                  </a:cxn>
                  <a:cxn ang="0">
                    <a:pos x="0" y="103"/>
                  </a:cxn>
                  <a:cxn ang="0">
                    <a:pos x="4" y="0"/>
                  </a:cxn>
                  <a:cxn ang="0">
                    <a:pos x="24" y="0"/>
                  </a:cxn>
                  <a:cxn ang="0">
                    <a:pos x="24" y="103"/>
                  </a:cxn>
                </a:cxnLst>
                <a:rect l="0" t="0" r="r" b="b"/>
                <a:pathLst>
                  <a:path w="24" h="103">
                    <a:moveTo>
                      <a:pt x="24" y="103"/>
                    </a:moveTo>
                    <a:lnTo>
                      <a:pt x="0" y="103"/>
                    </a:lnTo>
                    <a:lnTo>
                      <a:pt x="4" y="0"/>
                    </a:lnTo>
                    <a:lnTo>
                      <a:pt x="24" y="0"/>
                    </a:lnTo>
                    <a:lnTo>
                      <a:pt x="24" y="103"/>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65" name="Freeform 10"/>
              <p:cNvSpPr>
                <a:spLocks/>
              </p:cNvSpPr>
              <p:nvPr/>
            </p:nvSpPr>
            <p:spPr bwMode="auto">
              <a:xfrm>
                <a:off x="-1917954" y="3499714"/>
                <a:ext cx="44450" cy="163513"/>
              </a:xfrm>
              <a:custGeom>
                <a:avLst/>
                <a:gdLst/>
                <a:ahLst/>
                <a:cxnLst>
                  <a:cxn ang="0">
                    <a:pos x="23" y="103"/>
                  </a:cxn>
                  <a:cxn ang="0">
                    <a:pos x="0" y="103"/>
                  </a:cxn>
                  <a:cxn ang="0">
                    <a:pos x="11" y="0"/>
                  </a:cxn>
                  <a:cxn ang="0">
                    <a:pos x="28" y="0"/>
                  </a:cxn>
                  <a:cxn ang="0">
                    <a:pos x="26" y="72"/>
                  </a:cxn>
                  <a:cxn ang="0">
                    <a:pos x="23" y="103"/>
                  </a:cxn>
                </a:cxnLst>
                <a:rect l="0" t="0" r="r" b="b"/>
                <a:pathLst>
                  <a:path w="28" h="103">
                    <a:moveTo>
                      <a:pt x="23" y="103"/>
                    </a:moveTo>
                    <a:lnTo>
                      <a:pt x="0" y="103"/>
                    </a:lnTo>
                    <a:lnTo>
                      <a:pt x="11" y="0"/>
                    </a:lnTo>
                    <a:lnTo>
                      <a:pt x="28" y="0"/>
                    </a:lnTo>
                    <a:lnTo>
                      <a:pt x="26" y="72"/>
                    </a:lnTo>
                    <a:lnTo>
                      <a:pt x="23" y="103"/>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66" name="Freeform 11"/>
              <p:cNvSpPr>
                <a:spLocks/>
              </p:cNvSpPr>
              <p:nvPr/>
            </p:nvSpPr>
            <p:spPr bwMode="auto">
              <a:xfrm>
                <a:off x="-1970342" y="3542577"/>
                <a:ext cx="46038" cy="120650"/>
              </a:xfrm>
              <a:custGeom>
                <a:avLst/>
                <a:gdLst/>
                <a:ahLst/>
                <a:cxnLst>
                  <a:cxn ang="0">
                    <a:pos x="22" y="76"/>
                  </a:cxn>
                  <a:cxn ang="0">
                    <a:pos x="0" y="76"/>
                  </a:cxn>
                  <a:cxn ang="0">
                    <a:pos x="11" y="0"/>
                  </a:cxn>
                  <a:cxn ang="0">
                    <a:pos x="29" y="0"/>
                  </a:cxn>
                  <a:cxn ang="0">
                    <a:pos x="25" y="49"/>
                  </a:cxn>
                  <a:cxn ang="0">
                    <a:pos x="22" y="76"/>
                  </a:cxn>
                </a:cxnLst>
                <a:rect l="0" t="0" r="r" b="b"/>
                <a:pathLst>
                  <a:path w="29" h="76">
                    <a:moveTo>
                      <a:pt x="22" y="76"/>
                    </a:moveTo>
                    <a:lnTo>
                      <a:pt x="0" y="76"/>
                    </a:lnTo>
                    <a:lnTo>
                      <a:pt x="11" y="0"/>
                    </a:lnTo>
                    <a:lnTo>
                      <a:pt x="29" y="0"/>
                    </a:lnTo>
                    <a:lnTo>
                      <a:pt x="25" y="49"/>
                    </a:lnTo>
                    <a:lnTo>
                      <a:pt x="22" y="76"/>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67" name="Freeform 12"/>
              <p:cNvSpPr>
                <a:spLocks/>
              </p:cNvSpPr>
              <p:nvPr/>
            </p:nvSpPr>
            <p:spPr bwMode="auto">
              <a:xfrm>
                <a:off x="-2022729" y="3547339"/>
                <a:ext cx="50800" cy="115888"/>
              </a:xfrm>
              <a:custGeom>
                <a:avLst/>
                <a:gdLst/>
                <a:ahLst/>
                <a:cxnLst>
                  <a:cxn ang="0">
                    <a:pos x="22" y="73"/>
                  </a:cxn>
                  <a:cxn ang="0">
                    <a:pos x="0" y="73"/>
                  </a:cxn>
                  <a:cxn ang="0">
                    <a:pos x="11" y="19"/>
                  </a:cxn>
                  <a:cxn ang="0">
                    <a:pos x="22" y="19"/>
                  </a:cxn>
                  <a:cxn ang="0">
                    <a:pos x="26" y="0"/>
                  </a:cxn>
                  <a:cxn ang="0">
                    <a:pos x="32" y="0"/>
                  </a:cxn>
                  <a:cxn ang="0">
                    <a:pos x="25" y="42"/>
                  </a:cxn>
                  <a:cxn ang="0">
                    <a:pos x="22" y="73"/>
                  </a:cxn>
                </a:cxnLst>
                <a:rect l="0" t="0" r="r" b="b"/>
                <a:pathLst>
                  <a:path w="32" h="73">
                    <a:moveTo>
                      <a:pt x="22" y="73"/>
                    </a:moveTo>
                    <a:lnTo>
                      <a:pt x="0" y="73"/>
                    </a:lnTo>
                    <a:lnTo>
                      <a:pt x="11" y="19"/>
                    </a:lnTo>
                    <a:lnTo>
                      <a:pt x="22" y="19"/>
                    </a:lnTo>
                    <a:lnTo>
                      <a:pt x="26" y="0"/>
                    </a:lnTo>
                    <a:lnTo>
                      <a:pt x="32" y="0"/>
                    </a:lnTo>
                    <a:lnTo>
                      <a:pt x="25" y="42"/>
                    </a:lnTo>
                    <a:lnTo>
                      <a:pt x="22" y="73"/>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68" name="Freeform 13"/>
              <p:cNvSpPr>
                <a:spLocks/>
              </p:cNvSpPr>
              <p:nvPr/>
            </p:nvSpPr>
            <p:spPr bwMode="auto">
              <a:xfrm>
                <a:off x="-2084642" y="3536227"/>
                <a:ext cx="95250" cy="19050"/>
              </a:xfrm>
              <a:custGeom>
                <a:avLst/>
                <a:gdLst/>
                <a:ahLst/>
                <a:cxnLst>
                  <a:cxn ang="0">
                    <a:pos x="60" y="0"/>
                  </a:cxn>
                  <a:cxn ang="0">
                    <a:pos x="58" y="12"/>
                  </a:cxn>
                  <a:cxn ang="0">
                    <a:pos x="0" y="12"/>
                  </a:cxn>
                  <a:cxn ang="0">
                    <a:pos x="4" y="0"/>
                  </a:cxn>
                  <a:cxn ang="0">
                    <a:pos x="60" y="0"/>
                  </a:cxn>
                </a:cxnLst>
                <a:rect l="0" t="0" r="r" b="b"/>
                <a:pathLst>
                  <a:path w="60" h="12">
                    <a:moveTo>
                      <a:pt x="60" y="0"/>
                    </a:moveTo>
                    <a:lnTo>
                      <a:pt x="58" y="12"/>
                    </a:lnTo>
                    <a:lnTo>
                      <a:pt x="0" y="12"/>
                    </a:lnTo>
                    <a:lnTo>
                      <a:pt x="4" y="0"/>
                    </a:lnTo>
                    <a:lnTo>
                      <a:pt x="6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69" name="Freeform 14"/>
              <p:cNvSpPr>
                <a:spLocks/>
              </p:cNvSpPr>
              <p:nvPr/>
            </p:nvSpPr>
            <p:spPr bwMode="auto">
              <a:xfrm>
                <a:off x="-2075117" y="3579089"/>
                <a:ext cx="47625" cy="84138"/>
              </a:xfrm>
              <a:custGeom>
                <a:avLst/>
                <a:gdLst/>
                <a:ahLst/>
                <a:cxnLst>
                  <a:cxn ang="0">
                    <a:pos x="30" y="0"/>
                  </a:cxn>
                  <a:cxn ang="0">
                    <a:pos x="28" y="12"/>
                  </a:cxn>
                  <a:cxn ang="0">
                    <a:pos x="24" y="24"/>
                  </a:cxn>
                  <a:cxn ang="0">
                    <a:pos x="24" y="53"/>
                  </a:cxn>
                  <a:cxn ang="0">
                    <a:pos x="0" y="53"/>
                  </a:cxn>
                  <a:cxn ang="0">
                    <a:pos x="13" y="0"/>
                  </a:cxn>
                  <a:cxn ang="0">
                    <a:pos x="30" y="0"/>
                  </a:cxn>
                </a:cxnLst>
                <a:rect l="0" t="0" r="r" b="b"/>
                <a:pathLst>
                  <a:path w="30" h="53">
                    <a:moveTo>
                      <a:pt x="30" y="0"/>
                    </a:moveTo>
                    <a:lnTo>
                      <a:pt x="28" y="12"/>
                    </a:lnTo>
                    <a:lnTo>
                      <a:pt x="24" y="24"/>
                    </a:lnTo>
                    <a:lnTo>
                      <a:pt x="24" y="53"/>
                    </a:lnTo>
                    <a:lnTo>
                      <a:pt x="0" y="53"/>
                    </a:lnTo>
                    <a:lnTo>
                      <a:pt x="13" y="0"/>
                    </a:lnTo>
                    <a:lnTo>
                      <a:pt x="3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70" name="Freeform 15"/>
              <p:cNvSpPr>
                <a:spLocks/>
              </p:cNvSpPr>
              <p:nvPr/>
            </p:nvSpPr>
            <p:spPr bwMode="auto">
              <a:xfrm>
                <a:off x="-2129092" y="3485427"/>
                <a:ext cx="77788" cy="174625"/>
              </a:xfrm>
              <a:custGeom>
                <a:avLst/>
                <a:gdLst/>
                <a:ahLst/>
                <a:cxnLst>
                  <a:cxn ang="0">
                    <a:pos x="34" y="54"/>
                  </a:cxn>
                  <a:cxn ang="0">
                    <a:pos x="26" y="81"/>
                  </a:cxn>
                  <a:cxn ang="0">
                    <a:pos x="26" y="110"/>
                  </a:cxn>
                  <a:cxn ang="0">
                    <a:pos x="0" y="104"/>
                  </a:cxn>
                  <a:cxn ang="0">
                    <a:pos x="35" y="0"/>
                  </a:cxn>
                  <a:cxn ang="0">
                    <a:pos x="49" y="3"/>
                  </a:cxn>
                  <a:cxn ang="0">
                    <a:pos x="42" y="32"/>
                  </a:cxn>
                  <a:cxn ang="0">
                    <a:pos x="32" y="32"/>
                  </a:cxn>
                  <a:cxn ang="0">
                    <a:pos x="27" y="44"/>
                  </a:cxn>
                  <a:cxn ang="0">
                    <a:pos x="26" y="52"/>
                  </a:cxn>
                  <a:cxn ang="0">
                    <a:pos x="34" y="54"/>
                  </a:cxn>
                </a:cxnLst>
                <a:rect l="0" t="0" r="r" b="b"/>
                <a:pathLst>
                  <a:path w="49" h="110">
                    <a:moveTo>
                      <a:pt x="34" y="54"/>
                    </a:moveTo>
                    <a:lnTo>
                      <a:pt x="26" y="81"/>
                    </a:lnTo>
                    <a:lnTo>
                      <a:pt x="26" y="110"/>
                    </a:lnTo>
                    <a:lnTo>
                      <a:pt x="0" y="104"/>
                    </a:lnTo>
                    <a:lnTo>
                      <a:pt x="35" y="0"/>
                    </a:lnTo>
                    <a:lnTo>
                      <a:pt x="49" y="3"/>
                    </a:lnTo>
                    <a:lnTo>
                      <a:pt x="42" y="32"/>
                    </a:lnTo>
                    <a:lnTo>
                      <a:pt x="32" y="32"/>
                    </a:lnTo>
                    <a:lnTo>
                      <a:pt x="27" y="44"/>
                    </a:lnTo>
                    <a:lnTo>
                      <a:pt x="26" y="52"/>
                    </a:lnTo>
                    <a:lnTo>
                      <a:pt x="34" y="54"/>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71" name="Freeform 16"/>
              <p:cNvSpPr>
                <a:spLocks/>
              </p:cNvSpPr>
              <p:nvPr/>
            </p:nvSpPr>
            <p:spPr bwMode="auto">
              <a:xfrm>
                <a:off x="-2186242" y="3475902"/>
                <a:ext cx="93663" cy="171450"/>
              </a:xfrm>
              <a:custGeom>
                <a:avLst/>
                <a:gdLst/>
                <a:ahLst/>
                <a:cxnLst>
                  <a:cxn ang="0">
                    <a:pos x="59" y="4"/>
                  </a:cxn>
                  <a:cxn ang="0">
                    <a:pos x="29" y="85"/>
                  </a:cxn>
                  <a:cxn ang="0">
                    <a:pos x="27" y="108"/>
                  </a:cxn>
                  <a:cxn ang="0">
                    <a:pos x="0" y="100"/>
                  </a:cxn>
                  <a:cxn ang="0">
                    <a:pos x="44" y="0"/>
                  </a:cxn>
                  <a:cxn ang="0">
                    <a:pos x="59" y="4"/>
                  </a:cxn>
                </a:cxnLst>
                <a:rect l="0" t="0" r="r" b="b"/>
                <a:pathLst>
                  <a:path w="59" h="108">
                    <a:moveTo>
                      <a:pt x="59" y="4"/>
                    </a:moveTo>
                    <a:lnTo>
                      <a:pt x="29" y="85"/>
                    </a:lnTo>
                    <a:lnTo>
                      <a:pt x="27" y="108"/>
                    </a:lnTo>
                    <a:lnTo>
                      <a:pt x="0" y="100"/>
                    </a:lnTo>
                    <a:lnTo>
                      <a:pt x="44" y="0"/>
                    </a:lnTo>
                    <a:lnTo>
                      <a:pt x="59" y="4"/>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72" name="Freeform 17"/>
              <p:cNvSpPr>
                <a:spLocks/>
              </p:cNvSpPr>
              <p:nvPr/>
            </p:nvSpPr>
            <p:spPr bwMode="auto">
              <a:xfrm>
                <a:off x="-2237042" y="3463202"/>
                <a:ext cx="103188" cy="168275"/>
              </a:xfrm>
              <a:custGeom>
                <a:avLst/>
                <a:gdLst/>
                <a:ahLst/>
                <a:cxnLst>
                  <a:cxn ang="0">
                    <a:pos x="65" y="5"/>
                  </a:cxn>
                  <a:cxn ang="0">
                    <a:pos x="28" y="92"/>
                  </a:cxn>
                  <a:cxn ang="0">
                    <a:pos x="26" y="106"/>
                  </a:cxn>
                  <a:cxn ang="0">
                    <a:pos x="0" y="99"/>
                  </a:cxn>
                  <a:cxn ang="0">
                    <a:pos x="49" y="0"/>
                  </a:cxn>
                  <a:cxn ang="0">
                    <a:pos x="65" y="5"/>
                  </a:cxn>
                </a:cxnLst>
                <a:rect l="0" t="0" r="r" b="b"/>
                <a:pathLst>
                  <a:path w="65" h="106">
                    <a:moveTo>
                      <a:pt x="65" y="5"/>
                    </a:moveTo>
                    <a:lnTo>
                      <a:pt x="28" y="92"/>
                    </a:lnTo>
                    <a:lnTo>
                      <a:pt x="26" y="106"/>
                    </a:lnTo>
                    <a:lnTo>
                      <a:pt x="0" y="99"/>
                    </a:lnTo>
                    <a:lnTo>
                      <a:pt x="49" y="0"/>
                    </a:lnTo>
                    <a:lnTo>
                      <a:pt x="65" y="5"/>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73" name="Freeform 18"/>
              <p:cNvSpPr>
                <a:spLocks/>
              </p:cNvSpPr>
              <p:nvPr/>
            </p:nvSpPr>
            <p:spPr bwMode="auto">
              <a:xfrm>
                <a:off x="-1817942" y="3498127"/>
                <a:ext cx="42863" cy="165100"/>
              </a:xfrm>
              <a:custGeom>
                <a:avLst/>
                <a:gdLst/>
                <a:ahLst/>
                <a:cxnLst>
                  <a:cxn ang="0">
                    <a:pos x="1" y="0"/>
                  </a:cxn>
                  <a:cxn ang="0">
                    <a:pos x="0" y="77"/>
                  </a:cxn>
                  <a:cxn ang="0">
                    <a:pos x="3" y="104"/>
                  </a:cxn>
                  <a:cxn ang="0">
                    <a:pos x="27" y="104"/>
                  </a:cxn>
                  <a:cxn ang="0">
                    <a:pos x="24" y="75"/>
                  </a:cxn>
                  <a:cxn ang="0">
                    <a:pos x="20" y="1"/>
                  </a:cxn>
                  <a:cxn ang="0">
                    <a:pos x="1" y="0"/>
                  </a:cxn>
                </a:cxnLst>
                <a:rect l="0" t="0" r="r" b="b"/>
                <a:pathLst>
                  <a:path w="27" h="104">
                    <a:moveTo>
                      <a:pt x="1" y="0"/>
                    </a:moveTo>
                    <a:lnTo>
                      <a:pt x="0" y="77"/>
                    </a:lnTo>
                    <a:lnTo>
                      <a:pt x="3" y="104"/>
                    </a:lnTo>
                    <a:lnTo>
                      <a:pt x="27" y="104"/>
                    </a:lnTo>
                    <a:lnTo>
                      <a:pt x="24" y="75"/>
                    </a:lnTo>
                    <a:lnTo>
                      <a:pt x="20" y="1"/>
                    </a:lnTo>
                    <a:lnTo>
                      <a:pt x="1"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74" name="Freeform 19"/>
              <p:cNvSpPr>
                <a:spLocks/>
              </p:cNvSpPr>
              <p:nvPr/>
            </p:nvSpPr>
            <p:spPr bwMode="auto">
              <a:xfrm>
                <a:off x="-1773492" y="3499714"/>
                <a:ext cx="47625" cy="163513"/>
              </a:xfrm>
              <a:custGeom>
                <a:avLst/>
                <a:gdLst/>
                <a:ahLst/>
                <a:cxnLst>
                  <a:cxn ang="0">
                    <a:pos x="0" y="0"/>
                  </a:cxn>
                  <a:cxn ang="0">
                    <a:pos x="5" y="74"/>
                  </a:cxn>
                  <a:cxn ang="0">
                    <a:pos x="8" y="103"/>
                  </a:cxn>
                  <a:cxn ang="0">
                    <a:pos x="30" y="103"/>
                  </a:cxn>
                  <a:cxn ang="0">
                    <a:pos x="30" y="95"/>
                  </a:cxn>
                  <a:cxn ang="0">
                    <a:pos x="19" y="1"/>
                  </a:cxn>
                  <a:cxn ang="0">
                    <a:pos x="0" y="0"/>
                  </a:cxn>
                </a:cxnLst>
                <a:rect l="0" t="0" r="r" b="b"/>
                <a:pathLst>
                  <a:path w="30" h="103">
                    <a:moveTo>
                      <a:pt x="0" y="0"/>
                    </a:moveTo>
                    <a:lnTo>
                      <a:pt x="5" y="74"/>
                    </a:lnTo>
                    <a:lnTo>
                      <a:pt x="8" y="103"/>
                    </a:lnTo>
                    <a:lnTo>
                      <a:pt x="30" y="103"/>
                    </a:lnTo>
                    <a:lnTo>
                      <a:pt x="30" y="95"/>
                    </a:lnTo>
                    <a:lnTo>
                      <a:pt x="19" y="1"/>
                    </a:lnTo>
                    <a:lnTo>
                      <a:pt x="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75" name="Freeform 20"/>
              <p:cNvSpPr>
                <a:spLocks/>
              </p:cNvSpPr>
              <p:nvPr/>
            </p:nvSpPr>
            <p:spPr bwMode="auto">
              <a:xfrm>
                <a:off x="-1727454" y="3499714"/>
                <a:ext cx="55563" cy="163513"/>
              </a:xfrm>
              <a:custGeom>
                <a:avLst/>
                <a:gdLst/>
                <a:ahLst/>
                <a:cxnLst>
                  <a:cxn ang="0">
                    <a:pos x="0" y="0"/>
                  </a:cxn>
                  <a:cxn ang="0">
                    <a:pos x="9" y="77"/>
                  </a:cxn>
                  <a:cxn ang="0">
                    <a:pos x="10" y="103"/>
                  </a:cxn>
                  <a:cxn ang="0">
                    <a:pos x="35" y="103"/>
                  </a:cxn>
                  <a:cxn ang="0">
                    <a:pos x="31" y="81"/>
                  </a:cxn>
                  <a:cxn ang="0">
                    <a:pos x="17" y="1"/>
                  </a:cxn>
                  <a:cxn ang="0">
                    <a:pos x="0" y="0"/>
                  </a:cxn>
                </a:cxnLst>
                <a:rect l="0" t="0" r="r" b="b"/>
                <a:pathLst>
                  <a:path w="35" h="103">
                    <a:moveTo>
                      <a:pt x="0" y="0"/>
                    </a:moveTo>
                    <a:lnTo>
                      <a:pt x="9" y="77"/>
                    </a:lnTo>
                    <a:lnTo>
                      <a:pt x="10" y="103"/>
                    </a:lnTo>
                    <a:lnTo>
                      <a:pt x="35" y="103"/>
                    </a:lnTo>
                    <a:lnTo>
                      <a:pt x="31" y="81"/>
                    </a:lnTo>
                    <a:lnTo>
                      <a:pt x="17" y="1"/>
                    </a:lnTo>
                    <a:lnTo>
                      <a:pt x="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76" name="Freeform 21"/>
              <p:cNvSpPr>
                <a:spLocks/>
              </p:cNvSpPr>
              <p:nvPr/>
            </p:nvSpPr>
            <p:spPr bwMode="auto">
              <a:xfrm>
                <a:off x="-1683004" y="3501302"/>
                <a:ext cx="61913" cy="161925"/>
              </a:xfrm>
              <a:custGeom>
                <a:avLst/>
                <a:gdLst/>
                <a:ahLst/>
                <a:cxnLst>
                  <a:cxn ang="0">
                    <a:pos x="0" y="0"/>
                  </a:cxn>
                  <a:cxn ang="0">
                    <a:pos x="14" y="72"/>
                  </a:cxn>
                  <a:cxn ang="0">
                    <a:pos x="15" y="102"/>
                  </a:cxn>
                  <a:cxn ang="0">
                    <a:pos x="39" y="102"/>
                  </a:cxn>
                  <a:cxn ang="0">
                    <a:pos x="16" y="1"/>
                  </a:cxn>
                  <a:cxn ang="0">
                    <a:pos x="0" y="0"/>
                  </a:cxn>
                </a:cxnLst>
                <a:rect l="0" t="0" r="r" b="b"/>
                <a:pathLst>
                  <a:path w="39" h="102">
                    <a:moveTo>
                      <a:pt x="0" y="0"/>
                    </a:moveTo>
                    <a:lnTo>
                      <a:pt x="14" y="72"/>
                    </a:lnTo>
                    <a:lnTo>
                      <a:pt x="15" y="102"/>
                    </a:lnTo>
                    <a:lnTo>
                      <a:pt x="39" y="102"/>
                    </a:lnTo>
                    <a:lnTo>
                      <a:pt x="16" y="1"/>
                    </a:lnTo>
                    <a:lnTo>
                      <a:pt x="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77" name="Freeform 22"/>
              <p:cNvSpPr>
                <a:spLocks/>
              </p:cNvSpPr>
              <p:nvPr/>
            </p:nvSpPr>
            <p:spPr bwMode="auto">
              <a:xfrm>
                <a:off x="-1636967" y="3501302"/>
                <a:ext cx="68263" cy="161925"/>
              </a:xfrm>
              <a:custGeom>
                <a:avLst/>
                <a:gdLst/>
                <a:ahLst/>
                <a:cxnLst>
                  <a:cxn ang="0">
                    <a:pos x="0" y="0"/>
                  </a:cxn>
                  <a:cxn ang="0">
                    <a:pos x="18" y="71"/>
                  </a:cxn>
                  <a:cxn ang="0">
                    <a:pos x="20" y="102"/>
                  </a:cxn>
                  <a:cxn ang="0">
                    <a:pos x="43" y="102"/>
                  </a:cxn>
                  <a:cxn ang="0">
                    <a:pos x="39" y="87"/>
                  </a:cxn>
                  <a:cxn ang="0">
                    <a:pos x="14" y="0"/>
                  </a:cxn>
                  <a:cxn ang="0">
                    <a:pos x="0" y="0"/>
                  </a:cxn>
                </a:cxnLst>
                <a:rect l="0" t="0" r="r" b="b"/>
                <a:pathLst>
                  <a:path w="43" h="102">
                    <a:moveTo>
                      <a:pt x="0" y="0"/>
                    </a:moveTo>
                    <a:lnTo>
                      <a:pt x="18" y="71"/>
                    </a:lnTo>
                    <a:lnTo>
                      <a:pt x="20" y="102"/>
                    </a:lnTo>
                    <a:lnTo>
                      <a:pt x="43" y="102"/>
                    </a:lnTo>
                    <a:lnTo>
                      <a:pt x="39" y="87"/>
                    </a:lnTo>
                    <a:lnTo>
                      <a:pt x="14" y="0"/>
                    </a:lnTo>
                    <a:lnTo>
                      <a:pt x="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78" name="Freeform 23"/>
              <p:cNvSpPr>
                <a:spLocks/>
              </p:cNvSpPr>
              <p:nvPr/>
            </p:nvSpPr>
            <p:spPr bwMode="auto">
              <a:xfrm>
                <a:off x="-1592517" y="3501302"/>
                <a:ext cx="46038" cy="73025"/>
              </a:xfrm>
              <a:custGeom>
                <a:avLst/>
                <a:gdLst/>
                <a:ahLst/>
                <a:cxnLst>
                  <a:cxn ang="0">
                    <a:pos x="0" y="0"/>
                  </a:cxn>
                  <a:cxn ang="0">
                    <a:pos x="15" y="46"/>
                  </a:cxn>
                  <a:cxn ang="0">
                    <a:pos x="29" y="46"/>
                  </a:cxn>
                  <a:cxn ang="0">
                    <a:pos x="12" y="0"/>
                  </a:cxn>
                  <a:cxn ang="0">
                    <a:pos x="0" y="0"/>
                  </a:cxn>
                </a:cxnLst>
                <a:rect l="0" t="0" r="r" b="b"/>
                <a:pathLst>
                  <a:path w="29" h="46">
                    <a:moveTo>
                      <a:pt x="0" y="0"/>
                    </a:moveTo>
                    <a:lnTo>
                      <a:pt x="15" y="46"/>
                    </a:lnTo>
                    <a:lnTo>
                      <a:pt x="29" y="46"/>
                    </a:lnTo>
                    <a:lnTo>
                      <a:pt x="12" y="0"/>
                    </a:lnTo>
                    <a:lnTo>
                      <a:pt x="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79" name="Freeform 24"/>
              <p:cNvSpPr>
                <a:spLocks/>
              </p:cNvSpPr>
              <p:nvPr/>
            </p:nvSpPr>
            <p:spPr bwMode="auto">
              <a:xfrm>
                <a:off x="-1546479" y="3496539"/>
                <a:ext cx="47625" cy="77788"/>
              </a:xfrm>
              <a:custGeom>
                <a:avLst/>
                <a:gdLst/>
                <a:ahLst/>
                <a:cxnLst>
                  <a:cxn ang="0">
                    <a:pos x="0" y="3"/>
                  </a:cxn>
                  <a:cxn ang="0">
                    <a:pos x="17" y="49"/>
                  </a:cxn>
                  <a:cxn ang="0">
                    <a:pos x="30" y="49"/>
                  </a:cxn>
                  <a:cxn ang="0">
                    <a:pos x="10" y="0"/>
                  </a:cxn>
                  <a:cxn ang="0">
                    <a:pos x="0" y="3"/>
                  </a:cxn>
                </a:cxnLst>
                <a:rect l="0" t="0" r="r" b="b"/>
                <a:pathLst>
                  <a:path w="30" h="49">
                    <a:moveTo>
                      <a:pt x="0" y="3"/>
                    </a:moveTo>
                    <a:lnTo>
                      <a:pt x="17" y="49"/>
                    </a:lnTo>
                    <a:lnTo>
                      <a:pt x="30" y="49"/>
                    </a:lnTo>
                    <a:lnTo>
                      <a:pt x="10" y="0"/>
                    </a:lnTo>
                    <a:lnTo>
                      <a:pt x="0" y="3"/>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80" name="Freeform 25"/>
              <p:cNvSpPr>
                <a:spLocks/>
              </p:cNvSpPr>
              <p:nvPr/>
            </p:nvSpPr>
            <p:spPr bwMode="auto">
              <a:xfrm>
                <a:off x="-1503617" y="3488602"/>
                <a:ext cx="58738" cy="85725"/>
              </a:xfrm>
              <a:custGeom>
                <a:avLst/>
                <a:gdLst/>
                <a:ahLst/>
                <a:cxnLst>
                  <a:cxn ang="0">
                    <a:pos x="0" y="3"/>
                  </a:cxn>
                  <a:cxn ang="0">
                    <a:pos x="22" y="54"/>
                  </a:cxn>
                  <a:cxn ang="0">
                    <a:pos x="37" y="54"/>
                  </a:cxn>
                  <a:cxn ang="0">
                    <a:pos x="10" y="0"/>
                  </a:cxn>
                  <a:cxn ang="0">
                    <a:pos x="0" y="3"/>
                  </a:cxn>
                </a:cxnLst>
                <a:rect l="0" t="0" r="r" b="b"/>
                <a:pathLst>
                  <a:path w="37" h="54">
                    <a:moveTo>
                      <a:pt x="0" y="3"/>
                    </a:moveTo>
                    <a:lnTo>
                      <a:pt x="22" y="54"/>
                    </a:lnTo>
                    <a:lnTo>
                      <a:pt x="37" y="54"/>
                    </a:lnTo>
                    <a:lnTo>
                      <a:pt x="10" y="0"/>
                    </a:lnTo>
                    <a:lnTo>
                      <a:pt x="0" y="3"/>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81" name="Freeform 26"/>
              <p:cNvSpPr>
                <a:spLocks/>
              </p:cNvSpPr>
              <p:nvPr/>
            </p:nvSpPr>
            <p:spPr bwMode="auto">
              <a:xfrm>
                <a:off x="-1465517" y="3477489"/>
                <a:ext cx="74613" cy="96838"/>
              </a:xfrm>
              <a:custGeom>
                <a:avLst/>
                <a:gdLst/>
                <a:ahLst/>
                <a:cxnLst>
                  <a:cxn ang="0">
                    <a:pos x="0" y="4"/>
                  </a:cxn>
                  <a:cxn ang="0">
                    <a:pos x="29" y="61"/>
                  </a:cxn>
                  <a:cxn ang="0">
                    <a:pos x="47" y="61"/>
                  </a:cxn>
                  <a:cxn ang="0">
                    <a:pos x="13" y="0"/>
                  </a:cxn>
                  <a:cxn ang="0">
                    <a:pos x="0" y="4"/>
                  </a:cxn>
                </a:cxnLst>
                <a:rect l="0" t="0" r="r" b="b"/>
                <a:pathLst>
                  <a:path w="47" h="61">
                    <a:moveTo>
                      <a:pt x="0" y="4"/>
                    </a:moveTo>
                    <a:lnTo>
                      <a:pt x="29" y="61"/>
                    </a:lnTo>
                    <a:lnTo>
                      <a:pt x="47" y="61"/>
                    </a:lnTo>
                    <a:lnTo>
                      <a:pt x="13" y="0"/>
                    </a:lnTo>
                    <a:lnTo>
                      <a:pt x="0" y="4"/>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82" name="Freeform 27"/>
              <p:cNvSpPr>
                <a:spLocks/>
              </p:cNvSpPr>
              <p:nvPr/>
            </p:nvSpPr>
            <p:spPr bwMode="auto">
              <a:xfrm>
                <a:off x="-1425829" y="3464789"/>
                <a:ext cx="95250" cy="109538"/>
              </a:xfrm>
              <a:custGeom>
                <a:avLst/>
                <a:gdLst/>
                <a:ahLst/>
                <a:cxnLst>
                  <a:cxn ang="0">
                    <a:pos x="0" y="5"/>
                  </a:cxn>
                  <a:cxn ang="0">
                    <a:pos x="36" y="69"/>
                  </a:cxn>
                  <a:cxn ang="0">
                    <a:pos x="60" y="69"/>
                  </a:cxn>
                  <a:cxn ang="0">
                    <a:pos x="16" y="0"/>
                  </a:cxn>
                  <a:cxn ang="0">
                    <a:pos x="0" y="5"/>
                  </a:cxn>
                </a:cxnLst>
                <a:rect l="0" t="0" r="r" b="b"/>
                <a:pathLst>
                  <a:path w="60" h="69">
                    <a:moveTo>
                      <a:pt x="0" y="5"/>
                    </a:moveTo>
                    <a:lnTo>
                      <a:pt x="36" y="69"/>
                    </a:lnTo>
                    <a:lnTo>
                      <a:pt x="60" y="69"/>
                    </a:lnTo>
                    <a:lnTo>
                      <a:pt x="16" y="0"/>
                    </a:lnTo>
                    <a:lnTo>
                      <a:pt x="0" y="5"/>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83" name="Freeform 28"/>
              <p:cNvSpPr>
                <a:spLocks/>
              </p:cNvSpPr>
              <p:nvPr/>
            </p:nvSpPr>
            <p:spPr bwMode="auto">
              <a:xfrm>
                <a:off x="-1389317" y="3463202"/>
                <a:ext cx="114300" cy="157163"/>
              </a:xfrm>
              <a:custGeom>
                <a:avLst/>
                <a:gdLst/>
                <a:ahLst/>
                <a:cxnLst>
                  <a:cxn ang="0">
                    <a:pos x="8" y="0"/>
                  </a:cxn>
                  <a:cxn ang="0">
                    <a:pos x="71" y="92"/>
                  </a:cxn>
                  <a:cxn ang="0">
                    <a:pos x="72" y="96"/>
                  </a:cxn>
                  <a:cxn ang="0">
                    <a:pos x="60" y="99"/>
                  </a:cxn>
                  <a:cxn ang="0">
                    <a:pos x="57" y="94"/>
                  </a:cxn>
                  <a:cxn ang="0">
                    <a:pos x="0" y="1"/>
                  </a:cxn>
                  <a:cxn ang="0">
                    <a:pos x="8" y="0"/>
                  </a:cxn>
                </a:cxnLst>
                <a:rect l="0" t="0" r="r" b="b"/>
                <a:pathLst>
                  <a:path w="72" h="99">
                    <a:moveTo>
                      <a:pt x="8" y="0"/>
                    </a:moveTo>
                    <a:lnTo>
                      <a:pt x="71" y="92"/>
                    </a:lnTo>
                    <a:lnTo>
                      <a:pt x="72" y="96"/>
                    </a:lnTo>
                    <a:lnTo>
                      <a:pt x="60" y="99"/>
                    </a:lnTo>
                    <a:lnTo>
                      <a:pt x="57" y="94"/>
                    </a:lnTo>
                    <a:lnTo>
                      <a:pt x="0" y="1"/>
                    </a:lnTo>
                    <a:lnTo>
                      <a:pt x="8"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84" name="Freeform 29"/>
              <p:cNvSpPr>
                <a:spLocks/>
              </p:cNvSpPr>
              <p:nvPr/>
            </p:nvSpPr>
            <p:spPr bwMode="auto">
              <a:xfrm>
                <a:off x="-1556004" y="3604489"/>
                <a:ext cx="39688" cy="63500"/>
              </a:xfrm>
              <a:custGeom>
                <a:avLst/>
                <a:gdLst/>
                <a:ahLst/>
                <a:cxnLst>
                  <a:cxn ang="0">
                    <a:pos x="1" y="0"/>
                  </a:cxn>
                  <a:cxn ang="0">
                    <a:pos x="0" y="19"/>
                  </a:cxn>
                  <a:cxn ang="0">
                    <a:pos x="1" y="55"/>
                  </a:cxn>
                  <a:cxn ang="0">
                    <a:pos x="1" y="66"/>
                  </a:cxn>
                  <a:cxn ang="0">
                    <a:pos x="43" y="66"/>
                  </a:cxn>
                  <a:cxn ang="0">
                    <a:pos x="36" y="55"/>
                  </a:cxn>
                  <a:cxn ang="0">
                    <a:pos x="41" y="14"/>
                  </a:cxn>
                  <a:cxn ang="0">
                    <a:pos x="40" y="0"/>
                  </a:cxn>
                  <a:cxn ang="0">
                    <a:pos x="1" y="0"/>
                  </a:cxn>
                </a:cxnLst>
                <a:rect l="0" t="0" r="r" b="b"/>
                <a:pathLst>
                  <a:path w="43" h="68">
                    <a:moveTo>
                      <a:pt x="1" y="0"/>
                    </a:moveTo>
                    <a:cubicBezTo>
                      <a:pt x="0" y="19"/>
                      <a:pt x="0" y="19"/>
                      <a:pt x="0" y="19"/>
                    </a:cubicBezTo>
                    <a:cubicBezTo>
                      <a:pt x="1" y="55"/>
                      <a:pt x="1" y="55"/>
                      <a:pt x="1" y="55"/>
                    </a:cubicBezTo>
                    <a:cubicBezTo>
                      <a:pt x="1" y="66"/>
                      <a:pt x="1" y="66"/>
                      <a:pt x="1" y="66"/>
                    </a:cubicBezTo>
                    <a:cubicBezTo>
                      <a:pt x="1" y="66"/>
                      <a:pt x="34" y="68"/>
                      <a:pt x="43" y="66"/>
                    </a:cubicBezTo>
                    <a:cubicBezTo>
                      <a:pt x="36" y="55"/>
                      <a:pt x="36" y="55"/>
                      <a:pt x="36" y="55"/>
                    </a:cubicBezTo>
                    <a:cubicBezTo>
                      <a:pt x="41" y="14"/>
                      <a:pt x="41" y="14"/>
                      <a:pt x="41" y="14"/>
                    </a:cubicBezTo>
                    <a:cubicBezTo>
                      <a:pt x="40" y="0"/>
                      <a:pt x="40" y="0"/>
                      <a:pt x="40" y="0"/>
                    </a:cubicBezTo>
                    <a:lnTo>
                      <a:pt x="1"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85" name="Freeform 30"/>
              <p:cNvSpPr>
                <a:spLocks/>
              </p:cNvSpPr>
              <p:nvPr/>
            </p:nvSpPr>
            <p:spPr bwMode="auto">
              <a:xfrm>
                <a:off x="-1505204" y="3604489"/>
                <a:ext cx="42863" cy="63500"/>
              </a:xfrm>
              <a:custGeom>
                <a:avLst/>
                <a:gdLst/>
                <a:ahLst/>
                <a:cxnLst>
                  <a:cxn ang="0">
                    <a:pos x="0" y="0"/>
                  </a:cxn>
                  <a:cxn ang="0">
                    <a:pos x="2" y="15"/>
                  </a:cxn>
                  <a:cxn ang="0">
                    <a:pos x="2" y="68"/>
                  </a:cxn>
                  <a:cxn ang="0">
                    <a:pos x="46" y="64"/>
                  </a:cxn>
                  <a:cxn ang="0">
                    <a:pos x="39" y="52"/>
                  </a:cxn>
                  <a:cxn ang="0">
                    <a:pos x="43" y="0"/>
                  </a:cxn>
                  <a:cxn ang="0">
                    <a:pos x="0" y="0"/>
                  </a:cxn>
                </a:cxnLst>
                <a:rect l="0" t="0" r="r" b="b"/>
                <a:pathLst>
                  <a:path w="46" h="68">
                    <a:moveTo>
                      <a:pt x="0" y="0"/>
                    </a:moveTo>
                    <a:cubicBezTo>
                      <a:pt x="2" y="15"/>
                      <a:pt x="2" y="15"/>
                      <a:pt x="2" y="15"/>
                    </a:cubicBezTo>
                    <a:cubicBezTo>
                      <a:pt x="2" y="15"/>
                      <a:pt x="1" y="58"/>
                      <a:pt x="2" y="68"/>
                    </a:cubicBezTo>
                    <a:cubicBezTo>
                      <a:pt x="2" y="68"/>
                      <a:pt x="37" y="68"/>
                      <a:pt x="46" y="64"/>
                    </a:cubicBezTo>
                    <a:cubicBezTo>
                      <a:pt x="39" y="52"/>
                      <a:pt x="39" y="52"/>
                      <a:pt x="39" y="52"/>
                    </a:cubicBezTo>
                    <a:cubicBezTo>
                      <a:pt x="43" y="0"/>
                      <a:pt x="43" y="0"/>
                      <a:pt x="43" y="0"/>
                    </a:cubicBezTo>
                    <a:lnTo>
                      <a:pt x="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86" name="Freeform 31"/>
              <p:cNvSpPr>
                <a:spLocks/>
              </p:cNvSpPr>
              <p:nvPr/>
            </p:nvSpPr>
            <p:spPr bwMode="auto">
              <a:xfrm>
                <a:off x="-1454404" y="3604489"/>
                <a:ext cx="42863" cy="57150"/>
              </a:xfrm>
              <a:custGeom>
                <a:avLst/>
                <a:gdLst/>
                <a:ahLst/>
                <a:cxnLst>
                  <a:cxn ang="0">
                    <a:pos x="0" y="0"/>
                  </a:cxn>
                  <a:cxn ang="0">
                    <a:pos x="3" y="13"/>
                  </a:cxn>
                  <a:cxn ang="0">
                    <a:pos x="3" y="61"/>
                  </a:cxn>
                  <a:cxn ang="0">
                    <a:pos x="48" y="49"/>
                  </a:cxn>
                  <a:cxn ang="0">
                    <a:pos x="41" y="38"/>
                  </a:cxn>
                  <a:cxn ang="0">
                    <a:pos x="43" y="0"/>
                  </a:cxn>
                  <a:cxn ang="0">
                    <a:pos x="0" y="0"/>
                  </a:cxn>
                </a:cxnLst>
                <a:rect l="0" t="0" r="r" b="b"/>
                <a:pathLst>
                  <a:path w="48" h="61">
                    <a:moveTo>
                      <a:pt x="0" y="0"/>
                    </a:moveTo>
                    <a:cubicBezTo>
                      <a:pt x="3" y="13"/>
                      <a:pt x="3" y="13"/>
                      <a:pt x="3" y="13"/>
                    </a:cubicBezTo>
                    <a:cubicBezTo>
                      <a:pt x="3" y="61"/>
                      <a:pt x="3" y="61"/>
                      <a:pt x="3" y="61"/>
                    </a:cubicBezTo>
                    <a:cubicBezTo>
                      <a:pt x="3" y="61"/>
                      <a:pt x="44" y="55"/>
                      <a:pt x="48" y="49"/>
                    </a:cubicBezTo>
                    <a:cubicBezTo>
                      <a:pt x="41" y="38"/>
                      <a:pt x="41" y="38"/>
                      <a:pt x="41" y="38"/>
                    </a:cubicBezTo>
                    <a:cubicBezTo>
                      <a:pt x="43" y="0"/>
                      <a:pt x="43" y="0"/>
                      <a:pt x="43" y="0"/>
                    </a:cubicBezTo>
                    <a:lnTo>
                      <a:pt x="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87" name="Freeform 32"/>
              <p:cNvSpPr>
                <a:spLocks/>
              </p:cNvSpPr>
              <p:nvPr/>
            </p:nvSpPr>
            <p:spPr bwMode="auto">
              <a:xfrm>
                <a:off x="-1403604" y="3604489"/>
                <a:ext cx="46038" cy="42863"/>
              </a:xfrm>
              <a:custGeom>
                <a:avLst/>
                <a:gdLst/>
                <a:ahLst/>
                <a:cxnLst>
                  <a:cxn ang="0">
                    <a:pos x="0" y="0"/>
                  </a:cxn>
                  <a:cxn ang="0">
                    <a:pos x="4" y="10"/>
                  </a:cxn>
                  <a:cxn ang="0">
                    <a:pos x="6" y="46"/>
                  </a:cxn>
                  <a:cxn ang="0">
                    <a:pos x="51" y="34"/>
                  </a:cxn>
                  <a:cxn ang="0">
                    <a:pos x="43" y="23"/>
                  </a:cxn>
                  <a:cxn ang="0">
                    <a:pos x="44" y="0"/>
                  </a:cxn>
                  <a:cxn ang="0">
                    <a:pos x="0" y="0"/>
                  </a:cxn>
                </a:cxnLst>
                <a:rect l="0" t="0" r="r" b="b"/>
                <a:pathLst>
                  <a:path w="51" h="46">
                    <a:moveTo>
                      <a:pt x="0" y="0"/>
                    </a:moveTo>
                    <a:cubicBezTo>
                      <a:pt x="4" y="10"/>
                      <a:pt x="4" y="10"/>
                      <a:pt x="4" y="10"/>
                    </a:cubicBezTo>
                    <a:cubicBezTo>
                      <a:pt x="6" y="46"/>
                      <a:pt x="6" y="46"/>
                      <a:pt x="6" y="46"/>
                    </a:cubicBezTo>
                    <a:cubicBezTo>
                      <a:pt x="6" y="46"/>
                      <a:pt x="36" y="43"/>
                      <a:pt x="51" y="34"/>
                    </a:cubicBezTo>
                    <a:cubicBezTo>
                      <a:pt x="43" y="23"/>
                      <a:pt x="43" y="23"/>
                      <a:pt x="43" y="23"/>
                    </a:cubicBezTo>
                    <a:cubicBezTo>
                      <a:pt x="44" y="0"/>
                      <a:pt x="44" y="0"/>
                      <a:pt x="44" y="0"/>
                    </a:cubicBezTo>
                    <a:lnTo>
                      <a:pt x="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88" name="Freeform 33"/>
              <p:cNvSpPr>
                <a:spLocks/>
              </p:cNvSpPr>
              <p:nvPr/>
            </p:nvSpPr>
            <p:spPr bwMode="auto">
              <a:xfrm>
                <a:off x="-1351217" y="3604489"/>
                <a:ext cx="46038" cy="30163"/>
              </a:xfrm>
              <a:custGeom>
                <a:avLst/>
                <a:gdLst/>
                <a:ahLst/>
                <a:cxnLst>
                  <a:cxn ang="0">
                    <a:pos x="0" y="0"/>
                  </a:cxn>
                  <a:cxn ang="0">
                    <a:pos x="4" y="14"/>
                  </a:cxn>
                  <a:cxn ang="0">
                    <a:pos x="6" y="33"/>
                  </a:cxn>
                  <a:cxn ang="0">
                    <a:pos x="51" y="21"/>
                  </a:cxn>
                  <a:cxn ang="0">
                    <a:pos x="43" y="7"/>
                  </a:cxn>
                  <a:cxn ang="0">
                    <a:pos x="42" y="0"/>
                  </a:cxn>
                  <a:cxn ang="0">
                    <a:pos x="0" y="0"/>
                  </a:cxn>
                </a:cxnLst>
                <a:rect l="0" t="0" r="r" b="b"/>
                <a:pathLst>
                  <a:path w="51" h="33">
                    <a:moveTo>
                      <a:pt x="0" y="0"/>
                    </a:moveTo>
                    <a:cubicBezTo>
                      <a:pt x="4" y="14"/>
                      <a:pt x="4" y="14"/>
                      <a:pt x="4" y="14"/>
                    </a:cubicBezTo>
                    <a:cubicBezTo>
                      <a:pt x="6" y="33"/>
                      <a:pt x="6" y="33"/>
                      <a:pt x="6" y="33"/>
                    </a:cubicBezTo>
                    <a:cubicBezTo>
                      <a:pt x="6" y="33"/>
                      <a:pt x="40" y="26"/>
                      <a:pt x="51" y="21"/>
                    </a:cubicBezTo>
                    <a:cubicBezTo>
                      <a:pt x="43" y="7"/>
                      <a:pt x="43" y="7"/>
                      <a:pt x="43" y="7"/>
                    </a:cubicBezTo>
                    <a:cubicBezTo>
                      <a:pt x="42" y="0"/>
                      <a:pt x="42" y="0"/>
                      <a:pt x="42" y="0"/>
                    </a:cubicBezTo>
                    <a:lnTo>
                      <a:pt x="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89" name="Freeform 34"/>
              <p:cNvSpPr>
                <a:spLocks/>
              </p:cNvSpPr>
              <p:nvPr/>
            </p:nvSpPr>
            <p:spPr bwMode="auto">
              <a:xfrm>
                <a:off x="-2267204" y="3642589"/>
                <a:ext cx="1012825" cy="104775"/>
              </a:xfrm>
              <a:custGeom>
                <a:avLst/>
                <a:gdLst/>
                <a:ahLst/>
                <a:cxnLst>
                  <a:cxn ang="0">
                    <a:pos x="1103" y="111"/>
                  </a:cxn>
                  <a:cxn ang="0">
                    <a:pos x="1106" y="9"/>
                  </a:cxn>
                  <a:cxn ang="0">
                    <a:pos x="1103" y="0"/>
                  </a:cxn>
                  <a:cxn ang="0">
                    <a:pos x="1013" y="23"/>
                  </a:cxn>
                  <a:cxn ang="0">
                    <a:pos x="840" y="57"/>
                  </a:cxn>
                  <a:cxn ang="0">
                    <a:pos x="650" y="57"/>
                  </a:cxn>
                  <a:cxn ang="0">
                    <a:pos x="361" y="55"/>
                  </a:cxn>
                  <a:cxn ang="0">
                    <a:pos x="252" y="55"/>
                  </a:cxn>
                  <a:cxn ang="0">
                    <a:pos x="170" y="44"/>
                  </a:cxn>
                  <a:cxn ang="0">
                    <a:pos x="2" y="0"/>
                  </a:cxn>
                  <a:cxn ang="0">
                    <a:pos x="0" y="34"/>
                  </a:cxn>
                  <a:cxn ang="0">
                    <a:pos x="2" y="111"/>
                  </a:cxn>
                  <a:cxn ang="0">
                    <a:pos x="1097" y="114"/>
                  </a:cxn>
                  <a:cxn ang="0">
                    <a:pos x="1103" y="111"/>
                  </a:cxn>
                </a:cxnLst>
                <a:rect l="0" t="0" r="r" b="b"/>
                <a:pathLst>
                  <a:path w="1108" h="114">
                    <a:moveTo>
                      <a:pt x="1103" y="111"/>
                    </a:moveTo>
                    <a:cubicBezTo>
                      <a:pt x="1106" y="9"/>
                      <a:pt x="1106" y="9"/>
                      <a:pt x="1106" y="9"/>
                    </a:cubicBezTo>
                    <a:cubicBezTo>
                      <a:pt x="1106" y="9"/>
                      <a:pt x="1108" y="0"/>
                      <a:pt x="1103" y="0"/>
                    </a:cubicBezTo>
                    <a:cubicBezTo>
                      <a:pt x="1103" y="0"/>
                      <a:pt x="1063" y="6"/>
                      <a:pt x="1013" y="23"/>
                    </a:cubicBezTo>
                    <a:cubicBezTo>
                      <a:pt x="1013" y="23"/>
                      <a:pt x="888" y="59"/>
                      <a:pt x="840" y="57"/>
                    </a:cubicBezTo>
                    <a:cubicBezTo>
                      <a:pt x="840" y="57"/>
                      <a:pt x="696" y="57"/>
                      <a:pt x="650" y="57"/>
                    </a:cubicBezTo>
                    <a:cubicBezTo>
                      <a:pt x="605" y="57"/>
                      <a:pt x="405" y="55"/>
                      <a:pt x="361" y="55"/>
                    </a:cubicBezTo>
                    <a:cubicBezTo>
                      <a:pt x="317" y="56"/>
                      <a:pt x="252" y="55"/>
                      <a:pt x="252" y="55"/>
                    </a:cubicBezTo>
                    <a:cubicBezTo>
                      <a:pt x="252" y="55"/>
                      <a:pt x="218" y="55"/>
                      <a:pt x="170" y="44"/>
                    </a:cubicBezTo>
                    <a:cubicBezTo>
                      <a:pt x="121" y="33"/>
                      <a:pt x="15" y="1"/>
                      <a:pt x="2" y="0"/>
                    </a:cubicBezTo>
                    <a:cubicBezTo>
                      <a:pt x="0" y="0"/>
                      <a:pt x="0" y="9"/>
                      <a:pt x="0" y="34"/>
                    </a:cubicBezTo>
                    <a:cubicBezTo>
                      <a:pt x="1" y="59"/>
                      <a:pt x="2" y="111"/>
                      <a:pt x="2" y="111"/>
                    </a:cubicBezTo>
                    <a:cubicBezTo>
                      <a:pt x="1097" y="114"/>
                      <a:pt x="1097" y="114"/>
                      <a:pt x="1097" y="114"/>
                    </a:cubicBezTo>
                    <a:cubicBezTo>
                      <a:pt x="1097" y="114"/>
                      <a:pt x="1100" y="113"/>
                      <a:pt x="1103" y="111"/>
                    </a:cubicBez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90" name="Freeform 35"/>
              <p:cNvSpPr>
                <a:spLocks/>
              </p:cNvSpPr>
              <p:nvPr/>
            </p:nvSpPr>
            <p:spPr bwMode="auto">
              <a:xfrm>
                <a:off x="-2416429" y="3614014"/>
                <a:ext cx="1292225" cy="131763"/>
              </a:xfrm>
              <a:custGeom>
                <a:avLst/>
                <a:gdLst/>
                <a:ahLst/>
                <a:cxnLst>
                  <a:cxn ang="0">
                    <a:pos x="1325" y="144"/>
                  </a:cxn>
                  <a:cxn ang="0">
                    <a:pos x="1329" y="27"/>
                  </a:cxn>
                  <a:cxn ang="0">
                    <a:pos x="1387" y="25"/>
                  </a:cxn>
                  <a:cxn ang="0">
                    <a:pos x="1402" y="22"/>
                  </a:cxn>
                  <a:cxn ang="0">
                    <a:pos x="1413" y="14"/>
                  </a:cxn>
                  <a:cxn ang="0">
                    <a:pos x="1413" y="5"/>
                  </a:cxn>
                  <a:cxn ang="0">
                    <a:pos x="1317" y="9"/>
                  </a:cxn>
                  <a:cxn ang="0">
                    <a:pos x="1089" y="55"/>
                  </a:cxn>
                  <a:cxn ang="0">
                    <a:pos x="964" y="71"/>
                  </a:cxn>
                  <a:cxn ang="0">
                    <a:pos x="469" y="70"/>
                  </a:cxn>
                  <a:cxn ang="0">
                    <a:pos x="328" y="53"/>
                  </a:cxn>
                  <a:cxn ang="0">
                    <a:pos x="102" y="8"/>
                  </a:cxn>
                  <a:cxn ang="0">
                    <a:pos x="0" y="0"/>
                  </a:cxn>
                </a:cxnLst>
                <a:rect l="0" t="0" r="r" b="b"/>
                <a:pathLst>
                  <a:path w="1413" h="144">
                    <a:moveTo>
                      <a:pt x="1325" y="144"/>
                    </a:moveTo>
                    <a:cubicBezTo>
                      <a:pt x="1329" y="27"/>
                      <a:pt x="1329" y="27"/>
                      <a:pt x="1329" y="27"/>
                    </a:cubicBezTo>
                    <a:cubicBezTo>
                      <a:pt x="1329" y="27"/>
                      <a:pt x="1374" y="26"/>
                      <a:pt x="1387" y="25"/>
                    </a:cubicBezTo>
                    <a:cubicBezTo>
                      <a:pt x="1399" y="25"/>
                      <a:pt x="1402" y="22"/>
                      <a:pt x="1402" y="22"/>
                    </a:cubicBezTo>
                    <a:cubicBezTo>
                      <a:pt x="1402" y="22"/>
                      <a:pt x="1413" y="18"/>
                      <a:pt x="1413" y="14"/>
                    </a:cubicBezTo>
                    <a:cubicBezTo>
                      <a:pt x="1413" y="10"/>
                      <a:pt x="1413" y="5"/>
                      <a:pt x="1413" y="5"/>
                    </a:cubicBezTo>
                    <a:cubicBezTo>
                      <a:pt x="1413" y="5"/>
                      <a:pt x="1374" y="9"/>
                      <a:pt x="1317" y="9"/>
                    </a:cubicBezTo>
                    <a:cubicBezTo>
                      <a:pt x="1260" y="9"/>
                      <a:pt x="1141" y="39"/>
                      <a:pt x="1089" y="55"/>
                    </a:cubicBezTo>
                    <a:cubicBezTo>
                      <a:pt x="1037" y="70"/>
                      <a:pt x="964" y="71"/>
                      <a:pt x="964" y="71"/>
                    </a:cubicBezTo>
                    <a:cubicBezTo>
                      <a:pt x="964" y="71"/>
                      <a:pt x="564" y="65"/>
                      <a:pt x="469" y="70"/>
                    </a:cubicBezTo>
                    <a:cubicBezTo>
                      <a:pt x="374" y="75"/>
                      <a:pt x="371" y="62"/>
                      <a:pt x="328" y="53"/>
                    </a:cubicBezTo>
                    <a:cubicBezTo>
                      <a:pt x="286" y="43"/>
                      <a:pt x="203" y="6"/>
                      <a:pt x="102" y="8"/>
                    </a:cubicBezTo>
                    <a:cubicBezTo>
                      <a:pt x="2" y="10"/>
                      <a:pt x="0" y="0"/>
                      <a:pt x="0" y="0"/>
                    </a:cubicBezTo>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91" name="Freeform 36"/>
              <p:cNvSpPr>
                <a:spLocks/>
              </p:cNvSpPr>
              <p:nvPr/>
            </p:nvSpPr>
            <p:spPr bwMode="auto">
              <a:xfrm>
                <a:off x="-2405317" y="3633064"/>
                <a:ext cx="80963" cy="114300"/>
              </a:xfrm>
              <a:custGeom>
                <a:avLst/>
                <a:gdLst/>
                <a:ahLst/>
                <a:cxnLst>
                  <a:cxn ang="0">
                    <a:pos x="0" y="0"/>
                  </a:cxn>
                  <a:cxn ang="0">
                    <a:pos x="31" y="3"/>
                  </a:cxn>
                  <a:cxn ang="0">
                    <a:pos x="82" y="5"/>
                  </a:cxn>
                  <a:cxn ang="0">
                    <a:pos x="88" y="125"/>
                  </a:cxn>
                </a:cxnLst>
                <a:rect l="0" t="0" r="r" b="b"/>
                <a:pathLst>
                  <a:path w="88" h="125">
                    <a:moveTo>
                      <a:pt x="0" y="0"/>
                    </a:moveTo>
                    <a:cubicBezTo>
                      <a:pt x="0" y="0"/>
                      <a:pt x="16" y="2"/>
                      <a:pt x="31" y="3"/>
                    </a:cubicBezTo>
                    <a:cubicBezTo>
                      <a:pt x="47" y="3"/>
                      <a:pt x="82" y="5"/>
                      <a:pt x="82" y="5"/>
                    </a:cubicBezTo>
                    <a:cubicBezTo>
                      <a:pt x="82" y="5"/>
                      <a:pt x="86" y="119"/>
                      <a:pt x="88" y="125"/>
                    </a:cubicBezTo>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92" name="Freeform 37"/>
              <p:cNvSpPr>
                <a:spLocks/>
              </p:cNvSpPr>
              <p:nvPr/>
            </p:nvSpPr>
            <p:spPr bwMode="auto">
              <a:xfrm>
                <a:off x="-1367092" y="3455264"/>
                <a:ext cx="220663" cy="158750"/>
              </a:xfrm>
              <a:custGeom>
                <a:avLst/>
                <a:gdLst/>
                <a:ahLst/>
                <a:cxnLst>
                  <a:cxn ang="0">
                    <a:pos x="0" y="0"/>
                  </a:cxn>
                  <a:cxn ang="0">
                    <a:pos x="115" y="172"/>
                  </a:cxn>
                  <a:cxn ang="0">
                    <a:pos x="240" y="172"/>
                  </a:cxn>
                  <a:cxn ang="0">
                    <a:pos x="240" y="169"/>
                  </a:cxn>
                  <a:cxn ang="0">
                    <a:pos x="105" y="5"/>
                  </a:cxn>
                  <a:cxn ang="0">
                    <a:pos x="0" y="0"/>
                  </a:cxn>
                </a:cxnLst>
                <a:rect l="0" t="0" r="r" b="b"/>
                <a:pathLst>
                  <a:path w="241" h="174">
                    <a:moveTo>
                      <a:pt x="0" y="0"/>
                    </a:moveTo>
                    <a:cubicBezTo>
                      <a:pt x="115" y="172"/>
                      <a:pt x="115" y="172"/>
                      <a:pt x="115" y="172"/>
                    </a:cubicBezTo>
                    <a:cubicBezTo>
                      <a:pt x="115" y="172"/>
                      <a:pt x="234" y="174"/>
                      <a:pt x="240" y="172"/>
                    </a:cubicBezTo>
                    <a:cubicBezTo>
                      <a:pt x="240" y="172"/>
                      <a:pt x="241" y="172"/>
                      <a:pt x="240" y="169"/>
                    </a:cubicBezTo>
                    <a:cubicBezTo>
                      <a:pt x="105" y="5"/>
                      <a:pt x="105" y="5"/>
                      <a:pt x="105" y="5"/>
                    </a:cubicBezTo>
                    <a:lnTo>
                      <a:pt x="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93" name="Freeform 38"/>
              <p:cNvSpPr>
                <a:spLocks/>
              </p:cNvSpPr>
              <p:nvPr/>
            </p:nvSpPr>
            <p:spPr bwMode="auto">
              <a:xfrm>
                <a:off x="-2400554" y="3452089"/>
                <a:ext cx="204788" cy="158750"/>
              </a:xfrm>
              <a:custGeom>
                <a:avLst/>
                <a:gdLst/>
                <a:ahLst/>
                <a:cxnLst>
                  <a:cxn ang="0">
                    <a:pos x="0" y="97"/>
                  </a:cxn>
                  <a:cxn ang="0">
                    <a:pos x="2" y="100"/>
                  </a:cxn>
                  <a:cxn ang="0">
                    <a:pos x="76" y="100"/>
                  </a:cxn>
                  <a:cxn ang="0">
                    <a:pos x="77" y="98"/>
                  </a:cxn>
                  <a:cxn ang="0">
                    <a:pos x="129" y="1"/>
                  </a:cxn>
                  <a:cxn ang="0">
                    <a:pos x="66" y="0"/>
                  </a:cxn>
                  <a:cxn ang="0">
                    <a:pos x="0" y="97"/>
                  </a:cxn>
                </a:cxnLst>
                <a:rect l="0" t="0" r="r" b="b"/>
                <a:pathLst>
                  <a:path w="129" h="100">
                    <a:moveTo>
                      <a:pt x="0" y="97"/>
                    </a:moveTo>
                    <a:lnTo>
                      <a:pt x="2" y="100"/>
                    </a:lnTo>
                    <a:lnTo>
                      <a:pt x="76" y="100"/>
                    </a:lnTo>
                    <a:lnTo>
                      <a:pt x="77" y="98"/>
                    </a:lnTo>
                    <a:lnTo>
                      <a:pt x="129" y="1"/>
                    </a:lnTo>
                    <a:lnTo>
                      <a:pt x="66" y="0"/>
                    </a:lnTo>
                    <a:lnTo>
                      <a:pt x="0" y="97"/>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94" name="Freeform 39"/>
              <p:cNvSpPr>
                <a:spLocks/>
              </p:cNvSpPr>
              <p:nvPr/>
            </p:nvSpPr>
            <p:spPr bwMode="auto">
              <a:xfrm>
                <a:off x="-2267204" y="3455264"/>
                <a:ext cx="95250" cy="163513"/>
              </a:xfrm>
              <a:custGeom>
                <a:avLst/>
                <a:gdLst/>
                <a:ahLst/>
                <a:cxnLst>
                  <a:cxn ang="0">
                    <a:pos x="1" y="175"/>
                  </a:cxn>
                  <a:cxn ang="0">
                    <a:pos x="89" y="0"/>
                  </a:cxn>
                  <a:cxn ang="0">
                    <a:pos x="105" y="7"/>
                  </a:cxn>
                  <a:cxn ang="0">
                    <a:pos x="20" y="179"/>
                  </a:cxn>
                  <a:cxn ang="0">
                    <a:pos x="1" y="175"/>
                  </a:cxn>
                </a:cxnLst>
                <a:rect l="0" t="0" r="r" b="b"/>
                <a:pathLst>
                  <a:path w="105" h="179">
                    <a:moveTo>
                      <a:pt x="1" y="175"/>
                    </a:moveTo>
                    <a:cubicBezTo>
                      <a:pt x="89" y="0"/>
                      <a:pt x="89" y="0"/>
                      <a:pt x="89" y="0"/>
                    </a:cubicBezTo>
                    <a:cubicBezTo>
                      <a:pt x="105" y="7"/>
                      <a:pt x="105" y="7"/>
                      <a:pt x="105" y="7"/>
                    </a:cubicBezTo>
                    <a:cubicBezTo>
                      <a:pt x="20" y="179"/>
                      <a:pt x="20" y="179"/>
                      <a:pt x="20" y="179"/>
                    </a:cubicBezTo>
                    <a:cubicBezTo>
                      <a:pt x="20" y="179"/>
                      <a:pt x="0" y="177"/>
                      <a:pt x="1" y="175"/>
                    </a:cubicBez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95" name="Freeform 40"/>
              <p:cNvSpPr>
                <a:spLocks/>
              </p:cNvSpPr>
              <p:nvPr/>
            </p:nvSpPr>
            <p:spPr bwMode="auto">
              <a:xfrm>
                <a:off x="-1998917" y="3499714"/>
                <a:ext cx="34925" cy="47625"/>
              </a:xfrm>
              <a:custGeom>
                <a:avLst/>
                <a:gdLst/>
                <a:ahLst/>
                <a:cxnLst>
                  <a:cxn ang="0">
                    <a:pos x="22" y="0"/>
                  </a:cxn>
                  <a:cxn ang="0">
                    <a:pos x="17" y="30"/>
                  </a:cxn>
                  <a:cxn ang="0">
                    <a:pos x="11" y="30"/>
                  </a:cxn>
                  <a:cxn ang="0">
                    <a:pos x="6" y="23"/>
                  </a:cxn>
                  <a:cxn ang="0">
                    <a:pos x="2" y="23"/>
                  </a:cxn>
                  <a:cxn ang="0">
                    <a:pos x="0" y="0"/>
                  </a:cxn>
                  <a:cxn ang="0">
                    <a:pos x="22" y="0"/>
                  </a:cxn>
                </a:cxnLst>
                <a:rect l="0" t="0" r="r" b="b"/>
                <a:pathLst>
                  <a:path w="22" h="30">
                    <a:moveTo>
                      <a:pt x="22" y="0"/>
                    </a:moveTo>
                    <a:lnTo>
                      <a:pt x="17" y="30"/>
                    </a:lnTo>
                    <a:lnTo>
                      <a:pt x="11" y="30"/>
                    </a:lnTo>
                    <a:lnTo>
                      <a:pt x="6" y="23"/>
                    </a:lnTo>
                    <a:lnTo>
                      <a:pt x="2" y="23"/>
                    </a:lnTo>
                    <a:lnTo>
                      <a:pt x="0" y="0"/>
                    </a:lnTo>
                    <a:lnTo>
                      <a:pt x="22"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sp>
            <p:nvSpPr>
              <p:cNvPr id="96" name="Freeform 41"/>
              <p:cNvSpPr>
                <a:spLocks/>
              </p:cNvSpPr>
              <p:nvPr/>
            </p:nvSpPr>
            <p:spPr bwMode="auto">
              <a:xfrm>
                <a:off x="-1954467" y="3499714"/>
                <a:ext cx="39688" cy="42863"/>
              </a:xfrm>
              <a:custGeom>
                <a:avLst/>
                <a:gdLst/>
                <a:ahLst/>
                <a:cxnLst>
                  <a:cxn ang="0">
                    <a:pos x="0" y="0"/>
                  </a:cxn>
                  <a:cxn ang="0">
                    <a:pos x="1" y="27"/>
                  </a:cxn>
                  <a:cxn ang="0">
                    <a:pos x="19" y="27"/>
                  </a:cxn>
                  <a:cxn ang="0">
                    <a:pos x="25" y="0"/>
                  </a:cxn>
                  <a:cxn ang="0">
                    <a:pos x="0" y="0"/>
                  </a:cxn>
                </a:cxnLst>
                <a:rect l="0" t="0" r="r" b="b"/>
                <a:pathLst>
                  <a:path w="25" h="27">
                    <a:moveTo>
                      <a:pt x="0" y="0"/>
                    </a:moveTo>
                    <a:lnTo>
                      <a:pt x="1" y="27"/>
                    </a:lnTo>
                    <a:lnTo>
                      <a:pt x="19" y="27"/>
                    </a:lnTo>
                    <a:lnTo>
                      <a:pt x="25" y="0"/>
                    </a:lnTo>
                    <a:lnTo>
                      <a:pt x="0" y="0"/>
                    </a:lnTo>
                    <a:close/>
                  </a:path>
                </a:pathLst>
              </a:custGeom>
              <a:grp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91440" tIns="45720" rIns="91440" bIns="45720" numCol="1" anchor="t" anchorCtr="0" compatLnSpc="1">
                <a:prstTxWarp prst="textNoShape">
                  <a:avLst/>
                </a:prstTxWarp>
              </a:bodyPr>
              <a:lstStyle/>
              <a:p>
                <a:pPr indent="-180000" fontAlgn="base">
                  <a:lnSpc>
                    <a:spcPts val="2800"/>
                  </a:lnSpc>
                  <a:spcBef>
                    <a:spcPct val="0"/>
                  </a:spcBef>
                  <a:spcAft>
                    <a:spcPct val="0"/>
                  </a:spcAft>
                  <a:buClr>
                    <a:schemeClr val="bg1"/>
                  </a:buClr>
                  <a:buSzPct val="100000"/>
                  <a:buFont typeface="Arial" pitchFamily="34" charset="0"/>
                  <a:buChar char="•"/>
                  <a:defRPr/>
                </a:pPr>
                <a:endParaRPr lang="zh-CN" altLang="en-US" sz="1100">
                  <a:sym typeface="FrutigerNext LT Regular" charset="0"/>
                </a:endParaRPr>
              </a:p>
            </p:txBody>
          </p:sp>
        </p:grpSp>
      </p:grpSp>
      <p:sp>
        <p:nvSpPr>
          <p:cNvPr id="97" name="Left-Right Arrow 96"/>
          <p:cNvSpPr/>
          <p:nvPr/>
        </p:nvSpPr>
        <p:spPr>
          <a:xfrm>
            <a:off x="7955898" y="2935586"/>
            <a:ext cx="1388012" cy="650194"/>
          </a:xfrm>
          <a:prstGeom prst="leftRightArrow">
            <a:avLst>
              <a:gd name="adj1" fmla="val 75533"/>
              <a:gd name="adj2" fmla="val 30851"/>
            </a:avLst>
          </a:prstGeom>
          <a:noFill/>
          <a:ln w="12700">
            <a:solidFill>
              <a:srgbClr val="FFC000">
                <a:alpha val="9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FFC000"/>
                </a:solidFill>
              </a:rPr>
              <a:t>Agile Network</a:t>
            </a:r>
            <a:endParaRPr lang="en-US" sz="1800" dirty="0">
              <a:solidFill>
                <a:srgbClr val="FFC000"/>
              </a:solidFill>
            </a:endParaRPr>
          </a:p>
        </p:txBody>
      </p:sp>
      <p:sp>
        <p:nvSpPr>
          <p:cNvPr id="98" name="Left-Right Arrow 97"/>
          <p:cNvSpPr/>
          <p:nvPr/>
        </p:nvSpPr>
        <p:spPr>
          <a:xfrm>
            <a:off x="7955898" y="2009664"/>
            <a:ext cx="1388012" cy="650194"/>
          </a:xfrm>
          <a:prstGeom prst="leftRightArrow">
            <a:avLst>
              <a:gd name="adj1" fmla="val 75533"/>
              <a:gd name="adj2" fmla="val 30851"/>
            </a:avLst>
          </a:prstGeom>
          <a:noFill/>
          <a:ln w="12700">
            <a:solidFill>
              <a:schemeClr val="accent6">
                <a:lumMod val="75000"/>
                <a:alpha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accent6">
                    <a:lumMod val="75000"/>
                  </a:schemeClr>
                </a:solidFill>
              </a:rPr>
              <a:t>Cloud</a:t>
            </a:r>
          </a:p>
          <a:p>
            <a:pPr algn="ctr"/>
            <a:r>
              <a:rPr lang="en-US" sz="1400" dirty="0" smtClean="0">
                <a:solidFill>
                  <a:schemeClr val="accent6">
                    <a:lumMod val="75000"/>
                  </a:schemeClr>
                </a:solidFill>
              </a:rPr>
              <a:t>Datacenter</a:t>
            </a:r>
          </a:p>
        </p:txBody>
      </p:sp>
      <p:sp>
        <p:nvSpPr>
          <p:cNvPr id="100" name="Left-Right Arrow 99"/>
          <p:cNvSpPr/>
          <p:nvPr/>
        </p:nvSpPr>
        <p:spPr>
          <a:xfrm>
            <a:off x="7977328" y="3726360"/>
            <a:ext cx="1388012" cy="650194"/>
          </a:xfrm>
          <a:prstGeom prst="leftRightArrow">
            <a:avLst>
              <a:gd name="adj1" fmla="val 75533"/>
              <a:gd name="adj2" fmla="val 30851"/>
            </a:avLst>
          </a:prstGeom>
          <a:noFill/>
          <a:ln w="12700">
            <a:solidFill>
              <a:srgbClr val="00B0F0">
                <a:alpha val="9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srgbClr val="00B0F0"/>
                </a:solidFill>
              </a:rPr>
              <a:t>IoT</a:t>
            </a:r>
            <a:r>
              <a:rPr lang="en-US" sz="1800" dirty="0" smtClean="0">
                <a:solidFill>
                  <a:srgbClr val="00B0F0"/>
                </a:solidFill>
              </a:rPr>
              <a:t> Gateway</a:t>
            </a:r>
          </a:p>
        </p:txBody>
      </p:sp>
      <p:sp>
        <p:nvSpPr>
          <p:cNvPr id="101" name="Left-Right Arrow 100"/>
          <p:cNvSpPr/>
          <p:nvPr/>
        </p:nvSpPr>
        <p:spPr>
          <a:xfrm>
            <a:off x="7997537" y="4672155"/>
            <a:ext cx="1388012" cy="650194"/>
          </a:xfrm>
          <a:prstGeom prst="leftRightArrow">
            <a:avLst>
              <a:gd name="adj1" fmla="val 75533"/>
              <a:gd name="adj2" fmla="val 30851"/>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srgbClr val="00B050"/>
                </a:solidFill>
              </a:rPr>
              <a:t>Lite</a:t>
            </a:r>
            <a:r>
              <a:rPr lang="en-US" sz="1800" dirty="0" smtClean="0">
                <a:solidFill>
                  <a:srgbClr val="00B050"/>
                </a:solidFill>
              </a:rPr>
              <a:t> OS</a:t>
            </a:r>
          </a:p>
        </p:txBody>
      </p:sp>
      <p:pic>
        <p:nvPicPr>
          <p:cNvPr id="3081" name="Picture 9" descr="D:\z 素材\I 4.0 素材\Software.png"/>
          <p:cNvPicPr>
            <a:picLocks noChangeAspect="1" noChangeArrowheads="1"/>
          </p:cNvPicPr>
          <p:nvPr/>
        </p:nvPicPr>
        <p:blipFill>
          <a:blip r:embed="rId6" cstate="email"/>
          <a:srcRect/>
          <a:stretch>
            <a:fillRect/>
          </a:stretch>
        </p:blipFill>
        <p:spPr bwMode="auto">
          <a:xfrm>
            <a:off x="7521391" y="4773229"/>
            <a:ext cx="397866" cy="397866"/>
          </a:xfrm>
          <a:prstGeom prst="rect">
            <a:avLst/>
          </a:prstGeom>
          <a:noFill/>
        </p:spPr>
      </p:pic>
      <p:sp>
        <p:nvSpPr>
          <p:cNvPr id="102" name="Rounded Rectangle 101"/>
          <p:cNvSpPr/>
          <p:nvPr/>
        </p:nvSpPr>
        <p:spPr>
          <a:xfrm>
            <a:off x="9654897" y="1792448"/>
            <a:ext cx="1966727" cy="3910984"/>
          </a:xfrm>
          <a:prstGeom prst="round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descr="C:\Users\x00323191\Desktop\iot_city.png"/>
          <p:cNvPicPr>
            <a:picLocks noChangeAspect="1" noChangeArrowheads="1"/>
          </p:cNvPicPr>
          <p:nvPr/>
        </p:nvPicPr>
        <p:blipFill>
          <a:blip r:embed="rId7" cstate="email"/>
          <a:srcRect/>
          <a:stretch>
            <a:fillRect/>
          </a:stretch>
        </p:blipFill>
        <p:spPr bwMode="auto">
          <a:xfrm>
            <a:off x="9932808" y="837506"/>
            <a:ext cx="1482358" cy="717436"/>
          </a:xfrm>
          <a:prstGeom prst="rect">
            <a:avLst/>
          </a:prstGeom>
          <a:noFill/>
        </p:spPr>
      </p:pic>
      <p:pic>
        <p:nvPicPr>
          <p:cNvPr id="3087" name="Picture 15" descr="D:\z 素材\icon_256.png"/>
          <p:cNvPicPr>
            <a:picLocks noChangeAspect="1" noChangeArrowheads="1"/>
          </p:cNvPicPr>
          <p:nvPr/>
        </p:nvPicPr>
        <p:blipFill>
          <a:blip r:embed="rId8" cstate="email"/>
          <a:srcRect/>
          <a:stretch>
            <a:fillRect/>
          </a:stretch>
        </p:blipFill>
        <p:spPr bwMode="auto">
          <a:xfrm>
            <a:off x="10407097" y="4123971"/>
            <a:ext cx="583479" cy="583479"/>
          </a:xfrm>
          <a:prstGeom prst="rect">
            <a:avLst/>
          </a:prstGeom>
          <a:noFill/>
        </p:spPr>
      </p:pic>
      <p:pic>
        <p:nvPicPr>
          <p:cNvPr id="3088" name="Picture 16" descr="D:\z 素材\slide-6.png"/>
          <p:cNvPicPr>
            <a:picLocks noChangeAspect="1" noChangeArrowheads="1"/>
          </p:cNvPicPr>
          <p:nvPr/>
        </p:nvPicPr>
        <p:blipFill>
          <a:blip r:embed="rId9" cstate="email"/>
          <a:srcRect/>
          <a:stretch>
            <a:fillRect/>
          </a:stretch>
        </p:blipFill>
        <p:spPr bwMode="auto">
          <a:xfrm>
            <a:off x="9767803" y="2400777"/>
            <a:ext cx="923664" cy="564545"/>
          </a:xfrm>
          <a:prstGeom prst="rect">
            <a:avLst/>
          </a:prstGeom>
          <a:noFill/>
        </p:spPr>
      </p:pic>
      <p:grpSp>
        <p:nvGrpSpPr>
          <p:cNvPr id="8" name="组合 106"/>
          <p:cNvGrpSpPr/>
          <p:nvPr/>
        </p:nvGrpSpPr>
        <p:grpSpPr>
          <a:xfrm>
            <a:off x="9481109" y="4708771"/>
            <a:ext cx="2070658" cy="842076"/>
            <a:chOff x="9661886" y="5090491"/>
            <a:chExt cx="2198583" cy="894100"/>
          </a:xfrm>
        </p:grpSpPr>
        <p:pic>
          <p:nvPicPr>
            <p:cNvPr id="3085" name="Picture 13" descr="D:\z 素材\I 4.0 素材\network-icon.png"/>
            <p:cNvPicPr>
              <a:picLocks noChangeAspect="1" noChangeArrowheads="1"/>
            </p:cNvPicPr>
            <p:nvPr/>
          </p:nvPicPr>
          <p:blipFill>
            <a:blip r:embed="rId10" cstate="email"/>
            <a:srcRect/>
            <a:stretch>
              <a:fillRect/>
            </a:stretch>
          </p:blipFill>
          <p:spPr bwMode="auto">
            <a:xfrm>
              <a:off x="10645541" y="5338202"/>
              <a:ext cx="588416" cy="586821"/>
            </a:xfrm>
            <a:prstGeom prst="rect">
              <a:avLst/>
            </a:prstGeom>
            <a:noFill/>
          </p:spPr>
        </p:pic>
        <p:pic>
          <p:nvPicPr>
            <p:cNvPr id="3090" name="Picture 18" descr="D:\z 素材\Industrial_robot.png"/>
            <p:cNvPicPr>
              <a:picLocks noChangeAspect="1" noChangeArrowheads="1"/>
            </p:cNvPicPr>
            <p:nvPr/>
          </p:nvPicPr>
          <p:blipFill>
            <a:blip r:embed="rId11" cstate="email"/>
            <a:srcRect/>
            <a:stretch>
              <a:fillRect/>
            </a:stretch>
          </p:blipFill>
          <p:spPr bwMode="auto">
            <a:xfrm flipH="1">
              <a:off x="9661886" y="5090491"/>
              <a:ext cx="883397" cy="883397"/>
            </a:xfrm>
            <a:prstGeom prst="rect">
              <a:avLst/>
            </a:prstGeom>
            <a:noFill/>
          </p:spPr>
        </p:pic>
        <p:pic>
          <p:nvPicPr>
            <p:cNvPr id="114" name="Picture 18" descr="D:\z 素材\Industrial_robot.png"/>
            <p:cNvPicPr>
              <a:picLocks noChangeAspect="1" noChangeArrowheads="1"/>
            </p:cNvPicPr>
            <p:nvPr/>
          </p:nvPicPr>
          <p:blipFill>
            <a:blip r:embed="rId12" cstate="email"/>
            <a:srcRect/>
            <a:stretch>
              <a:fillRect/>
            </a:stretch>
          </p:blipFill>
          <p:spPr bwMode="auto">
            <a:xfrm flipH="1">
              <a:off x="10939749" y="5101194"/>
              <a:ext cx="920720" cy="883397"/>
            </a:xfrm>
            <a:prstGeom prst="rect">
              <a:avLst/>
            </a:prstGeom>
            <a:noFill/>
          </p:spPr>
        </p:pic>
      </p:grpSp>
      <p:pic>
        <p:nvPicPr>
          <p:cNvPr id="3093" name="Picture 21" descr="D:\z 素材\I 4.0 素材\data-center.png"/>
          <p:cNvPicPr>
            <a:picLocks noChangeAspect="1" noChangeArrowheads="1"/>
          </p:cNvPicPr>
          <p:nvPr/>
        </p:nvPicPr>
        <p:blipFill>
          <a:blip r:embed="rId13" cstate="email"/>
          <a:srcRect/>
          <a:stretch>
            <a:fillRect/>
          </a:stretch>
        </p:blipFill>
        <p:spPr bwMode="auto">
          <a:xfrm>
            <a:off x="10860341" y="2415148"/>
            <a:ext cx="576979" cy="576979"/>
          </a:xfrm>
          <a:prstGeom prst="rect">
            <a:avLst/>
          </a:prstGeom>
          <a:noFill/>
        </p:spPr>
      </p:pic>
      <p:grpSp>
        <p:nvGrpSpPr>
          <p:cNvPr id="27" name="Group 125"/>
          <p:cNvGrpSpPr/>
          <p:nvPr/>
        </p:nvGrpSpPr>
        <p:grpSpPr>
          <a:xfrm>
            <a:off x="9932808" y="3110450"/>
            <a:ext cx="1424182" cy="854750"/>
            <a:chOff x="10130035" y="3357786"/>
            <a:chExt cx="1512168" cy="907556"/>
          </a:xfrm>
        </p:grpSpPr>
        <p:pic>
          <p:nvPicPr>
            <p:cNvPr id="3086" name="Picture 14" descr="D:\z 素材\I 4.0 素材\network connection group system connected web link computer network network icon.png"/>
            <p:cNvPicPr>
              <a:picLocks noChangeAspect="1" noChangeArrowheads="1"/>
            </p:cNvPicPr>
            <p:nvPr/>
          </p:nvPicPr>
          <p:blipFill>
            <a:blip r:embed="rId14" cstate="email"/>
            <a:srcRect/>
            <a:stretch>
              <a:fillRect/>
            </a:stretch>
          </p:blipFill>
          <p:spPr bwMode="auto">
            <a:xfrm rot="16200000">
              <a:off x="10130035" y="3611355"/>
              <a:ext cx="637834" cy="637834"/>
            </a:xfrm>
            <a:prstGeom prst="rect">
              <a:avLst/>
            </a:prstGeom>
            <a:noFill/>
          </p:spPr>
        </p:pic>
        <p:pic>
          <p:nvPicPr>
            <p:cNvPr id="120" name="Picture 14" descr="D:\z 素材\I 4.0 素材\network connection group system connected web link computer network network icon.png"/>
            <p:cNvPicPr>
              <a:picLocks noChangeAspect="1" noChangeArrowheads="1"/>
            </p:cNvPicPr>
            <p:nvPr/>
          </p:nvPicPr>
          <p:blipFill>
            <a:blip r:embed="rId14" cstate="email"/>
            <a:srcRect/>
            <a:stretch>
              <a:fillRect/>
            </a:stretch>
          </p:blipFill>
          <p:spPr bwMode="auto">
            <a:xfrm rot="16200000">
              <a:off x="10562083" y="3627508"/>
              <a:ext cx="637834" cy="637834"/>
            </a:xfrm>
            <a:prstGeom prst="rect">
              <a:avLst/>
            </a:prstGeom>
            <a:noFill/>
          </p:spPr>
        </p:pic>
        <p:pic>
          <p:nvPicPr>
            <p:cNvPr id="123" name="Picture 14" descr="D:\z 素材\I 4.0 素材\network connection group system connected web link computer network network icon.png"/>
            <p:cNvPicPr>
              <a:picLocks noChangeAspect="1" noChangeArrowheads="1"/>
            </p:cNvPicPr>
            <p:nvPr/>
          </p:nvPicPr>
          <p:blipFill>
            <a:blip r:embed="rId14" cstate="email"/>
            <a:srcRect/>
            <a:stretch>
              <a:fillRect/>
            </a:stretch>
          </p:blipFill>
          <p:spPr bwMode="auto">
            <a:xfrm rot="16200000">
              <a:off x="11004369" y="3627508"/>
              <a:ext cx="637834" cy="637834"/>
            </a:xfrm>
            <a:prstGeom prst="rect">
              <a:avLst/>
            </a:prstGeom>
            <a:noFill/>
          </p:spPr>
        </p:pic>
        <p:pic>
          <p:nvPicPr>
            <p:cNvPr id="124" name="Picture 14" descr="D:\z 素材\I 4.0 素材\network connection group system connected web link computer network network icon.png"/>
            <p:cNvPicPr>
              <a:picLocks noChangeAspect="1" noChangeArrowheads="1"/>
            </p:cNvPicPr>
            <p:nvPr/>
          </p:nvPicPr>
          <p:blipFill>
            <a:blip r:embed="rId14" cstate="email"/>
            <a:srcRect/>
            <a:stretch>
              <a:fillRect/>
            </a:stretch>
          </p:blipFill>
          <p:spPr bwMode="auto">
            <a:xfrm rot="16200000">
              <a:off x="10366535" y="3357786"/>
              <a:ext cx="637834" cy="637834"/>
            </a:xfrm>
            <a:prstGeom prst="rect">
              <a:avLst/>
            </a:prstGeom>
            <a:noFill/>
          </p:spPr>
        </p:pic>
        <p:pic>
          <p:nvPicPr>
            <p:cNvPr id="125" name="Picture 14" descr="D:\z 素材\I 4.0 素材\network connection group system connected web link computer network network icon.png"/>
            <p:cNvPicPr>
              <a:picLocks noChangeAspect="1" noChangeArrowheads="1"/>
            </p:cNvPicPr>
            <p:nvPr/>
          </p:nvPicPr>
          <p:blipFill>
            <a:blip r:embed="rId14" cstate="email"/>
            <a:srcRect/>
            <a:stretch>
              <a:fillRect/>
            </a:stretch>
          </p:blipFill>
          <p:spPr bwMode="auto">
            <a:xfrm rot="16200000">
              <a:off x="10788345" y="3357786"/>
              <a:ext cx="637834" cy="637834"/>
            </a:xfrm>
            <a:prstGeom prst="rect">
              <a:avLst/>
            </a:prstGeom>
            <a:noFill/>
          </p:spPr>
        </p:pic>
      </p:grpSp>
      <p:sp>
        <p:nvSpPr>
          <p:cNvPr id="127" name="TextBox 126"/>
          <p:cNvSpPr txBox="1"/>
          <p:nvPr/>
        </p:nvSpPr>
        <p:spPr>
          <a:xfrm>
            <a:off x="9883192" y="1943150"/>
            <a:ext cx="1473798" cy="338554"/>
          </a:xfrm>
          <a:prstGeom prst="rect">
            <a:avLst/>
          </a:prstGeom>
          <a:noFill/>
        </p:spPr>
        <p:txBody>
          <a:bodyPr wrap="square" rtlCol="0">
            <a:spAutoFit/>
          </a:bodyPr>
          <a:lstStyle/>
          <a:p>
            <a:r>
              <a:rPr lang="en-US" sz="1600" dirty="0" smtClean="0">
                <a:solidFill>
                  <a:srgbClr val="00B050"/>
                </a:solidFill>
              </a:rPr>
              <a:t>Smart Factory</a:t>
            </a:r>
            <a:endParaRPr lang="en-US" sz="1600" dirty="0">
              <a:solidFill>
                <a:srgbClr val="00B050"/>
              </a:solidFill>
            </a:endParaRPr>
          </a:p>
        </p:txBody>
      </p:sp>
      <p:cxnSp>
        <p:nvCxnSpPr>
          <p:cNvPr id="129" name="Straight Arrow Connector 128"/>
          <p:cNvCxnSpPr/>
          <p:nvPr/>
        </p:nvCxnSpPr>
        <p:spPr>
          <a:xfrm rot="16200000" flipH="1">
            <a:off x="10250753" y="1786372"/>
            <a:ext cx="313555" cy="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902181" y="5908393"/>
            <a:ext cx="257634" cy="14401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1175014" y="5836385"/>
            <a:ext cx="747320" cy="276999"/>
          </a:xfrm>
          <a:prstGeom prst="rect">
            <a:avLst/>
          </a:prstGeom>
          <a:noFill/>
        </p:spPr>
        <p:txBody>
          <a:bodyPr wrap="none" rtlCol="0">
            <a:spAutoFit/>
          </a:bodyPr>
          <a:lstStyle/>
          <a:p>
            <a:r>
              <a:rPr lang="en-US" sz="1200" dirty="0" smtClean="0">
                <a:solidFill>
                  <a:schemeClr val="bg1"/>
                </a:solidFill>
              </a:rPr>
              <a:t>Network</a:t>
            </a:r>
            <a:endParaRPr lang="en-US" dirty="0">
              <a:solidFill>
                <a:schemeClr val="bg1"/>
              </a:solidFill>
            </a:endParaRPr>
          </a:p>
        </p:txBody>
      </p:sp>
      <p:sp>
        <p:nvSpPr>
          <p:cNvPr id="105" name="Rounded Rectangle 104"/>
          <p:cNvSpPr/>
          <p:nvPr/>
        </p:nvSpPr>
        <p:spPr>
          <a:xfrm>
            <a:off x="2287439" y="5908393"/>
            <a:ext cx="239850" cy="144016"/>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00" dirty="0" smtClean="0"/>
          </a:p>
        </p:txBody>
      </p:sp>
      <p:sp>
        <p:nvSpPr>
          <p:cNvPr id="106" name="TextBox 105"/>
          <p:cNvSpPr txBox="1"/>
          <p:nvPr/>
        </p:nvSpPr>
        <p:spPr>
          <a:xfrm>
            <a:off x="2618167" y="5836385"/>
            <a:ext cx="1217000" cy="276999"/>
          </a:xfrm>
          <a:prstGeom prst="rect">
            <a:avLst/>
          </a:prstGeom>
          <a:noFill/>
        </p:spPr>
        <p:txBody>
          <a:bodyPr wrap="none" rtlCol="0">
            <a:spAutoFit/>
          </a:bodyPr>
          <a:lstStyle/>
          <a:p>
            <a:r>
              <a:rPr lang="en-US" sz="1200" dirty="0" smtClean="0">
                <a:solidFill>
                  <a:schemeClr val="bg1"/>
                </a:solidFill>
              </a:rPr>
              <a:t>Control-system</a:t>
            </a:r>
            <a:endParaRPr lang="en-US" dirty="0">
              <a:solidFill>
                <a:schemeClr val="bg1"/>
              </a:solidFill>
            </a:endParaRPr>
          </a:p>
        </p:txBody>
      </p:sp>
      <p:sp>
        <p:nvSpPr>
          <p:cNvPr id="108" name="Rounded Rectangle 107"/>
          <p:cNvSpPr/>
          <p:nvPr/>
        </p:nvSpPr>
        <p:spPr>
          <a:xfrm>
            <a:off x="3959500" y="5908393"/>
            <a:ext cx="239850" cy="144016"/>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00" dirty="0" smtClean="0">
              <a:solidFill>
                <a:schemeClr val="tx1"/>
              </a:solidFill>
            </a:endParaRPr>
          </a:p>
        </p:txBody>
      </p:sp>
      <p:sp>
        <p:nvSpPr>
          <p:cNvPr id="109" name="TextBox 108"/>
          <p:cNvSpPr txBox="1"/>
          <p:nvPr/>
        </p:nvSpPr>
        <p:spPr>
          <a:xfrm>
            <a:off x="4278494" y="5836385"/>
            <a:ext cx="1669496" cy="276999"/>
          </a:xfrm>
          <a:prstGeom prst="rect">
            <a:avLst/>
          </a:prstGeom>
          <a:noFill/>
        </p:spPr>
        <p:txBody>
          <a:bodyPr wrap="none" rtlCol="0">
            <a:spAutoFit/>
          </a:bodyPr>
          <a:lstStyle/>
          <a:p>
            <a:r>
              <a:rPr lang="en-US" sz="1200" dirty="0" smtClean="0">
                <a:solidFill>
                  <a:schemeClr val="bg1"/>
                </a:solidFill>
              </a:rPr>
              <a:t>IT platform (Software)</a:t>
            </a:r>
            <a:endParaRPr lang="en-US" dirty="0">
              <a:solidFill>
                <a:schemeClr val="bg1"/>
              </a:solidFill>
            </a:endParaRPr>
          </a:p>
        </p:txBody>
      </p:sp>
      <p:sp>
        <p:nvSpPr>
          <p:cNvPr id="110" name="Rounded Rectangle 109"/>
          <p:cNvSpPr/>
          <p:nvPr/>
        </p:nvSpPr>
        <p:spPr>
          <a:xfrm>
            <a:off x="6047732" y="5908393"/>
            <a:ext cx="239850" cy="144016"/>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00" dirty="0" smtClean="0"/>
          </a:p>
        </p:txBody>
      </p:sp>
      <p:sp>
        <p:nvSpPr>
          <p:cNvPr id="111" name="TextBox 110"/>
          <p:cNvSpPr txBox="1"/>
          <p:nvPr/>
        </p:nvSpPr>
        <p:spPr>
          <a:xfrm>
            <a:off x="6328645" y="5836385"/>
            <a:ext cx="813492" cy="276999"/>
          </a:xfrm>
          <a:prstGeom prst="rect">
            <a:avLst/>
          </a:prstGeom>
          <a:noFill/>
        </p:spPr>
        <p:txBody>
          <a:bodyPr wrap="none" rtlCol="0">
            <a:spAutoFit/>
          </a:bodyPr>
          <a:lstStyle/>
          <a:p>
            <a:r>
              <a:rPr lang="en-US" sz="1200" dirty="0" smtClean="0">
                <a:solidFill>
                  <a:schemeClr val="bg1"/>
                </a:solidFill>
              </a:rPr>
              <a:t>Workflow</a:t>
            </a:r>
            <a:endParaRPr lang="en-US" dirty="0">
              <a:solidFill>
                <a:schemeClr val="bg1"/>
              </a:solidFill>
            </a:endParaRPr>
          </a:p>
        </p:txBody>
      </p:sp>
      <p:sp>
        <p:nvSpPr>
          <p:cNvPr id="112" name="Rounded Rectangle 111"/>
          <p:cNvSpPr/>
          <p:nvPr/>
        </p:nvSpPr>
        <p:spPr>
          <a:xfrm>
            <a:off x="7223686" y="5908393"/>
            <a:ext cx="239850" cy="144016"/>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dirty="0" smtClean="0"/>
          </a:p>
        </p:txBody>
      </p:sp>
      <p:sp>
        <p:nvSpPr>
          <p:cNvPr id="113" name="TextBox 112"/>
          <p:cNvSpPr txBox="1"/>
          <p:nvPr/>
        </p:nvSpPr>
        <p:spPr>
          <a:xfrm>
            <a:off x="7490314" y="5847418"/>
            <a:ext cx="1037913" cy="276999"/>
          </a:xfrm>
          <a:prstGeom prst="rect">
            <a:avLst/>
          </a:prstGeom>
          <a:noFill/>
        </p:spPr>
        <p:txBody>
          <a:bodyPr wrap="none" rtlCol="0">
            <a:spAutoFit/>
          </a:bodyPr>
          <a:lstStyle/>
          <a:p>
            <a:r>
              <a:rPr lang="en-US" sz="1200" dirty="0" smtClean="0">
                <a:solidFill>
                  <a:schemeClr val="bg1"/>
                </a:solidFill>
              </a:rPr>
              <a:t>IOT platform</a:t>
            </a:r>
            <a:endParaRPr lang="en-US" dirty="0">
              <a:solidFill>
                <a:schemeClr val="bg1"/>
              </a:solidFill>
            </a:endParaRPr>
          </a:p>
        </p:txBody>
      </p:sp>
      <p:cxnSp>
        <p:nvCxnSpPr>
          <p:cNvPr id="115" name="Straight Arrow Connector 114"/>
          <p:cNvCxnSpPr/>
          <p:nvPr/>
        </p:nvCxnSpPr>
        <p:spPr>
          <a:xfrm flipV="1">
            <a:off x="10860341" y="1629594"/>
            <a:ext cx="0" cy="29280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54"/>
          <p:cNvSpPr/>
          <p:nvPr/>
        </p:nvSpPr>
        <p:spPr bwMode="auto">
          <a:xfrm>
            <a:off x="4078288" y="1628775"/>
            <a:ext cx="4140200" cy="4392613"/>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lIns="91425" tIns="45712" rIns="91425" bIns="45712" anchor="ctr">
            <a:spAutoFit/>
          </a:bodyPr>
          <a:lstStyle/>
          <a:p>
            <a:pPr defTabSz="820738">
              <a:defRPr/>
            </a:pPr>
            <a:endParaRPr lang="zh-CN" altLang="en-US" sz="1400">
              <a:latin typeface="FrutigerNext LT Regular" pitchFamily="34" charset="0"/>
            </a:endParaRPr>
          </a:p>
        </p:txBody>
      </p:sp>
      <p:sp>
        <p:nvSpPr>
          <p:cNvPr id="5" name="标题 1"/>
          <p:cNvSpPr>
            <a:spLocks noGrp="1"/>
          </p:cNvSpPr>
          <p:nvPr>
            <p:ph type="title"/>
          </p:nvPr>
        </p:nvSpPr>
        <p:spPr>
          <a:xfrm>
            <a:off x="48915" y="117426"/>
            <a:ext cx="10358437" cy="768350"/>
          </a:xfrm>
        </p:spPr>
        <p:txBody>
          <a:bodyPr>
            <a:normAutofit/>
          </a:bodyPr>
          <a:lstStyle/>
          <a:p>
            <a:pPr algn="l" defTabSz="1219444">
              <a:spcBef>
                <a:spcPct val="20000"/>
              </a:spcBef>
              <a:defRPr/>
            </a:pPr>
            <a:r>
              <a:rPr kumimoji="1" lang="en-US" altLang="zh-CN" sz="2800" b="1" dirty="0" smtClean="0">
                <a:gradFill>
                  <a:gsLst>
                    <a:gs pos="49000">
                      <a:prstClr val="white"/>
                    </a:gs>
                    <a:gs pos="100000">
                      <a:prstClr val="white">
                        <a:lumMod val="65000"/>
                      </a:prstClr>
                    </a:gs>
                  </a:gsLst>
                  <a:lin ang="5400000" scaled="1"/>
                </a:gradFill>
                <a:latin typeface="Huawei Script Regular" pitchFamily="50" charset="0"/>
                <a:ea typeface="+mn-ea"/>
                <a:cs typeface="Arial" pitchFamily="34" charset="0"/>
                <a:sym typeface="Huawei Script Regular" charset="0"/>
              </a:rPr>
              <a:t>China:  From Broadband 2020 to Internet +</a:t>
            </a:r>
            <a:endParaRPr kumimoji="1" lang="zh-CN" altLang="en-US" sz="2800" b="1" dirty="0" smtClean="0">
              <a:gradFill>
                <a:gsLst>
                  <a:gs pos="49000">
                    <a:prstClr val="white"/>
                  </a:gs>
                  <a:gs pos="100000">
                    <a:prstClr val="white">
                      <a:lumMod val="65000"/>
                    </a:prstClr>
                  </a:gs>
                </a:gsLst>
                <a:lin ang="5400000" scaled="1"/>
              </a:gradFill>
              <a:latin typeface="Huawei Script Regular" pitchFamily="50" charset="0"/>
              <a:ea typeface="+mn-ea"/>
              <a:cs typeface="Arial" pitchFamily="34" charset="0"/>
              <a:sym typeface="Huawei Script Regular" charset="0"/>
            </a:endParaRPr>
          </a:p>
        </p:txBody>
      </p:sp>
      <p:pic>
        <p:nvPicPr>
          <p:cNvPr id="6" name="Picture 2" descr="http://i.ce.cn/ce/cysc/ztpd/2015zt/9gz/bd/201504/01/W020150401489440509518.jpeg"/>
          <p:cNvPicPr>
            <a:picLocks noChangeAspect="1" noChangeArrowheads="1"/>
          </p:cNvPicPr>
          <p:nvPr/>
        </p:nvPicPr>
        <p:blipFill>
          <a:blip r:embed="rId3" cstate="email"/>
          <a:srcRect/>
          <a:stretch>
            <a:fillRect/>
          </a:stretch>
        </p:blipFill>
        <p:spPr bwMode="auto">
          <a:xfrm>
            <a:off x="620713" y="1622423"/>
            <a:ext cx="3168650" cy="210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矩形 3"/>
          <p:cNvSpPr>
            <a:spLocks noChangeArrowheads="1"/>
          </p:cNvSpPr>
          <p:nvPr/>
        </p:nvSpPr>
        <p:spPr bwMode="auto">
          <a:xfrm>
            <a:off x="477838" y="3860800"/>
            <a:ext cx="3600450" cy="2185214"/>
          </a:xfrm>
          <a:prstGeom prst="rect">
            <a:avLst/>
          </a:prstGeom>
          <a:noFill/>
          <a:ln w="9525">
            <a:noFill/>
            <a:miter lim="800000"/>
            <a:headEnd/>
            <a:tailEnd/>
          </a:ln>
        </p:spPr>
        <p:txBody>
          <a:bodyPr>
            <a:spAutoFit/>
          </a:bodyPr>
          <a:lstStyle/>
          <a:p>
            <a:r>
              <a:rPr lang="en-US" altLang="zh-CN" dirty="0">
                <a:solidFill>
                  <a:schemeClr val="bg1"/>
                </a:solidFill>
                <a:cs typeface="Arial" charset="0"/>
              </a:rPr>
              <a:t>Li </a:t>
            </a:r>
            <a:r>
              <a:rPr lang="en-US" altLang="zh-CN" dirty="0" err="1">
                <a:solidFill>
                  <a:schemeClr val="bg1"/>
                </a:solidFill>
                <a:cs typeface="Arial" charset="0"/>
              </a:rPr>
              <a:t>Keqiang</a:t>
            </a:r>
            <a:r>
              <a:rPr lang="en-US" altLang="zh-CN" dirty="0">
                <a:solidFill>
                  <a:schemeClr val="bg1"/>
                </a:solidFill>
                <a:cs typeface="Arial" charset="0"/>
              </a:rPr>
              <a:t>: </a:t>
            </a:r>
            <a:r>
              <a:rPr lang="en-US" altLang="zh-CN" sz="1600" b="0" dirty="0">
                <a:solidFill>
                  <a:schemeClr val="bg1"/>
                </a:solidFill>
                <a:cs typeface="Arial" charset="0"/>
              </a:rPr>
              <a:t>“ Promoting Mobile Internet</a:t>
            </a:r>
            <a:r>
              <a:rPr lang="zh-CN" altLang="en-US" sz="1600" b="0" dirty="0">
                <a:solidFill>
                  <a:schemeClr val="bg1"/>
                </a:solidFill>
                <a:cs typeface="Arial" charset="0"/>
              </a:rPr>
              <a:t>， </a:t>
            </a:r>
            <a:r>
              <a:rPr lang="en-US" altLang="zh-CN" sz="1600" b="0" dirty="0">
                <a:solidFill>
                  <a:schemeClr val="bg1"/>
                </a:solidFill>
                <a:cs typeface="Arial" charset="0"/>
              </a:rPr>
              <a:t>Cloud Computing</a:t>
            </a:r>
            <a:r>
              <a:rPr lang="zh-CN" altLang="en-US" sz="1600" b="0" dirty="0">
                <a:solidFill>
                  <a:schemeClr val="bg1"/>
                </a:solidFill>
                <a:cs typeface="Arial" charset="0"/>
              </a:rPr>
              <a:t>， </a:t>
            </a:r>
            <a:r>
              <a:rPr lang="en-US" altLang="zh-CN" sz="1600" b="0" dirty="0">
                <a:solidFill>
                  <a:schemeClr val="bg1"/>
                </a:solidFill>
                <a:cs typeface="Arial" charset="0"/>
              </a:rPr>
              <a:t>Big Data and Internet of Things to combine with modern manufacturing industry</a:t>
            </a:r>
            <a:r>
              <a:rPr lang="zh-CN" altLang="en-US" sz="1600" b="0" dirty="0">
                <a:solidFill>
                  <a:schemeClr val="bg1"/>
                </a:solidFill>
                <a:cs typeface="Arial" charset="0"/>
              </a:rPr>
              <a:t>， </a:t>
            </a:r>
            <a:r>
              <a:rPr lang="en-US" altLang="zh-CN" sz="1600" b="0" dirty="0">
                <a:solidFill>
                  <a:schemeClr val="bg1"/>
                </a:solidFill>
                <a:cs typeface="Arial" charset="0"/>
              </a:rPr>
              <a:t>and boosting </a:t>
            </a:r>
            <a:r>
              <a:rPr lang="en-US" altLang="zh-CN" sz="1600" b="0" dirty="0" smtClean="0">
                <a:solidFill>
                  <a:schemeClr val="bg1"/>
                </a:solidFill>
                <a:cs typeface="Arial" charset="0"/>
              </a:rPr>
              <a:t>the development </a:t>
            </a:r>
            <a:r>
              <a:rPr lang="en-US" altLang="zh-CN" sz="1600" b="0" dirty="0">
                <a:solidFill>
                  <a:schemeClr val="bg1"/>
                </a:solidFill>
                <a:cs typeface="Arial" charset="0"/>
              </a:rPr>
              <a:t>of Electronic Commerce</a:t>
            </a:r>
            <a:r>
              <a:rPr lang="zh-CN" altLang="en-US" sz="1600" b="0" dirty="0">
                <a:solidFill>
                  <a:schemeClr val="bg1"/>
                </a:solidFill>
                <a:cs typeface="Arial" charset="0"/>
              </a:rPr>
              <a:t>， </a:t>
            </a:r>
            <a:r>
              <a:rPr lang="en-US" altLang="zh-CN" sz="1600" b="0" dirty="0">
                <a:solidFill>
                  <a:schemeClr val="bg1"/>
                </a:solidFill>
                <a:cs typeface="Arial" charset="0"/>
              </a:rPr>
              <a:t>Industrial Internet and Internet Finance” </a:t>
            </a:r>
            <a:endParaRPr lang="zh-CN" altLang="en-US" b="0" dirty="0">
              <a:solidFill>
                <a:schemeClr val="bg1"/>
              </a:solidFill>
              <a:cs typeface="Arial" charset="0"/>
            </a:endParaRPr>
          </a:p>
        </p:txBody>
      </p:sp>
      <p:grpSp>
        <p:nvGrpSpPr>
          <p:cNvPr id="8" name="组合 50"/>
          <p:cNvGrpSpPr>
            <a:grpSpLocks/>
          </p:cNvGrpSpPr>
          <p:nvPr/>
        </p:nvGrpSpPr>
        <p:grpSpPr bwMode="auto">
          <a:xfrm>
            <a:off x="4149725" y="1736725"/>
            <a:ext cx="3816350" cy="4056063"/>
            <a:chOff x="4365774" y="1597225"/>
            <a:chExt cx="4665322" cy="4481617"/>
          </a:xfrm>
        </p:grpSpPr>
        <p:pic>
          <p:nvPicPr>
            <p:cNvPr id="9" name="Picture 4" descr="http://img0.imgtn.bdimg.com/it/u=1589544965,115174415&amp;fm=21&amp;gp=0.jpg"/>
            <p:cNvPicPr>
              <a:picLocks noChangeAspect="1" noChangeArrowheads="1"/>
            </p:cNvPicPr>
            <p:nvPr/>
          </p:nvPicPr>
          <p:blipFill>
            <a:blip r:embed="rId4" cstate="email"/>
            <a:srcRect/>
            <a:stretch>
              <a:fillRect/>
            </a:stretch>
          </p:blipFill>
          <p:spPr bwMode="auto">
            <a:xfrm>
              <a:off x="4509790" y="1628800"/>
              <a:ext cx="1080120" cy="720080"/>
            </a:xfrm>
            <a:prstGeom prst="rect">
              <a:avLst/>
            </a:prstGeom>
            <a:noFill/>
            <a:ln w="9525">
              <a:noFill/>
              <a:miter lim="800000"/>
              <a:headEnd/>
              <a:tailEnd/>
            </a:ln>
          </p:spPr>
        </p:pic>
        <p:pic>
          <p:nvPicPr>
            <p:cNvPr id="10" name="Picture 6" descr="http://img4.imgtn.bdimg.com/it/u=409632103,300013107&amp;fm=21&amp;gp=0.jpg"/>
            <p:cNvPicPr>
              <a:picLocks noChangeAspect="1" noChangeArrowheads="1"/>
            </p:cNvPicPr>
            <p:nvPr/>
          </p:nvPicPr>
          <p:blipFill>
            <a:blip r:embed="rId5" cstate="email"/>
            <a:srcRect/>
            <a:stretch>
              <a:fillRect/>
            </a:stretch>
          </p:blipFill>
          <p:spPr bwMode="auto">
            <a:xfrm>
              <a:off x="4509790" y="2563258"/>
              <a:ext cx="1080120" cy="722269"/>
            </a:xfrm>
            <a:prstGeom prst="rect">
              <a:avLst/>
            </a:prstGeom>
            <a:noFill/>
            <a:ln w="9525">
              <a:noFill/>
              <a:miter lim="800000"/>
              <a:headEnd/>
              <a:tailEnd/>
            </a:ln>
          </p:spPr>
        </p:pic>
        <p:pic>
          <p:nvPicPr>
            <p:cNvPr id="11" name="Picture 8" descr="http://img0.imgtn.bdimg.com/it/u=3556967922,2872765984&amp;fm=21&amp;gp=0.jpg"/>
            <p:cNvPicPr>
              <a:picLocks noChangeAspect="1" noChangeArrowheads="1"/>
            </p:cNvPicPr>
            <p:nvPr/>
          </p:nvPicPr>
          <p:blipFill>
            <a:blip r:embed="rId6" cstate="email"/>
            <a:srcRect/>
            <a:stretch>
              <a:fillRect/>
            </a:stretch>
          </p:blipFill>
          <p:spPr bwMode="auto">
            <a:xfrm>
              <a:off x="4581798" y="3573016"/>
              <a:ext cx="1008112" cy="507015"/>
            </a:xfrm>
            <a:prstGeom prst="rect">
              <a:avLst/>
            </a:prstGeom>
            <a:noFill/>
            <a:ln w="9525">
              <a:noFill/>
              <a:miter lim="800000"/>
              <a:headEnd/>
              <a:tailEnd/>
            </a:ln>
          </p:spPr>
        </p:pic>
        <p:pic>
          <p:nvPicPr>
            <p:cNvPr id="12" name="Picture 10" descr="http://img0.imgtn.bdimg.com/it/u=829281359,298562551&amp;fm=21&amp;gp=0.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4365774" y="4437112"/>
              <a:ext cx="1296144" cy="1022050"/>
            </a:xfrm>
            <a:prstGeom prst="rect">
              <a:avLst/>
            </a:prstGeom>
            <a:noFill/>
            <a:ln w="9525">
              <a:noFill/>
              <a:miter lim="800000"/>
              <a:headEnd/>
              <a:tailEnd/>
            </a:ln>
          </p:spPr>
        </p:pic>
        <p:pic>
          <p:nvPicPr>
            <p:cNvPr id="13" name="Picture 12" descr="http://img3.imgtn.bdimg.com/it/u=793385711,2295905182&amp;fm=21&amp;gp=0.jpg"/>
            <p:cNvPicPr>
              <a:picLocks noChangeAspect="1" noChangeArrowheads="1"/>
            </p:cNvPicPr>
            <p:nvPr/>
          </p:nvPicPr>
          <p:blipFill>
            <a:blip r:embed="rId8" cstate="email"/>
            <a:srcRect/>
            <a:stretch>
              <a:fillRect/>
            </a:stretch>
          </p:blipFill>
          <p:spPr bwMode="auto">
            <a:xfrm>
              <a:off x="7673956" y="1597225"/>
              <a:ext cx="1357140" cy="715999"/>
            </a:xfrm>
            <a:prstGeom prst="rect">
              <a:avLst/>
            </a:prstGeom>
            <a:noFill/>
            <a:ln w="9525">
              <a:noFill/>
              <a:miter lim="800000"/>
              <a:headEnd/>
              <a:tailEnd/>
            </a:ln>
          </p:spPr>
        </p:pic>
        <p:grpSp>
          <p:nvGrpSpPr>
            <p:cNvPr id="14" name="组合 45"/>
            <p:cNvGrpSpPr>
              <a:grpSpLocks/>
            </p:cNvGrpSpPr>
            <p:nvPr/>
          </p:nvGrpSpPr>
          <p:grpSpPr bwMode="auto">
            <a:xfrm>
              <a:off x="5589910" y="1604165"/>
              <a:ext cx="2103762" cy="679395"/>
              <a:chOff x="5589910" y="1388141"/>
              <a:chExt cx="2103762" cy="679395"/>
            </a:xfrm>
          </p:grpSpPr>
          <p:sp>
            <p:nvSpPr>
              <p:cNvPr id="40" name="TextBox 12"/>
              <p:cNvSpPr txBox="1">
                <a:spLocks noChangeArrowheads="1"/>
              </p:cNvSpPr>
              <p:nvPr/>
            </p:nvSpPr>
            <p:spPr bwMode="auto">
              <a:xfrm>
                <a:off x="5589910" y="1388141"/>
                <a:ext cx="519586" cy="646296"/>
              </a:xfrm>
              <a:prstGeom prst="rect">
                <a:avLst/>
              </a:prstGeom>
              <a:noFill/>
              <a:ln w="9525">
                <a:noFill/>
                <a:miter lim="800000"/>
                <a:headEnd/>
                <a:tailEnd/>
              </a:ln>
            </p:spPr>
            <p:txBody>
              <a:bodyPr wrap="none">
                <a:spAutoFit/>
              </a:bodyPr>
              <a:lstStyle/>
              <a:p>
                <a:r>
                  <a:rPr lang="en-US" altLang="zh-CN" sz="3200">
                    <a:solidFill>
                      <a:srgbClr val="C00000"/>
                    </a:solidFill>
                  </a:rPr>
                  <a:t>+</a:t>
                </a:r>
                <a:endParaRPr lang="zh-CN" altLang="en-US" sz="2000"/>
              </a:p>
            </p:txBody>
          </p:sp>
          <p:sp>
            <p:nvSpPr>
              <p:cNvPr id="41" name="矩形 16"/>
              <p:cNvSpPr>
                <a:spLocks noChangeArrowheads="1"/>
              </p:cNvSpPr>
              <p:nvPr/>
            </p:nvSpPr>
            <p:spPr bwMode="auto">
              <a:xfrm>
                <a:off x="6165974" y="1556792"/>
                <a:ext cx="1031051" cy="432048"/>
              </a:xfrm>
              <a:prstGeom prst="rect">
                <a:avLst/>
              </a:prstGeom>
              <a:solidFill>
                <a:srgbClr val="92D050"/>
              </a:solidFill>
              <a:ln w="9525">
                <a:noFill/>
                <a:miter lim="800000"/>
                <a:headEnd/>
                <a:tailEnd/>
              </a:ln>
            </p:spPr>
            <p:txBody>
              <a:bodyPr anchor="ctr" anchorCtr="1"/>
              <a:lstStyle/>
              <a:p>
                <a:pPr algn="ctr"/>
                <a:r>
                  <a:rPr lang="en-US" altLang="zh-CN" sz="1400">
                    <a:solidFill>
                      <a:schemeClr val="bg1"/>
                    </a:solidFill>
                  </a:rPr>
                  <a:t>Internet</a:t>
                </a:r>
                <a:endParaRPr lang="zh-CN" altLang="en-US" sz="1400">
                  <a:solidFill>
                    <a:schemeClr val="bg1"/>
                  </a:solidFill>
                </a:endParaRPr>
              </a:p>
            </p:txBody>
          </p:sp>
          <p:sp>
            <p:nvSpPr>
              <p:cNvPr id="42" name="TextBox 20"/>
              <p:cNvSpPr txBox="1">
                <a:spLocks noChangeArrowheads="1"/>
              </p:cNvSpPr>
              <p:nvPr/>
            </p:nvSpPr>
            <p:spPr bwMode="auto">
              <a:xfrm>
                <a:off x="7174086" y="1421240"/>
                <a:ext cx="519586" cy="646296"/>
              </a:xfrm>
              <a:prstGeom prst="rect">
                <a:avLst/>
              </a:prstGeom>
              <a:noFill/>
              <a:ln w="9525">
                <a:noFill/>
                <a:miter lim="800000"/>
                <a:headEnd/>
                <a:tailEnd/>
              </a:ln>
            </p:spPr>
            <p:txBody>
              <a:bodyPr wrap="none">
                <a:spAutoFit/>
              </a:bodyPr>
              <a:lstStyle/>
              <a:p>
                <a:r>
                  <a:rPr lang="en-US" altLang="zh-CN" sz="3200">
                    <a:solidFill>
                      <a:srgbClr val="C00000"/>
                    </a:solidFill>
                  </a:rPr>
                  <a:t>=</a:t>
                </a:r>
                <a:endParaRPr lang="zh-CN" altLang="en-US" sz="2000"/>
              </a:p>
            </p:txBody>
          </p:sp>
        </p:grpSp>
        <p:pic>
          <p:nvPicPr>
            <p:cNvPr id="15" name="Picture 16" descr="http://img3.imgtn.bdimg.com/it/u=3797633441,3986315840&amp;fm=21&amp;gp=0.jpg"/>
            <p:cNvPicPr>
              <a:picLocks noChangeAspect="1" noChangeArrowheads="1"/>
            </p:cNvPicPr>
            <p:nvPr/>
          </p:nvPicPr>
          <p:blipFill>
            <a:blip r:embed="rId9" cstate="email"/>
            <a:srcRect/>
            <a:stretch>
              <a:fillRect/>
            </a:stretch>
          </p:blipFill>
          <p:spPr bwMode="auto">
            <a:xfrm>
              <a:off x="7699095" y="2512234"/>
              <a:ext cx="1332001" cy="700742"/>
            </a:xfrm>
            <a:prstGeom prst="rect">
              <a:avLst/>
            </a:prstGeom>
            <a:noFill/>
            <a:ln w="9525">
              <a:noFill/>
              <a:miter lim="800000"/>
              <a:headEnd/>
              <a:tailEnd/>
            </a:ln>
          </p:spPr>
        </p:pic>
        <p:pic>
          <p:nvPicPr>
            <p:cNvPr id="16" name="Picture 18" descr="http://img4.imgtn.bdimg.com/it/u=757389997,1914261105&amp;fm=21&amp;gp=0.jpg"/>
            <p:cNvPicPr>
              <a:picLocks noChangeAspect="1" noChangeArrowheads="1"/>
            </p:cNvPicPr>
            <p:nvPr/>
          </p:nvPicPr>
          <p:blipFill>
            <a:blip r:embed="rId10" cstate="email"/>
            <a:srcRect/>
            <a:stretch>
              <a:fillRect/>
            </a:stretch>
          </p:blipFill>
          <p:spPr bwMode="auto">
            <a:xfrm>
              <a:off x="7750150" y="3453513"/>
              <a:ext cx="1224136" cy="729571"/>
            </a:xfrm>
            <a:prstGeom prst="rect">
              <a:avLst/>
            </a:prstGeom>
            <a:noFill/>
            <a:ln w="9525">
              <a:noFill/>
              <a:miter lim="800000"/>
              <a:headEnd/>
              <a:tailEnd/>
            </a:ln>
          </p:spPr>
        </p:pic>
        <p:pic>
          <p:nvPicPr>
            <p:cNvPr id="17" name="Picture 20" descr="http://img2.imgtn.bdimg.com/it/u=3624936029,536461845&amp;fm=21&amp;gp=0.jpg"/>
            <p:cNvPicPr>
              <a:picLocks noChangeAspect="1" noChangeArrowheads="1"/>
            </p:cNvPicPr>
            <p:nvPr/>
          </p:nvPicPr>
          <p:blipFill>
            <a:blip r:embed="rId11" cstate="email"/>
            <a:srcRect/>
            <a:stretch>
              <a:fillRect/>
            </a:stretch>
          </p:blipFill>
          <p:spPr bwMode="auto">
            <a:xfrm>
              <a:off x="7718935" y="4421777"/>
              <a:ext cx="1224136" cy="874208"/>
            </a:xfrm>
            <a:prstGeom prst="rect">
              <a:avLst/>
            </a:prstGeom>
            <a:noFill/>
            <a:ln w="9525">
              <a:noFill/>
              <a:miter lim="800000"/>
              <a:headEnd/>
              <a:tailEnd/>
            </a:ln>
          </p:spPr>
        </p:pic>
        <p:sp>
          <p:nvSpPr>
            <p:cNvPr id="18" name="TextBox 17"/>
            <p:cNvSpPr txBox="1"/>
            <p:nvPr/>
          </p:nvSpPr>
          <p:spPr>
            <a:xfrm>
              <a:off x="4509382" y="3139042"/>
              <a:ext cx="1080943" cy="261354"/>
            </a:xfrm>
            <a:prstGeom prst="rect">
              <a:avLst/>
            </a:prstGeom>
            <a:solidFill>
              <a:schemeClr val="bg1">
                <a:lumMod val="85000"/>
              </a:schemeClr>
            </a:solidFill>
          </p:spPr>
          <p:txBody>
            <a:bodyPr>
              <a:spAutoFit/>
            </a:bodyPr>
            <a:lstStyle/>
            <a:p>
              <a:pPr algn="ctr">
                <a:defRPr/>
              </a:pPr>
              <a:r>
                <a:rPr lang="en-US" altLang="zh-CN" sz="1100" dirty="0">
                  <a:latin typeface="Arial" pitchFamily="34" charset="0"/>
                </a:rPr>
                <a:t>Store</a:t>
              </a:r>
              <a:endParaRPr lang="zh-CN" altLang="en-US" sz="1100" dirty="0">
                <a:latin typeface="Arial" pitchFamily="34" charset="0"/>
              </a:endParaRPr>
            </a:p>
          </p:txBody>
        </p:sp>
        <p:sp>
          <p:nvSpPr>
            <p:cNvPr id="19" name="TextBox 18"/>
            <p:cNvSpPr txBox="1"/>
            <p:nvPr/>
          </p:nvSpPr>
          <p:spPr>
            <a:xfrm>
              <a:off x="4509382" y="4077462"/>
              <a:ext cx="1080943" cy="261355"/>
            </a:xfrm>
            <a:prstGeom prst="rect">
              <a:avLst/>
            </a:prstGeom>
            <a:solidFill>
              <a:schemeClr val="bg1">
                <a:lumMod val="85000"/>
              </a:schemeClr>
            </a:solidFill>
          </p:spPr>
          <p:txBody>
            <a:bodyPr>
              <a:spAutoFit/>
            </a:bodyPr>
            <a:lstStyle/>
            <a:p>
              <a:pPr algn="ctr">
                <a:defRPr/>
              </a:pPr>
              <a:r>
                <a:rPr lang="en-US" altLang="zh-CN" sz="1100" dirty="0">
                  <a:latin typeface="Arial" pitchFamily="34" charset="0"/>
                </a:rPr>
                <a:t>Bank</a:t>
              </a:r>
              <a:endParaRPr lang="zh-CN" altLang="en-US" sz="1100" dirty="0">
                <a:latin typeface="Arial" pitchFamily="34" charset="0"/>
              </a:endParaRPr>
            </a:p>
          </p:txBody>
        </p:sp>
        <p:sp>
          <p:nvSpPr>
            <p:cNvPr id="20" name="TextBox 19"/>
            <p:cNvSpPr txBox="1"/>
            <p:nvPr/>
          </p:nvSpPr>
          <p:spPr>
            <a:xfrm>
              <a:off x="4509382" y="5157961"/>
              <a:ext cx="1080943" cy="261355"/>
            </a:xfrm>
            <a:prstGeom prst="rect">
              <a:avLst/>
            </a:prstGeom>
            <a:solidFill>
              <a:schemeClr val="bg1">
                <a:lumMod val="85000"/>
              </a:schemeClr>
            </a:solidFill>
          </p:spPr>
          <p:txBody>
            <a:bodyPr>
              <a:spAutoFit/>
            </a:bodyPr>
            <a:lstStyle/>
            <a:p>
              <a:pPr algn="ctr">
                <a:defRPr/>
              </a:pPr>
              <a:r>
                <a:rPr lang="en-US" altLang="zh-CN" sz="1100" dirty="0">
                  <a:latin typeface="Arial" pitchFamily="34" charset="0"/>
                </a:rPr>
                <a:t>Taxi</a:t>
              </a:r>
              <a:endParaRPr lang="zh-CN" altLang="en-US" sz="1100" dirty="0">
                <a:latin typeface="Arial" pitchFamily="34" charset="0"/>
              </a:endParaRPr>
            </a:p>
          </p:txBody>
        </p:sp>
        <p:sp>
          <p:nvSpPr>
            <p:cNvPr id="21" name="TextBox 20"/>
            <p:cNvSpPr txBox="1"/>
            <p:nvPr/>
          </p:nvSpPr>
          <p:spPr>
            <a:xfrm>
              <a:off x="4509382" y="2132213"/>
              <a:ext cx="1080943" cy="263109"/>
            </a:xfrm>
            <a:prstGeom prst="rect">
              <a:avLst/>
            </a:prstGeom>
            <a:solidFill>
              <a:schemeClr val="bg1">
                <a:lumMod val="85000"/>
              </a:schemeClr>
            </a:solidFill>
          </p:spPr>
          <p:txBody>
            <a:bodyPr>
              <a:spAutoFit/>
            </a:bodyPr>
            <a:lstStyle/>
            <a:p>
              <a:pPr algn="ctr">
                <a:defRPr/>
              </a:pPr>
              <a:r>
                <a:rPr lang="en-US" altLang="zh-CN" sz="1100" dirty="0">
                  <a:latin typeface="Arial" pitchFamily="34" charset="0"/>
                </a:rPr>
                <a:t>Market</a:t>
              </a:r>
              <a:endParaRPr lang="zh-CN" altLang="en-US" sz="1100" dirty="0">
                <a:latin typeface="Arial" pitchFamily="34" charset="0"/>
              </a:endParaRPr>
            </a:p>
          </p:txBody>
        </p:sp>
        <p:sp>
          <p:nvSpPr>
            <p:cNvPr id="22" name="TextBox 21"/>
            <p:cNvSpPr txBox="1"/>
            <p:nvPr/>
          </p:nvSpPr>
          <p:spPr>
            <a:xfrm>
              <a:off x="4509382" y="5615771"/>
              <a:ext cx="1080943" cy="373614"/>
            </a:xfrm>
            <a:prstGeom prst="rect">
              <a:avLst/>
            </a:prstGeom>
            <a:solidFill>
              <a:schemeClr val="bg1">
                <a:lumMod val="85000"/>
              </a:schemeClr>
            </a:solidFill>
          </p:spPr>
          <p:txBody>
            <a:bodyPr>
              <a:spAutoFit/>
            </a:bodyPr>
            <a:lstStyle/>
            <a:p>
              <a:pPr algn="ctr">
                <a:defRPr/>
              </a:pPr>
              <a:r>
                <a:rPr lang="en-US" altLang="zh-CN" sz="1600" dirty="0">
                  <a:latin typeface="Arial" pitchFamily="34" charset="0"/>
                </a:rPr>
                <a:t>…</a:t>
              </a:r>
              <a:endParaRPr lang="zh-CN" altLang="en-US" sz="1600" dirty="0">
                <a:latin typeface="Arial" pitchFamily="34" charset="0"/>
              </a:endParaRPr>
            </a:p>
          </p:txBody>
        </p:sp>
        <p:grpSp>
          <p:nvGrpSpPr>
            <p:cNvPr id="23" name="组合 32"/>
            <p:cNvGrpSpPr>
              <a:grpSpLocks/>
            </p:cNvGrpSpPr>
            <p:nvPr/>
          </p:nvGrpSpPr>
          <p:grpSpPr bwMode="auto">
            <a:xfrm>
              <a:off x="5589910" y="2540269"/>
              <a:ext cx="2103762" cy="679396"/>
              <a:chOff x="5742310" y="1540541"/>
              <a:chExt cx="2103762" cy="679396"/>
            </a:xfrm>
          </p:grpSpPr>
          <p:sp>
            <p:nvSpPr>
              <p:cNvPr id="37" name="TextBox 29"/>
              <p:cNvSpPr txBox="1">
                <a:spLocks noChangeArrowheads="1"/>
              </p:cNvSpPr>
              <p:nvPr/>
            </p:nvSpPr>
            <p:spPr bwMode="auto">
              <a:xfrm>
                <a:off x="5742310" y="1540541"/>
                <a:ext cx="519586" cy="646296"/>
              </a:xfrm>
              <a:prstGeom prst="rect">
                <a:avLst/>
              </a:prstGeom>
              <a:noFill/>
              <a:ln w="9525">
                <a:noFill/>
                <a:miter lim="800000"/>
                <a:headEnd/>
                <a:tailEnd/>
              </a:ln>
            </p:spPr>
            <p:txBody>
              <a:bodyPr wrap="none">
                <a:spAutoFit/>
              </a:bodyPr>
              <a:lstStyle/>
              <a:p>
                <a:r>
                  <a:rPr lang="en-US" altLang="zh-CN" sz="3200">
                    <a:solidFill>
                      <a:srgbClr val="C00000"/>
                    </a:solidFill>
                  </a:rPr>
                  <a:t>+</a:t>
                </a:r>
                <a:endParaRPr lang="zh-CN" altLang="en-US" sz="2000"/>
              </a:p>
            </p:txBody>
          </p:sp>
          <p:sp>
            <p:nvSpPr>
              <p:cNvPr id="38" name="矩形 30"/>
              <p:cNvSpPr>
                <a:spLocks noChangeArrowheads="1"/>
              </p:cNvSpPr>
              <p:nvPr/>
            </p:nvSpPr>
            <p:spPr bwMode="auto">
              <a:xfrm>
                <a:off x="6318374" y="1709192"/>
                <a:ext cx="1031051" cy="432048"/>
              </a:xfrm>
              <a:prstGeom prst="rect">
                <a:avLst/>
              </a:prstGeom>
              <a:solidFill>
                <a:srgbClr val="92D050"/>
              </a:solidFill>
              <a:ln w="9525">
                <a:noFill/>
                <a:miter lim="800000"/>
                <a:headEnd/>
                <a:tailEnd/>
              </a:ln>
            </p:spPr>
            <p:txBody>
              <a:bodyPr anchor="ctr" anchorCtr="1"/>
              <a:lstStyle/>
              <a:p>
                <a:pPr algn="ctr"/>
                <a:r>
                  <a:rPr lang="en-US" altLang="zh-CN" sz="1400">
                    <a:solidFill>
                      <a:schemeClr val="bg1"/>
                    </a:solidFill>
                  </a:rPr>
                  <a:t>Internet</a:t>
                </a:r>
                <a:endParaRPr lang="zh-CN" altLang="en-US" sz="1400">
                  <a:solidFill>
                    <a:schemeClr val="bg1"/>
                  </a:solidFill>
                </a:endParaRPr>
              </a:p>
            </p:txBody>
          </p:sp>
          <p:sp>
            <p:nvSpPr>
              <p:cNvPr id="39" name="TextBox 31"/>
              <p:cNvSpPr txBox="1">
                <a:spLocks noChangeArrowheads="1"/>
              </p:cNvSpPr>
              <p:nvPr/>
            </p:nvSpPr>
            <p:spPr bwMode="auto">
              <a:xfrm>
                <a:off x="7326486" y="1573641"/>
                <a:ext cx="519586" cy="646296"/>
              </a:xfrm>
              <a:prstGeom prst="rect">
                <a:avLst/>
              </a:prstGeom>
              <a:noFill/>
              <a:ln w="9525">
                <a:noFill/>
                <a:miter lim="800000"/>
                <a:headEnd/>
                <a:tailEnd/>
              </a:ln>
            </p:spPr>
            <p:txBody>
              <a:bodyPr wrap="none">
                <a:spAutoFit/>
              </a:bodyPr>
              <a:lstStyle/>
              <a:p>
                <a:r>
                  <a:rPr lang="en-US" altLang="zh-CN" sz="3200">
                    <a:solidFill>
                      <a:srgbClr val="C00000"/>
                    </a:solidFill>
                  </a:rPr>
                  <a:t>=</a:t>
                </a:r>
                <a:endParaRPr lang="zh-CN" altLang="en-US" sz="2000"/>
              </a:p>
            </p:txBody>
          </p:sp>
        </p:grpSp>
        <p:grpSp>
          <p:nvGrpSpPr>
            <p:cNvPr id="24" name="组合 33"/>
            <p:cNvGrpSpPr>
              <a:grpSpLocks/>
            </p:cNvGrpSpPr>
            <p:nvPr/>
          </p:nvGrpSpPr>
          <p:grpSpPr bwMode="auto">
            <a:xfrm>
              <a:off x="5589910" y="3476373"/>
              <a:ext cx="2103762" cy="679395"/>
              <a:chOff x="5742310" y="1540541"/>
              <a:chExt cx="2103762" cy="679395"/>
            </a:xfrm>
          </p:grpSpPr>
          <p:sp>
            <p:nvSpPr>
              <p:cNvPr id="34" name="TextBox 34"/>
              <p:cNvSpPr txBox="1">
                <a:spLocks noChangeArrowheads="1"/>
              </p:cNvSpPr>
              <p:nvPr/>
            </p:nvSpPr>
            <p:spPr bwMode="auto">
              <a:xfrm>
                <a:off x="5742310" y="1540541"/>
                <a:ext cx="519586" cy="646296"/>
              </a:xfrm>
              <a:prstGeom prst="rect">
                <a:avLst/>
              </a:prstGeom>
              <a:noFill/>
              <a:ln w="9525">
                <a:noFill/>
                <a:miter lim="800000"/>
                <a:headEnd/>
                <a:tailEnd/>
              </a:ln>
            </p:spPr>
            <p:txBody>
              <a:bodyPr wrap="none">
                <a:spAutoFit/>
              </a:bodyPr>
              <a:lstStyle/>
              <a:p>
                <a:r>
                  <a:rPr lang="en-US" altLang="zh-CN" sz="3200">
                    <a:solidFill>
                      <a:srgbClr val="C00000"/>
                    </a:solidFill>
                  </a:rPr>
                  <a:t>+</a:t>
                </a:r>
                <a:endParaRPr lang="zh-CN" altLang="en-US" sz="2000"/>
              </a:p>
            </p:txBody>
          </p:sp>
          <p:sp>
            <p:nvSpPr>
              <p:cNvPr id="35" name="矩形 35"/>
              <p:cNvSpPr>
                <a:spLocks noChangeArrowheads="1"/>
              </p:cNvSpPr>
              <p:nvPr/>
            </p:nvSpPr>
            <p:spPr bwMode="auto">
              <a:xfrm>
                <a:off x="6318374" y="1709192"/>
                <a:ext cx="1031051" cy="432048"/>
              </a:xfrm>
              <a:prstGeom prst="rect">
                <a:avLst/>
              </a:prstGeom>
              <a:solidFill>
                <a:srgbClr val="92D050"/>
              </a:solidFill>
              <a:ln w="9525">
                <a:noFill/>
                <a:miter lim="800000"/>
                <a:headEnd/>
                <a:tailEnd/>
              </a:ln>
            </p:spPr>
            <p:txBody>
              <a:bodyPr anchor="ctr" anchorCtr="1"/>
              <a:lstStyle/>
              <a:p>
                <a:pPr algn="ctr"/>
                <a:r>
                  <a:rPr lang="en-US" altLang="zh-CN" sz="1400">
                    <a:solidFill>
                      <a:schemeClr val="bg1"/>
                    </a:solidFill>
                  </a:rPr>
                  <a:t>Internet</a:t>
                </a:r>
                <a:endParaRPr lang="zh-CN" altLang="en-US" sz="1400">
                  <a:solidFill>
                    <a:schemeClr val="bg1"/>
                  </a:solidFill>
                </a:endParaRPr>
              </a:p>
            </p:txBody>
          </p:sp>
          <p:sp>
            <p:nvSpPr>
              <p:cNvPr id="36" name="TextBox 36"/>
              <p:cNvSpPr txBox="1">
                <a:spLocks noChangeArrowheads="1"/>
              </p:cNvSpPr>
              <p:nvPr/>
            </p:nvSpPr>
            <p:spPr bwMode="auto">
              <a:xfrm>
                <a:off x="7326486" y="1573640"/>
                <a:ext cx="519586" cy="646296"/>
              </a:xfrm>
              <a:prstGeom prst="rect">
                <a:avLst/>
              </a:prstGeom>
              <a:noFill/>
              <a:ln w="9525">
                <a:noFill/>
                <a:miter lim="800000"/>
                <a:headEnd/>
                <a:tailEnd/>
              </a:ln>
            </p:spPr>
            <p:txBody>
              <a:bodyPr wrap="none">
                <a:spAutoFit/>
              </a:bodyPr>
              <a:lstStyle/>
              <a:p>
                <a:r>
                  <a:rPr lang="en-US" altLang="zh-CN" sz="3200">
                    <a:solidFill>
                      <a:srgbClr val="C00000"/>
                    </a:solidFill>
                  </a:rPr>
                  <a:t>=</a:t>
                </a:r>
                <a:endParaRPr lang="zh-CN" altLang="en-US" sz="2000"/>
              </a:p>
            </p:txBody>
          </p:sp>
        </p:grpSp>
        <p:grpSp>
          <p:nvGrpSpPr>
            <p:cNvPr id="25" name="组合 37"/>
            <p:cNvGrpSpPr>
              <a:grpSpLocks/>
            </p:cNvGrpSpPr>
            <p:nvPr/>
          </p:nvGrpSpPr>
          <p:grpSpPr bwMode="auto">
            <a:xfrm>
              <a:off x="5589910" y="4412478"/>
              <a:ext cx="2103762" cy="679395"/>
              <a:chOff x="5742310" y="1540542"/>
              <a:chExt cx="2103762" cy="679395"/>
            </a:xfrm>
          </p:grpSpPr>
          <p:sp>
            <p:nvSpPr>
              <p:cNvPr id="31" name="TextBox 38"/>
              <p:cNvSpPr txBox="1">
                <a:spLocks noChangeArrowheads="1"/>
              </p:cNvSpPr>
              <p:nvPr/>
            </p:nvSpPr>
            <p:spPr bwMode="auto">
              <a:xfrm>
                <a:off x="5742310" y="1540542"/>
                <a:ext cx="519586" cy="646296"/>
              </a:xfrm>
              <a:prstGeom prst="rect">
                <a:avLst/>
              </a:prstGeom>
              <a:noFill/>
              <a:ln w="9525">
                <a:noFill/>
                <a:miter lim="800000"/>
                <a:headEnd/>
                <a:tailEnd/>
              </a:ln>
            </p:spPr>
            <p:txBody>
              <a:bodyPr wrap="none">
                <a:spAutoFit/>
              </a:bodyPr>
              <a:lstStyle/>
              <a:p>
                <a:r>
                  <a:rPr lang="en-US" altLang="zh-CN" sz="3200">
                    <a:solidFill>
                      <a:srgbClr val="C00000"/>
                    </a:solidFill>
                  </a:rPr>
                  <a:t>+</a:t>
                </a:r>
                <a:endParaRPr lang="zh-CN" altLang="en-US" sz="2000"/>
              </a:p>
            </p:txBody>
          </p:sp>
          <p:sp>
            <p:nvSpPr>
              <p:cNvPr id="32" name="矩形 39"/>
              <p:cNvSpPr>
                <a:spLocks noChangeArrowheads="1"/>
              </p:cNvSpPr>
              <p:nvPr/>
            </p:nvSpPr>
            <p:spPr bwMode="auto">
              <a:xfrm>
                <a:off x="6318374" y="1709192"/>
                <a:ext cx="1031051" cy="432048"/>
              </a:xfrm>
              <a:prstGeom prst="rect">
                <a:avLst/>
              </a:prstGeom>
              <a:solidFill>
                <a:srgbClr val="92D050"/>
              </a:solidFill>
              <a:ln w="9525">
                <a:noFill/>
                <a:miter lim="800000"/>
                <a:headEnd/>
                <a:tailEnd/>
              </a:ln>
            </p:spPr>
            <p:txBody>
              <a:bodyPr anchor="ctr" anchorCtr="1"/>
              <a:lstStyle/>
              <a:p>
                <a:pPr algn="ctr"/>
                <a:r>
                  <a:rPr lang="en-US" altLang="zh-CN" sz="1400">
                    <a:solidFill>
                      <a:schemeClr val="bg1"/>
                    </a:solidFill>
                  </a:rPr>
                  <a:t>Internet</a:t>
                </a:r>
                <a:endParaRPr lang="zh-CN" altLang="en-US" sz="1400">
                  <a:solidFill>
                    <a:schemeClr val="bg1"/>
                  </a:solidFill>
                </a:endParaRPr>
              </a:p>
            </p:txBody>
          </p:sp>
          <p:sp>
            <p:nvSpPr>
              <p:cNvPr id="33" name="TextBox 40"/>
              <p:cNvSpPr txBox="1">
                <a:spLocks noChangeArrowheads="1"/>
              </p:cNvSpPr>
              <p:nvPr/>
            </p:nvSpPr>
            <p:spPr bwMode="auto">
              <a:xfrm>
                <a:off x="7326486" y="1573641"/>
                <a:ext cx="519586" cy="646296"/>
              </a:xfrm>
              <a:prstGeom prst="rect">
                <a:avLst/>
              </a:prstGeom>
              <a:noFill/>
              <a:ln w="9525">
                <a:noFill/>
                <a:miter lim="800000"/>
                <a:headEnd/>
                <a:tailEnd/>
              </a:ln>
            </p:spPr>
            <p:txBody>
              <a:bodyPr wrap="none">
                <a:spAutoFit/>
              </a:bodyPr>
              <a:lstStyle/>
              <a:p>
                <a:r>
                  <a:rPr lang="en-US" altLang="zh-CN" sz="3200">
                    <a:solidFill>
                      <a:srgbClr val="C00000"/>
                    </a:solidFill>
                  </a:rPr>
                  <a:t>=</a:t>
                </a:r>
                <a:endParaRPr lang="zh-CN" altLang="en-US" sz="2000"/>
              </a:p>
            </p:txBody>
          </p:sp>
        </p:grpSp>
        <p:grpSp>
          <p:nvGrpSpPr>
            <p:cNvPr id="26" name="组合 41"/>
            <p:cNvGrpSpPr>
              <a:grpSpLocks/>
            </p:cNvGrpSpPr>
            <p:nvPr/>
          </p:nvGrpSpPr>
          <p:grpSpPr bwMode="auto">
            <a:xfrm>
              <a:off x="5589910" y="5431030"/>
              <a:ext cx="2103762" cy="647812"/>
              <a:chOff x="5742310" y="1839014"/>
              <a:chExt cx="2103762" cy="647812"/>
            </a:xfrm>
          </p:grpSpPr>
          <p:sp>
            <p:nvSpPr>
              <p:cNvPr id="28" name="TextBox 42"/>
              <p:cNvSpPr txBox="1">
                <a:spLocks noChangeArrowheads="1"/>
              </p:cNvSpPr>
              <p:nvPr/>
            </p:nvSpPr>
            <p:spPr bwMode="auto">
              <a:xfrm>
                <a:off x="5742310" y="1839014"/>
                <a:ext cx="519586" cy="646296"/>
              </a:xfrm>
              <a:prstGeom prst="rect">
                <a:avLst/>
              </a:prstGeom>
              <a:noFill/>
              <a:ln w="9525">
                <a:noFill/>
                <a:miter lim="800000"/>
                <a:headEnd/>
                <a:tailEnd/>
              </a:ln>
            </p:spPr>
            <p:txBody>
              <a:bodyPr wrap="none">
                <a:spAutoFit/>
              </a:bodyPr>
              <a:lstStyle/>
              <a:p>
                <a:r>
                  <a:rPr lang="en-US" altLang="zh-CN" sz="3200">
                    <a:solidFill>
                      <a:srgbClr val="C00000"/>
                    </a:solidFill>
                  </a:rPr>
                  <a:t>+</a:t>
                </a:r>
                <a:endParaRPr lang="zh-CN" altLang="en-US" sz="2000"/>
              </a:p>
            </p:txBody>
          </p:sp>
          <p:sp>
            <p:nvSpPr>
              <p:cNvPr id="29" name="矩形 43"/>
              <p:cNvSpPr>
                <a:spLocks noChangeArrowheads="1"/>
              </p:cNvSpPr>
              <p:nvPr/>
            </p:nvSpPr>
            <p:spPr bwMode="auto">
              <a:xfrm>
                <a:off x="6318374" y="1976081"/>
                <a:ext cx="1031051" cy="432048"/>
              </a:xfrm>
              <a:prstGeom prst="rect">
                <a:avLst/>
              </a:prstGeom>
              <a:solidFill>
                <a:srgbClr val="92D050"/>
              </a:solidFill>
              <a:ln w="9525">
                <a:noFill/>
                <a:miter lim="800000"/>
                <a:headEnd/>
                <a:tailEnd/>
              </a:ln>
            </p:spPr>
            <p:txBody>
              <a:bodyPr anchor="ctr" anchorCtr="1"/>
              <a:lstStyle/>
              <a:p>
                <a:pPr algn="ctr"/>
                <a:r>
                  <a:rPr lang="en-US" altLang="zh-CN" sz="1400">
                    <a:solidFill>
                      <a:schemeClr val="bg1"/>
                    </a:solidFill>
                  </a:rPr>
                  <a:t>Internet</a:t>
                </a:r>
                <a:endParaRPr lang="zh-CN" altLang="en-US" sz="1400">
                  <a:solidFill>
                    <a:schemeClr val="bg1"/>
                  </a:solidFill>
                </a:endParaRPr>
              </a:p>
            </p:txBody>
          </p:sp>
          <p:sp>
            <p:nvSpPr>
              <p:cNvPr id="30" name="TextBox 44"/>
              <p:cNvSpPr txBox="1">
                <a:spLocks noChangeArrowheads="1"/>
              </p:cNvSpPr>
              <p:nvPr/>
            </p:nvSpPr>
            <p:spPr bwMode="auto">
              <a:xfrm>
                <a:off x="7326486" y="1840530"/>
                <a:ext cx="519586" cy="646296"/>
              </a:xfrm>
              <a:prstGeom prst="rect">
                <a:avLst/>
              </a:prstGeom>
              <a:noFill/>
              <a:ln w="9525">
                <a:noFill/>
                <a:miter lim="800000"/>
                <a:headEnd/>
                <a:tailEnd/>
              </a:ln>
            </p:spPr>
            <p:txBody>
              <a:bodyPr wrap="none">
                <a:spAutoFit/>
              </a:bodyPr>
              <a:lstStyle/>
              <a:p>
                <a:r>
                  <a:rPr lang="en-US" altLang="zh-CN" sz="3200">
                    <a:solidFill>
                      <a:srgbClr val="C00000"/>
                    </a:solidFill>
                  </a:rPr>
                  <a:t>=</a:t>
                </a:r>
                <a:endParaRPr lang="zh-CN" altLang="en-US" sz="2000"/>
              </a:p>
            </p:txBody>
          </p:sp>
        </p:grpSp>
        <p:sp>
          <p:nvSpPr>
            <p:cNvPr id="27" name="TextBox 26"/>
            <p:cNvSpPr txBox="1"/>
            <p:nvPr/>
          </p:nvSpPr>
          <p:spPr>
            <a:xfrm>
              <a:off x="7822072" y="5589459"/>
              <a:ext cx="1080941" cy="373615"/>
            </a:xfrm>
            <a:prstGeom prst="rect">
              <a:avLst/>
            </a:prstGeom>
            <a:solidFill>
              <a:schemeClr val="bg1">
                <a:lumMod val="85000"/>
              </a:schemeClr>
            </a:solidFill>
          </p:spPr>
          <p:txBody>
            <a:bodyPr>
              <a:spAutoFit/>
            </a:bodyPr>
            <a:lstStyle/>
            <a:p>
              <a:pPr algn="ctr">
                <a:defRPr/>
              </a:pPr>
              <a:r>
                <a:rPr lang="en-US" altLang="zh-CN" sz="1600" dirty="0">
                  <a:latin typeface="Arial" pitchFamily="34" charset="0"/>
                </a:rPr>
                <a:t>…</a:t>
              </a:r>
              <a:endParaRPr lang="zh-CN" altLang="en-US" sz="1600" dirty="0">
                <a:latin typeface="Arial" pitchFamily="34" charset="0"/>
              </a:endParaRPr>
            </a:p>
          </p:txBody>
        </p:sp>
      </p:grpSp>
      <p:sp>
        <p:nvSpPr>
          <p:cNvPr id="43" name="矩形 47"/>
          <p:cNvSpPr>
            <a:spLocks noChangeArrowheads="1"/>
          </p:cNvSpPr>
          <p:nvPr/>
        </p:nvSpPr>
        <p:spPr bwMode="auto">
          <a:xfrm>
            <a:off x="919163" y="1042988"/>
            <a:ext cx="3215808" cy="461665"/>
          </a:xfrm>
          <a:prstGeom prst="rect">
            <a:avLst/>
          </a:prstGeom>
          <a:noFill/>
          <a:ln w="9525">
            <a:noFill/>
            <a:miter lim="800000"/>
            <a:headEnd/>
            <a:tailEnd/>
          </a:ln>
        </p:spPr>
        <p:txBody>
          <a:bodyPr wrap="square">
            <a:spAutoFit/>
          </a:bodyPr>
          <a:lstStyle/>
          <a:p>
            <a:r>
              <a:rPr lang="en-US" altLang="zh-CN">
                <a:solidFill>
                  <a:schemeClr val="bg1"/>
                </a:solidFill>
              </a:rPr>
              <a:t>Definition of Internet+</a:t>
            </a:r>
            <a:endParaRPr lang="zh-CN" altLang="en-US">
              <a:solidFill>
                <a:schemeClr val="bg1"/>
              </a:solidFill>
            </a:endParaRPr>
          </a:p>
        </p:txBody>
      </p:sp>
      <p:sp>
        <p:nvSpPr>
          <p:cNvPr id="44" name="矩形 48"/>
          <p:cNvSpPr>
            <a:spLocks noChangeArrowheads="1"/>
          </p:cNvSpPr>
          <p:nvPr/>
        </p:nvSpPr>
        <p:spPr bwMode="auto">
          <a:xfrm>
            <a:off x="4581525" y="1042988"/>
            <a:ext cx="3792395" cy="461665"/>
          </a:xfrm>
          <a:prstGeom prst="rect">
            <a:avLst/>
          </a:prstGeom>
          <a:noFill/>
          <a:ln w="9525">
            <a:noFill/>
            <a:miter lim="800000"/>
            <a:headEnd/>
            <a:tailEnd/>
          </a:ln>
        </p:spPr>
        <p:txBody>
          <a:bodyPr wrap="square">
            <a:spAutoFit/>
          </a:bodyPr>
          <a:lstStyle/>
          <a:p>
            <a:r>
              <a:rPr lang="en-US" altLang="zh-CN">
                <a:solidFill>
                  <a:schemeClr val="bg1"/>
                </a:solidFill>
              </a:rPr>
              <a:t>Phenomenon  of Internet+</a:t>
            </a:r>
            <a:endParaRPr lang="zh-CN" altLang="en-US">
              <a:solidFill>
                <a:schemeClr val="bg1"/>
              </a:solidFill>
            </a:endParaRPr>
          </a:p>
        </p:txBody>
      </p:sp>
      <p:sp>
        <p:nvSpPr>
          <p:cNvPr id="45" name="矩形 49"/>
          <p:cNvSpPr>
            <a:spLocks noChangeArrowheads="1"/>
          </p:cNvSpPr>
          <p:nvPr/>
        </p:nvSpPr>
        <p:spPr bwMode="auto">
          <a:xfrm>
            <a:off x="8758238" y="1042988"/>
            <a:ext cx="3779295" cy="461665"/>
          </a:xfrm>
          <a:prstGeom prst="rect">
            <a:avLst/>
          </a:prstGeom>
          <a:noFill/>
          <a:ln w="9525">
            <a:noFill/>
            <a:miter lim="800000"/>
            <a:headEnd/>
            <a:tailEnd/>
          </a:ln>
        </p:spPr>
        <p:txBody>
          <a:bodyPr wrap="square">
            <a:spAutoFit/>
          </a:bodyPr>
          <a:lstStyle/>
          <a:p>
            <a:r>
              <a:rPr lang="en-US" altLang="zh-CN" dirty="0">
                <a:solidFill>
                  <a:schemeClr val="bg1"/>
                </a:solidFill>
              </a:rPr>
              <a:t>Essence of internet+</a:t>
            </a:r>
            <a:endParaRPr lang="zh-CN" altLang="en-US" dirty="0">
              <a:solidFill>
                <a:schemeClr val="bg1"/>
              </a:solidFill>
            </a:endParaRPr>
          </a:p>
        </p:txBody>
      </p:sp>
      <p:grpSp>
        <p:nvGrpSpPr>
          <p:cNvPr id="46" name="组合 66"/>
          <p:cNvGrpSpPr>
            <a:grpSpLocks/>
          </p:cNvGrpSpPr>
          <p:nvPr/>
        </p:nvGrpSpPr>
        <p:grpSpPr bwMode="auto">
          <a:xfrm>
            <a:off x="8412163" y="1628800"/>
            <a:ext cx="2924175" cy="3168650"/>
            <a:chOff x="8182198" y="2420888"/>
            <a:chExt cx="3312368" cy="3168352"/>
          </a:xfrm>
          <a:effectLst>
            <a:outerShdw blurRad="76200" dir="18900000" sy="23000" kx="-1200000" algn="bl" rotWithShape="0">
              <a:prstClr val="black">
                <a:alpha val="20000"/>
              </a:prstClr>
            </a:outerShdw>
          </a:effectLst>
        </p:grpSpPr>
        <p:sp>
          <p:nvSpPr>
            <p:cNvPr id="47" name="同心圆 51"/>
            <p:cNvSpPr/>
            <p:nvPr/>
          </p:nvSpPr>
          <p:spPr bwMode="auto">
            <a:xfrm>
              <a:off x="8182198" y="2420888"/>
              <a:ext cx="3312368" cy="3168352"/>
            </a:xfrm>
            <a:prstGeom prst="donut">
              <a:avLst>
                <a:gd name="adj" fmla="val 26898"/>
              </a:avLst>
            </a:prstGeom>
            <a:solidFill>
              <a:srgbClr val="92D050"/>
            </a:solidFill>
            <a:ln w="9525" cap="flat" cmpd="sng" algn="ctr">
              <a:solidFill>
                <a:schemeClr val="tx1">
                  <a:lumMod val="50000"/>
                  <a:lumOff val="50000"/>
                </a:schemeClr>
              </a:solidFill>
              <a:prstDash val="solid"/>
              <a:round/>
              <a:headEnd type="none" w="med" len="med"/>
              <a:tailEnd type="none" w="med" len="med"/>
            </a:ln>
            <a:effectLst>
              <a:reflection blurRad="6350" stA="50000" endA="300" endPos="55000" dir="5400000" sy="-100000" algn="bl" rotWithShape="0"/>
            </a:effectLst>
          </p:spPr>
          <p:txBody>
            <a:bodyPr lIns="91425" tIns="45712" rIns="91425" bIns="45712" anchor="ctr"/>
            <a:lstStyle/>
            <a:p>
              <a:pPr defTabSz="820738">
                <a:defRPr/>
              </a:pPr>
              <a:endParaRPr lang="zh-CN" altLang="en-US" sz="1400" b="0">
                <a:latin typeface="FrutigerNext LT Regular" pitchFamily="34" charset="0"/>
              </a:endParaRPr>
            </a:p>
          </p:txBody>
        </p:sp>
        <p:sp>
          <p:nvSpPr>
            <p:cNvPr id="48" name="矩形 53"/>
            <p:cNvSpPr>
              <a:spLocks noChangeArrowheads="1"/>
            </p:cNvSpPr>
            <p:nvPr/>
          </p:nvSpPr>
          <p:spPr bwMode="auto">
            <a:xfrm>
              <a:off x="9281849" y="3861048"/>
              <a:ext cx="1167851" cy="369332"/>
            </a:xfrm>
            <a:prstGeom prst="rect">
              <a:avLst/>
            </a:prstGeom>
            <a:noFill/>
            <a:ln w="9525">
              <a:noFill/>
              <a:miter lim="800000"/>
              <a:headEnd/>
              <a:tailEnd/>
            </a:ln>
          </p:spPr>
          <p:txBody>
            <a:bodyPr wrap="none">
              <a:spAutoFit/>
            </a:bodyPr>
            <a:lstStyle/>
            <a:p>
              <a:pPr>
                <a:defRPr/>
              </a:pPr>
              <a:r>
                <a:rPr lang="en-US" altLang="zh-CN"/>
                <a:t>Internet</a:t>
              </a:r>
              <a:endParaRPr lang="zh-CN" altLang="en-US"/>
            </a:p>
          </p:txBody>
        </p:sp>
        <p:sp>
          <p:nvSpPr>
            <p:cNvPr id="49" name="TextBox 48"/>
            <p:cNvSpPr txBox="1"/>
            <p:nvPr/>
          </p:nvSpPr>
          <p:spPr>
            <a:xfrm>
              <a:off x="9046294" y="2994968"/>
              <a:ext cx="1611214" cy="650056"/>
            </a:xfrm>
            <a:prstGeom prst="rect">
              <a:avLst/>
            </a:prstGeom>
            <a:noFill/>
          </p:spPr>
          <p:txBody>
            <a:bodyPr spcFirstLastPara="1">
              <a:prstTxWarp prst="textArchUp">
                <a:avLst>
                  <a:gd name="adj" fmla="val 11003459"/>
                </a:avLst>
              </a:prstTxWarp>
              <a:spAutoFit/>
            </a:bodyPr>
            <a:lstStyle/>
            <a:p>
              <a:pPr algn="ctr">
                <a:defRPr/>
              </a:pPr>
              <a:r>
                <a:rPr lang="en-US" altLang="zh-CN" sz="1600" b="0" dirty="0">
                  <a:latin typeface="Arial" pitchFamily="34" charset="0"/>
                </a:rPr>
                <a:t>Financial</a:t>
              </a:r>
              <a:endParaRPr lang="en-US" altLang="zh-CN" b="0" dirty="0">
                <a:latin typeface="Arial" pitchFamily="34" charset="0"/>
              </a:endParaRPr>
            </a:p>
            <a:p>
              <a:pPr algn="ctr">
                <a:defRPr/>
              </a:pPr>
              <a:r>
                <a:rPr lang="en-US" altLang="zh-CN" b="0" dirty="0">
                  <a:latin typeface="Arial" pitchFamily="34" charset="0"/>
                </a:rPr>
                <a:t>&amp;logistics</a:t>
              </a:r>
              <a:endParaRPr lang="zh-CN" altLang="en-US" b="0" dirty="0">
                <a:latin typeface="Arial" pitchFamily="34" charset="0"/>
              </a:endParaRPr>
            </a:p>
          </p:txBody>
        </p:sp>
        <p:sp>
          <p:nvSpPr>
            <p:cNvPr id="50" name="矩形 57"/>
            <p:cNvSpPr/>
            <p:nvPr/>
          </p:nvSpPr>
          <p:spPr>
            <a:xfrm>
              <a:off x="8665713" y="3501576"/>
              <a:ext cx="2376264" cy="1520892"/>
            </a:xfrm>
            <a:prstGeom prst="rect">
              <a:avLst/>
            </a:prstGeom>
          </p:spPr>
          <p:txBody>
            <a:bodyPr spcFirstLastPara="1">
              <a:prstTxWarp prst="textArchDown">
                <a:avLst/>
              </a:prstTxWarp>
              <a:spAutoFit/>
            </a:bodyPr>
            <a:lstStyle/>
            <a:p>
              <a:pPr algn="ctr">
                <a:defRPr/>
              </a:pPr>
              <a:r>
                <a:rPr lang="en-US" altLang="zh-CN" b="0" dirty="0">
                  <a:latin typeface="Arial" pitchFamily="34" charset="0"/>
                </a:rPr>
                <a:t>Cloud&amp;</a:t>
              </a:r>
            </a:p>
            <a:p>
              <a:pPr algn="ctr">
                <a:defRPr/>
              </a:pPr>
              <a:r>
                <a:rPr lang="en-US" altLang="zh-CN" b="0" dirty="0" err="1">
                  <a:latin typeface="Arial" pitchFamily="34" charset="0"/>
                </a:rPr>
                <a:t>Network&amp;Terminal</a:t>
              </a:r>
              <a:endParaRPr lang="zh-CN" altLang="en-US" b="0" dirty="0">
                <a:latin typeface="Arial" pitchFamily="34" charset="0"/>
              </a:endParaRPr>
            </a:p>
          </p:txBody>
        </p:sp>
        <p:sp>
          <p:nvSpPr>
            <p:cNvPr id="51" name="TextBox 50"/>
            <p:cNvSpPr txBox="1"/>
            <p:nvPr/>
          </p:nvSpPr>
          <p:spPr>
            <a:xfrm rot="16200000">
              <a:off x="9789851" y="3710918"/>
              <a:ext cx="1611214" cy="650056"/>
            </a:xfrm>
            <a:prstGeom prst="rect">
              <a:avLst/>
            </a:prstGeom>
            <a:noFill/>
          </p:spPr>
          <p:txBody>
            <a:bodyPr spcFirstLastPara="1">
              <a:prstTxWarp prst="textArchDown">
                <a:avLst/>
              </a:prstTxWarp>
              <a:spAutoFit/>
            </a:bodyPr>
            <a:lstStyle/>
            <a:p>
              <a:pPr algn="ctr">
                <a:defRPr/>
              </a:pPr>
              <a:r>
                <a:rPr lang="en-US" altLang="zh-CN" b="0" dirty="0">
                  <a:latin typeface="Arial" pitchFamily="34" charset="0"/>
                </a:rPr>
                <a:t>Procurement </a:t>
              </a:r>
            </a:p>
            <a:p>
              <a:pPr algn="ctr">
                <a:defRPr/>
              </a:pPr>
              <a:r>
                <a:rPr lang="en-US" altLang="zh-CN" b="0" dirty="0">
                  <a:latin typeface="Arial" pitchFamily="34" charset="0"/>
                </a:rPr>
                <a:t>&amp;product</a:t>
              </a:r>
            </a:p>
            <a:p>
              <a:pPr algn="ctr">
                <a:defRPr/>
              </a:pPr>
              <a:endParaRPr lang="zh-CN" altLang="en-US" b="0" dirty="0">
                <a:latin typeface="Arial" pitchFamily="34" charset="0"/>
              </a:endParaRPr>
            </a:p>
          </p:txBody>
        </p:sp>
        <p:sp>
          <p:nvSpPr>
            <p:cNvPr id="52" name="TextBox 51"/>
            <p:cNvSpPr txBox="1"/>
            <p:nvPr/>
          </p:nvSpPr>
          <p:spPr>
            <a:xfrm rot="16200000">
              <a:off x="8543230" y="3716041"/>
              <a:ext cx="1080120" cy="650056"/>
            </a:xfrm>
            <a:prstGeom prst="rect">
              <a:avLst/>
            </a:prstGeom>
            <a:noFill/>
          </p:spPr>
          <p:txBody>
            <a:bodyPr spcFirstLastPara="1">
              <a:prstTxWarp prst="textArchUp">
                <a:avLst>
                  <a:gd name="adj" fmla="val 12333202"/>
                </a:avLst>
              </a:prstTxWarp>
              <a:spAutoFit/>
            </a:bodyPr>
            <a:lstStyle/>
            <a:p>
              <a:pPr algn="ctr">
                <a:defRPr/>
              </a:pPr>
              <a:r>
                <a:rPr lang="en-US" altLang="zh-CN" b="0" dirty="0">
                  <a:latin typeface="Arial" pitchFamily="34" charset="0"/>
                </a:rPr>
                <a:t>Marketing</a:t>
              </a:r>
            </a:p>
            <a:p>
              <a:pPr algn="ctr">
                <a:defRPr/>
              </a:pPr>
              <a:r>
                <a:rPr lang="en-US" altLang="zh-CN" b="0" dirty="0">
                  <a:latin typeface="Arial" pitchFamily="34" charset="0"/>
                </a:rPr>
                <a:t>&amp;Sale</a:t>
              </a:r>
              <a:endParaRPr lang="zh-CN" altLang="en-US" b="0" dirty="0">
                <a:latin typeface="Arial" pitchFamily="34" charset="0"/>
              </a:endParaRPr>
            </a:p>
          </p:txBody>
        </p:sp>
        <p:sp>
          <p:nvSpPr>
            <p:cNvPr id="53" name="矩形 62"/>
            <p:cNvSpPr>
              <a:spLocks noChangeArrowheads="1"/>
            </p:cNvSpPr>
            <p:nvPr/>
          </p:nvSpPr>
          <p:spPr bwMode="auto">
            <a:xfrm>
              <a:off x="9629365" y="3142104"/>
              <a:ext cx="412524" cy="461665"/>
            </a:xfrm>
            <a:prstGeom prst="rect">
              <a:avLst/>
            </a:prstGeom>
            <a:noFill/>
            <a:ln w="9525">
              <a:noFill/>
              <a:miter lim="800000"/>
              <a:headEnd/>
              <a:tailEnd/>
            </a:ln>
          </p:spPr>
          <p:txBody>
            <a:bodyPr wrap="none">
              <a:spAutoFit/>
            </a:bodyPr>
            <a:lstStyle/>
            <a:p>
              <a:pPr>
                <a:defRPr/>
              </a:pPr>
              <a:r>
                <a:rPr lang="en-US" altLang="zh-CN" sz="2400" dirty="0">
                  <a:solidFill>
                    <a:srgbClr val="C00000"/>
                  </a:solidFill>
                </a:rPr>
                <a:t>+</a:t>
              </a:r>
              <a:endParaRPr lang="zh-CN" altLang="en-US" sz="1600" dirty="0"/>
            </a:p>
          </p:txBody>
        </p:sp>
        <p:sp>
          <p:nvSpPr>
            <p:cNvPr id="54" name="矩形 63"/>
            <p:cNvSpPr>
              <a:spLocks noChangeArrowheads="1"/>
            </p:cNvSpPr>
            <p:nvPr/>
          </p:nvSpPr>
          <p:spPr bwMode="auto">
            <a:xfrm>
              <a:off x="10249494" y="3817616"/>
              <a:ext cx="412524" cy="461665"/>
            </a:xfrm>
            <a:prstGeom prst="rect">
              <a:avLst/>
            </a:prstGeom>
            <a:noFill/>
            <a:ln w="9525">
              <a:noFill/>
              <a:miter lim="800000"/>
              <a:headEnd/>
              <a:tailEnd/>
            </a:ln>
          </p:spPr>
          <p:txBody>
            <a:bodyPr wrap="none">
              <a:spAutoFit/>
            </a:bodyPr>
            <a:lstStyle/>
            <a:p>
              <a:pPr>
                <a:defRPr/>
              </a:pPr>
              <a:r>
                <a:rPr lang="en-US" altLang="zh-CN" sz="2400">
                  <a:solidFill>
                    <a:srgbClr val="C00000"/>
                  </a:solidFill>
                </a:rPr>
                <a:t>+</a:t>
              </a:r>
              <a:endParaRPr lang="zh-CN" altLang="en-US" sz="1600"/>
            </a:p>
          </p:txBody>
        </p:sp>
        <p:sp>
          <p:nvSpPr>
            <p:cNvPr id="55" name="矩形 64"/>
            <p:cNvSpPr>
              <a:spLocks noChangeArrowheads="1"/>
            </p:cNvSpPr>
            <p:nvPr/>
          </p:nvSpPr>
          <p:spPr bwMode="auto">
            <a:xfrm>
              <a:off x="9634079" y="4365104"/>
              <a:ext cx="412524" cy="461665"/>
            </a:xfrm>
            <a:prstGeom prst="rect">
              <a:avLst/>
            </a:prstGeom>
            <a:noFill/>
            <a:ln w="9525">
              <a:noFill/>
              <a:miter lim="800000"/>
              <a:headEnd/>
              <a:tailEnd/>
            </a:ln>
          </p:spPr>
          <p:txBody>
            <a:bodyPr wrap="none">
              <a:spAutoFit/>
            </a:bodyPr>
            <a:lstStyle/>
            <a:p>
              <a:pPr>
                <a:defRPr/>
              </a:pPr>
              <a:r>
                <a:rPr lang="en-US" altLang="zh-CN" sz="2400">
                  <a:solidFill>
                    <a:srgbClr val="C00000"/>
                  </a:solidFill>
                </a:rPr>
                <a:t>+</a:t>
              </a:r>
              <a:endParaRPr lang="zh-CN" altLang="en-US" sz="1600"/>
            </a:p>
          </p:txBody>
        </p:sp>
        <p:sp>
          <p:nvSpPr>
            <p:cNvPr id="56" name="矩形 65"/>
            <p:cNvSpPr>
              <a:spLocks noChangeArrowheads="1"/>
            </p:cNvSpPr>
            <p:nvPr/>
          </p:nvSpPr>
          <p:spPr bwMode="auto">
            <a:xfrm>
              <a:off x="9058431" y="3851756"/>
              <a:ext cx="412524" cy="461665"/>
            </a:xfrm>
            <a:prstGeom prst="rect">
              <a:avLst/>
            </a:prstGeom>
            <a:noFill/>
            <a:ln w="9525">
              <a:noFill/>
              <a:miter lim="800000"/>
              <a:headEnd/>
              <a:tailEnd/>
            </a:ln>
          </p:spPr>
          <p:txBody>
            <a:bodyPr wrap="none">
              <a:spAutoFit/>
            </a:bodyPr>
            <a:lstStyle/>
            <a:p>
              <a:pPr>
                <a:defRPr/>
              </a:pPr>
              <a:r>
                <a:rPr lang="en-US" altLang="zh-CN" sz="2400">
                  <a:solidFill>
                    <a:srgbClr val="C00000"/>
                  </a:solidFill>
                </a:rPr>
                <a:t>+</a:t>
              </a:r>
              <a:endParaRPr lang="zh-CN" altLang="en-US" sz="1600"/>
            </a:p>
          </p:txBody>
        </p:sp>
      </p:grpSp>
      <p:sp>
        <p:nvSpPr>
          <p:cNvPr id="57" name="矩形 75"/>
          <p:cNvSpPr>
            <a:spLocks noChangeArrowheads="1"/>
          </p:cNvSpPr>
          <p:nvPr/>
        </p:nvSpPr>
        <p:spPr bwMode="auto">
          <a:xfrm>
            <a:off x="8373920" y="5026293"/>
            <a:ext cx="3604814" cy="1323439"/>
          </a:xfrm>
          <a:prstGeom prst="rect">
            <a:avLst/>
          </a:prstGeom>
          <a:noFill/>
          <a:ln w="9525">
            <a:noFill/>
            <a:miter lim="800000"/>
            <a:headEnd/>
            <a:tailEnd/>
          </a:ln>
        </p:spPr>
        <p:txBody>
          <a:bodyPr wrap="square">
            <a:spAutoFit/>
          </a:bodyPr>
          <a:lstStyle/>
          <a:p>
            <a:r>
              <a:rPr lang="en-US" altLang="zh-CN" sz="2000" dirty="0">
                <a:solidFill>
                  <a:schemeClr val="bg1"/>
                </a:solidFill>
              </a:rPr>
              <a:t>With help of Internet to make Information more equivalent, </a:t>
            </a:r>
            <a:r>
              <a:rPr lang="en-US" altLang="zh-CN" sz="2000" dirty="0" smtClean="0">
                <a:solidFill>
                  <a:schemeClr val="bg1"/>
                </a:solidFill>
              </a:rPr>
              <a:t>leading </a:t>
            </a:r>
            <a:r>
              <a:rPr lang="en-US" altLang="zh-CN" sz="2000" dirty="0">
                <a:solidFill>
                  <a:schemeClr val="bg1"/>
                </a:solidFill>
              </a:rPr>
              <a:t>to enterprise and industrial innovation</a:t>
            </a:r>
            <a:endParaRPr lang="zh-CN" altLang="en-US" sz="2000"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WHFkGvj90uDFySVcevZ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WHFkGvj90uDFySVcevZ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s6nHXfaKEmCvKXmwl6J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1w6CuhPcUGCszoEP_XjE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1w6CuhPcUGCszoEP_XjE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1w6CuhPcUGCszoEP_Xj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1w6CuhPcUGCszoEP_XjEQ"/>
</p:tagLst>
</file>

<file path=ppt/theme/theme1.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ody">
  <a:themeElements>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正规文字">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11944</TotalTime>
  <Words>1881</Words>
  <Application>Microsoft Office PowerPoint</Application>
  <PresentationFormat>Custom</PresentationFormat>
  <Paragraphs>436</Paragraphs>
  <Slides>18</Slides>
  <Notes>16</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封面01</vt:lpstr>
      <vt:lpstr>目录Contonts</vt:lpstr>
      <vt:lpstr>内容Copytext </vt:lpstr>
      <vt:lpstr>Thank you</vt:lpstr>
      <vt:lpstr>1_Thank you</vt:lpstr>
      <vt:lpstr>Body</vt:lpstr>
      <vt:lpstr>1_内容Copytext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China:  From Broadband 2020 to Internet +</vt:lpstr>
      <vt:lpstr>PowerPoint Presentation</vt:lpstr>
      <vt:lpstr>Socio –economic Effects of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DurbanICC</cp:lastModifiedBy>
  <cp:revision>343</cp:revision>
  <dcterms:created xsi:type="dcterms:W3CDTF">2014-09-24T01:01:53Z</dcterms:created>
  <dcterms:modified xsi:type="dcterms:W3CDTF">2016-10-16T12:44:11Z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(4)CrBERwocRi7uYwmxBT3Nt3nKu6uUDzHg+7CfmENO5o2OFCejOXKV1gtxL7SkQzbXzuypXUcz
LxW8KASbWt4rTgOtqzNtcRRhgqbdfTjZWrvCG+chE4ZN3RBiOLWNi+czLYgwzL1StIkmeYkI
lS00D0xGJC4yHCbBimwPwj0PTIuPJG8SRy2GQn/vJDD+lyQEeVClpbM70X2d3LTbTU9FKQ/c
Vob4jubIx5KNr7E6Ew</vt:lpwstr>
  </property>
  <property fmtid="{D5CDD505-2E9C-101B-9397-08002B2CF9AE}" pid="3" name="_new_ms_pID_725431">
    <vt:lpwstr>aMFtT+vy1QhBDeLgqqIrFw2Bi89bm+4/nkBTt9L8Vmg2ja+IyFy/M1
b8Lr8YAO8wP4awin2CRjRwObrw8RJevOC7nVu8V+tx81lkGbdnVjVsFEpW5EcBT/rSLm3S4N
GuZ+6s2Rw0ixWvLepnulJPPWhfSOMpIS7kx5eulCK0ZWDo63JDzMcduIYVR6Jviz74a2TcHh
1nCKioxqQKhbBBioU+ZS/ohW6p9KtGIy0Enl</vt:lpwstr>
  </property>
  <property fmtid="{D5CDD505-2E9C-101B-9397-08002B2CF9AE}" pid="4" name="_new_ms_pID_725432">
    <vt:lpwstr>69NBKi6UeCUJ7SfWLJY/l/fpJbhru22zKS0A
Qz3qziSZTnlKV2f41ImrlxOMOttWZLjGSek+eg6NoO/HL3SxAv/h6PAfOVeU23qJnHJiPeMA
e8ETCVOprR+OBrjA6du5S6jHrGBJWjEBaT3s2XfSD+9zTt3rBgwMKjgPGb+/O4si20dGskPy
skQv8JBT8TXvJtFEcCBPGalUUu8nf+H7+LNXAwFQtErkOKAUaBhQFa</vt:lpwstr>
  </property>
  <property fmtid="{D5CDD505-2E9C-101B-9397-08002B2CF9AE}" pid="5" name="_new_ms_pID_725433">
    <vt:lpwstr>ABx2L7blpoV5tPUaO+
k1DiH135ul9y5HAhBwz+mukyGIw=</vt:lpwstr>
  </property>
  <property fmtid="{D5CDD505-2E9C-101B-9397-08002B2CF9AE}" pid="6" name="_2015_ms_pID_725343">
    <vt:lpwstr>(2)Rv8u8gxa1mKCli2HOytoW+RxxGzdL33TbzobDHzxajmd4gnWyYHlKJuAkgXUmTjZpGhtwz8I
9Uc/unlutDLS0He+xWgjE9tUJkAsB8aVUBUQzWii3nhL5UVR1m7Cvd9C541Q267K6HwkskkB
Oqn8RhAwgkPc8kXlEQ1RQsQhAZV8SLCu3xMwU3aRKp34TPfLmTw/p2hHdReW1SLG5M/qy8s9
qfcMYUgvAfUkZdrqne</vt:lpwstr>
  </property>
  <property fmtid="{D5CDD505-2E9C-101B-9397-08002B2CF9AE}" pid="7" name="_2015_ms_pID_7253431">
    <vt:lpwstr>bC2cAqFsG6XIZ+bAMCvlPVW3hLFg7K2W0EuaiuJ5PPUTbJpk5Ig80a
0tTt64ww2bY30Jdob03efMnzyVhd7SznSVpa9p+rx1MatYP8uIM3538SN0qQqlaZf3ASDpLc
mJ7UHCHyoWu+3m9lSTzFPmBnLoe8mr0d8weN+mH48PlUy8CC0jGeY34p8J+YBYZTCK+wzrO2
l0nD9OsSXaboRsoO</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1476592288</vt:lpwstr>
  </property>
</Properties>
</file>